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32" r:id="rId2"/>
    <p:sldId id="1112" r:id="rId3"/>
    <p:sldId id="1084" r:id="rId4"/>
    <p:sldId id="1119" r:id="rId5"/>
    <p:sldId id="1121" r:id="rId6"/>
    <p:sldId id="1145" r:id="rId7"/>
    <p:sldId id="1133" r:id="rId8"/>
    <p:sldId id="1144" r:id="rId9"/>
    <p:sldId id="859" r:id="rId10"/>
    <p:sldId id="864" r:id="rId11"/>
    <p:sldId id="867" r:id="rId12"/>
    <p:sldId id="870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92">
          <p15:clr>
            <a:srgbClr val="A4A3A4"/>
          </p15:clr>
        </p15:guide>
        <p15:guide id="3" pos="192">
          <p15:clr>
            <a:srgbClr val="A4A3A4"/>
          </p15:clr>
        </p15:guide>
        <p15:guide id="4" pos="42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fsouza" initials="h" lastIdx="26" clrIdx="0"/>
  <p:cmAuthor id="1" name="brunorm" initials="b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F89"/>
    <a:srgbClr val="7E88E6"/>
    <a:srgbClr val="FDE9F7"/>
    <a:srgbClr val="CAF4D5"/>
    <a:srgbClr val="FBFBC3"/>
    <a:srgbClr val="FF5050"/>
    <a:srgbClr val="E0BEDA"/>
    <a:srgbClr val="9ED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1392"/>
        <p:guide pos="192"/>
        <p:guide pos="427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4614"/>
    </p:cViewPr>
  </p:sorterViewPr>
  <p:notesViewPr>
    <p:cSldViewPr>
      <p:cViewPr varScale="1">
        <p:scale>
          <a:sx n="67" d="100"/>
          <a:sy n="67" d="100"/>
        </p:scale>
        <p:origin x="322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01-28T11:45:53.390" idx="19">
    <p:pos x="4148" y="2846"/>
    <p:text>Patrimônio social= autarquias, fundações e fundos
capita sociall = sociedade de economia mista e empresas públicas
Para a adiministração direta é só resultados acumulados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ECBB5-4578-4FD3-B3D9-BC9AB9A0110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5A05D3-A2D2-49F4-B8F2-1FBFAE95EFB8}">
      <dgm:prSet custT="1"/>
      <dgm:spPr>
        <a:solidFill>
          <a:srgbClr val="E0BEDA"/>
        </a:solidFill>
      </dgm:spPr>
      <dgm:t>
        <a:bodyPr/>
        <a:lstStyle/>
        <a:p>
          <a:pPr rtl="0"/>
          <a:r>
            <a:rPr lang="pt-BR" sz="2000" dirty="0" smtClean="0">
              <a:latin typeface="Calibri" pitchFamily="34" charset="0"/>
            </a:rPr>
            <a:t>Variação Patrimonial Qualitativa</a:t>
          </a:r>
          <a:endParaRPr lang="pt-BR" sz="2000" dirty="0">
            <a:latin typeface="Calibri" pitchFamily="34" charset="0"/>
          </a:endParaRPr>
        </a:p>
      </dgm:t>
    </dgm:pt>
    <dgm:pt modelId="{89172B7E-BC82-4E60-A4BC-1E54F4EBED5D}" type="parTrans" cxnId="{499B2D8D-8B4B-4E09-820C-00D8D6C5092C}">
      <dgm:prSet/>
      <dgm:spPr/>
      <dgm:t>
        <a:bodyPr/>
        <a:lstStyle/>
        <a:p>
          <a:endParaRPr lang="pt-BR"/>
        </a:p>
      </dgm:t>
    </dgm:pt>
    <dgm:pt modelId="{24A5548C-22DA-4042-AE5B-343546A691AD}" type="sibTrans" cxnId="{499B2D8D-8B4B-4E09-820C-00D8D6C5092C}">
      <dgm:prSet/>
      <dgm:spPr/>
      <dgm:t>
        <a:bodyPr/>
        <a:lstStyle/>
        <a:p>
          <a:endParaRPr lang="pt-BR"/>
        </a:p>
      </dgm:t>
    </dgm:pt>
    <dgm:pt modelId="{8C63EF2D-5892-4C20-A395-3367D358B026}">
      <dgm:prSet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500" dirty="0" smtClean="0">
              <a:latin typeface="Calibri" pitchFamily="34" charset="0"/>
            </a:rPr>
            <a:t>alteram a composição dos elementos patrimoniais sem afetar o PL, determinando modificações apenas na composição específica dos elementos patrimoniais.</a:t>
          </a:r>
          <a:endParaRPr lang="pt-BR" sz="1500" dirty="0">
            <a:latin typeface="Calibri" pitchFamily="34" charset="0"/>
          </a:endParaRPr>
        </a:p>
      </dgm:t>
    </dgm:pt>
    <dgm:pt modelId="{FE883000-C914-466C-9BAB-06DC592A8559}" type="parTrans" cxnId="{FAF2B71B-E036-47BB-B161-59343718624C}">
      <dgm:prSet/>
      <dgm:spPr/>
      <dgm:t>
        <a:bodyPr/>
        <a:lstStyle/>
        <a:p>
          <a:endParaRPr lang="pt-BR"/>
        </a:p>
      </dgm:t>
    </dgm:pt>
    <dgm:pt modelId="{68D53A2C-D800-4521-9FB5-F6CA91281FF7}" type="sibTrans" cxnId="{FAF2B71B-E036-47BB-B161-59343718624C}">
      <dgm:prSet/>
      <dgm:spPr/>
      <dgm:t>
        <a:bodyPr/>
        <a:lstStyle/>
        <a:p>
          <a:endParaRPr lang="pt-BR"/>
        </a:p>
      </dgm:t>
    </dgm:pt>
    <dgm:pt modelId="{064274A5-1A23-400F-815C-F8CE34448000}" type="pres">
      <dgm:prSet presAssocID="{52FECBB5-4578-4FD3-B3D9-BC9AB9A0110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B130AC08-1D17-40DE-9F26-5D61F89F819F}" type="pres">
      <dgm:prSet presAssocID="{C45A05D3-A2D2-49F4-B8F2-1FBFAE95EFB8}" presName="linNode" presStyleCnt="0"/>
      <dgm:spPr/>
    </dgm:pt>
    <dgm:pt modelId="{24656306-D50F-4DBB-A160-A4A94E559FCA}" type="pres">
      <dgm:prSet presAssocID="{C45A05D3-A2D2-49F4-B8F2-1FBFAE95EFB8}" presName="parentShp" presStyleLbl="node1" presStyleIdx="0" presStyleCnt="1" custLinFactNeighborX="-17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FEE9C5-2E1D-4E60-B37D-501C7109AC98}" type="pres">
      <dgm:prSet presAssocID="{C45A05D3-A2D2-49F4-B8F2-1FBFAE95EFB8}" presName="childShp" presStyleLbl="bgAccFollowNode1" presStyleIdx="0" presStyleCnt="1" custLinFactNeighborY="-36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5583F68-6CE6-448D-ADE3-D632CFA0B801}" type="presOf" srcId="{C45A05D3-A2D2-49F4-B8F2-1FBFAE95EFB8}" destId="{24656306-D50F-4DBB-A160-A4A94E559FCA}" srcOrd="0" destOrd="0" presId="urn:microsoft.com/office/officeart/2005/8/layout/vList6"/>
    <dgm:cxn modelId="{B16032D8-E45A-4C36-9933-25693B0F5C6D}" type="presOf" srcId="{52FECBB5-4578-4FD3-B3D9-BC9AB9A01100}" destId="{064274A5-1A23-400F-815C-F8CE34448000}" srcOrd="0" destOrd="0" presId="urn:microsoft.com/office/officeart/2005/8/layout/vList6"/>
    <dgm:cxn modelId="{FAF2B71B-E036-47BB-B161-59343718624C}" srcId="{C45A05D3-A2D2-49F4-B8F2-1FBFAE95EFB8}" destId="{8C63EF2D-5892-4C20-A395-3367D358B026}" srcOrd="0" destOrd="0" parTransId="{FE883000-C914-466C-9BAB-06DC592A8559}" sibTransId="{68D53A2C-D800-4521-9FB5-F6CA91281FF7}"/>
    <dgm:cxn modelId="{499B2D8D-8B4B-4E09-820C-00D8D6C5092C}" srcId="{52FECBB5-4578-4FD3-B3D9-BC9AB9A01100}" destId="{C45A05D3-A2D2-49F4-B8F2-1FBFAE95EFB8}" srcOrd="0" destOrd="0" parTransId="{89172B7E-BC82-4E60-A4BC-1E54F4EBED5D}" sibTransId="{24A5548C-22DA-4042-AE5B-343546A691AD}"/>
    <dgm:cxn modelId="{146523BC-1A0A-4786-921F-0E9416914D13}" type="presOf" srcId="{8C63EF2D-5892-4C20-A395-3367D358B026}" destId="{F9FEE9C5-2E1D-4E60-B37D-501C7109AC98}" srcOrd="0" destOrd="0" presId="urn:microsoft.com/office/officeart/2005/8/layout/vList6"/>
    <dgm:cxn modelId="{79C41D0F-EC31-4616-9038-D948662AFFCC}" type="presParOf" srcId="{064274A5-1A23-400F-815C-F8CE34448000}" destId="{B130AC08-1D17-40DE-9F26-5D61F89F819F}" srcOrd="0" destOrd="0" presId="urn:microsoft.com/office/officeart/2005/8/layout/vList6"/>
    <dgm:cxn modelId="{AAF57699-1ABA-4DC4-B965-A4D54F3EA6C2}" type="presParOf" srcId="{B130AC08-1D17-40DE-9F26-5D61F89F819F}" destId="{24656306-D50F-4DBB-A160-A4A94E559FCA}" srcOrd="0" destOrd="0" presId="urn:microsoft.com/office/officeart/2005/8/layout/vList6"/>
    <dgm:cxn modelId="{C2D23411-BA04-4C9E-AB07-311DB4095F64}" type="presParOf" srcId="{B130AC08-1D17-40DE-9F26-5D61F89F819F}" destId="{F9FEE9C5-2E1D-4E60-B37D-501C7109AC9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92D0D6-B6CE-4FCC-8932-8AE6744684C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40DC6A6-2221-4CFA-9D64-F4491EFBA8D0}">
      <dgm:prSet custT="1"/>
      <dgm:spPr>
        <a:solidFill>
          <a:srgbClr val="FFC000">
            <a:alpha val="50000"/>
          </a:srgbClr>
        </a:solidFill>
      </dgm:spPr>
      <dgm:t>
        <a:bodyPr/>
        <a:lstStyle/>
        <a:p>
          <a:pPr rtl="0"/>
          <a:r>
            <a:rPr lang="pt-BR" sz="1600" b="1" dirty="0" smtClean="0">
              <a:latin typeface="Calibri" pitchFamily="34" charset="0"/>
            </a:rPr>
            <a:t>Variações </a:t>
          </a:r>
          <a:endParaRPr lang="pt-BR" sz="1700" b="1" dirty="0" smtClean="0">
            <a:latin typeface="Calibri" pitchFamily="34" charset="0"/>
          </a:endParaRPr>
        </a:p>
        <a:p>
          <a:pPr rtl="0"/>
          <a:r>
            <a:rPr lang="pt-BR" sz="1600" b="1" dirty="0" smtClean="0">
              <a:latin typeface="Calibri" pitchFamily="34" charset="0"/>
            </a:rPr>
            <a:t>Patrimoniais</a:t>
          </a:r>
          <a:endParaRPr lang="pt-BR" sz="1700" b="1" dirty="0">
            <a:latin typeface="Calibri" pitchFamily="34" charset="0"/>
          </a:endParaRPr>
        </a:p>
      </dgm:t>
    </dgm:pt>
    <dgm:pt modelId="{D9C7E678-87E2-46BB-8353-D5F3A3980249}" type="parTrans" cxnId="{26FA7BEF-3466-423D-9AB5-F5403A30043C}">
      <dgm:prSet/>
      <dgm:spPr/>
      <dgm:t>
        <a:bodyPr/>
        <a:lstStyle/>
        <a:p>
          <a:endParaRPr lang="pt-BR"/>
        </a:p>
      </dgm:t>
    </dgm:pt>
    <dgm:pt modelId="{30B723E0-08E9-44E2-B994-30538326D9B1}" type="sibTrans" cxnId="{26FA7BEF-3466-423D-9AB5-F5403A30043C}">
      <dgm:prSet/>
      <dgm:spPr/>
      <dgm:t>
        <a:bodyPr/>
        <a:lstStyle/>
        <a:p>
          <a:endParaRPr lang="pt-BR"/>
        </a:p>
      </dgm:t>
    </dgm:pt>
    <dgm:pt modelId="{940C6626-E6CC-4450-A17B-20B6E702E630}" type="pres">
      <dgm:prSet presAssocID="{CE92D0D6-B6CE-4FCC-8932-8AE6744684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1E07921-09DE-466C-B270-E15668855176}" type="pres">
      <dgm:prSet presAssocID="{840DC6A6-2221-4CFA-9D64-F4491EFBA8D0}" presName="circ1TxSh" presStyleLbl="vennNode1" presStyleIdx="0" presStyleCnt="1"/>
      <dgm:spPr/>
      <dgm:t>
        <a:bodyPr/>
        <a:lstStyle/>
        <a:p>
          <a:endParaRPr lang="pt-BR"/>
        </a:p>
      </dgm:t>
    </dgm:pt>
  </dgm:ptLst>
  <dgm:cxnLst>
    <dgm:cxn modelId="{26FA7BEF-3466-423D-9AB5-F5403A30043C}" srcId="{CE92D0D6-B6CE-4FCC-8932-8AE6744684C9}" destId="{840DC6A6-2221-4CFA-9D64-F4491EFBA8D0}" srcOrd="0" destOrd="0" parTransId="{D9C7E678-87E2-46BB-8353-D5F3A3980249}" sibTransId="{30B723E0-08E9-44E2-B994-30538326D9B1}"/>
    <dgm:cxn modelId="{D3EDA39D-08A4-4AB0-96F7-F8B8F4FFCB55}" type="presOf" srcId="{840DC6A6-2221-4CFA-9D64-F4491EFBA8D0}" destId="{E1E07921-09DE-466C-B270-E15668855176}" srcOrd="0" destOrd="0" presId="urn:microsoft.com/office/officeart/2005/8/layout/venn1"/>
    <dgm:cxn modelId="{3B845EFC-BA12-438E-B9FD-83FA6500BD28}" type="presOf" srcId="{CE92D0D6-B6CE-4FCC-8932-8AE6744684C9}" destId="{940C6626-E6CC-4450-A17B-20B6E702E630}" srcOrd="0" destOrd="0" presId="urn:microsoft.com/office/officeart/2005/8/layout/venn1"/>
    <dgm:cxn modelId="{0421F57E-DB8B-4EFF-9F4C-7CDF3E3EA742}" type="presParOf" srcId="{940C6626-E6CC-4450-A17B-20B6E702E630}" destId="{E1E07921-09DE-466C-B270-E1566885517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6BAD28-E3E5-4C53-8E12-34FF93654F75}" type="doc">
      <dgm:prSet loTypeId="urn:microsoft.com/office/officeart/2005/8/layout/equation1" loCatId="process" qsTypeId="urn:microsoft.com/office/officeart/2005/8/quickstyle/simple1#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A003547-0AB1-45FD-B98C-D7F1B0786811}">
      <dgm:prSet custT="1"/>
      <dgm:spPr/>
      <dgm:t>
        <a:bodyPr/>
        <a:lstStyle/>
        <a:p>
          <a:pPr rtl="0"/>
          <a:r>
            <a:rPr lang="pt-BR" sz="1400" dirty="0" smtClean="0"/>
            <a:t>durante um exercício financeiro;</a:t>
          </a:r>
          <a:endParaRPr lang="pt-BR" sz="1400" dirty="0"/>
        </a:p>
      </dgm:t>
    </dgm:pt>
    <dgm:pt modelId="{3948BFC0-BA59-4549-B846-8C5D849F43AB}" type="parTrans" cxnId="{77FF9302-8DB3-4F3C-8082-41773559103E}">
      <dgm:prSet/>
      <dgm:spPr/>
      <dgm:t>
        <a:bodyPr/>
        <a:lstStyle/>
        <a:p>
          <a:endParaRPr lang="pt-BR"/>
        </a:p>
      </dgm:t>
    </dgm:pt>
    <dgm:pt modelId="{88ED9975-B6E8-4974-A254-6517BE8E73B2}" type="sibTrans" cxnId="{77FF9302-8DB3-4F3C-8082-41773559103E}">
      <dgm:prSet/>
      <dgm:spPr/>
      <dgm:t>
        <a:bodyPr/>
        <a:lstStyle/>
        <a:p>
          <a:endParaRPr lang="pt-BR"/>
        </a:p>
      </dgm:t>
    </dgm:pt>
    <dgm:pt modelId="{4579A553-6E48-4FFC-BA6E-7DF1E827ED85}">
      <dgm:prSet custT="1"/>
      <dgm:spPr/>
      <dgm:t>
        <a:bodyPr/>
        <a:lstStyle/>
        <a:p>
          <a:pPr rtl="0"/>
          <a:r>
            <a:rPr lang="pt-BR" sz="1400" dirty="0" smtClean="0"/>
            <a:t>que produzem aumento no PL</a:t>
          </a:r>
          <a:endParaRPr lang="pt-BR" sz="1400" dirty="0"/>
        </a:p>
      </dgm:t>
    </dgm:pt>
    <dgm:pt modelId="{187523DA-3501-49FF-88F5-A996D32162AB}" type="parTrans" cxnId="{0D422B44-56B5-4CF8-8F53-BC3677DBD2C9}">
      <dgm:prSet/>
      <dgm:spPr/>
      <dgm:t>
        <a:bodyPr/>
        <a:lstStyle/>
        <a:p>
          <a:endParaRPr lang="pt-BR"/>
        </a:p>
      </dgm:t>
    </dgm:pt>
    <dgm:pt modelId="{7035CC96-F2F4-4A1B-8C00-F2444679BA93}" type="sibTrans" cxnId="{0D422B44-56B5-4CF8-8F53-BC3677DBD2C9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/>
        </a:p>
      </dgm:t>
    </dgm:pt>
    <dgm:pt modelId="{79C23AB1-6E52-40BC-BE12-CF8BF80B68F7}">
      <dgm:prSet custT="1"/>
      <dgm:spPr/>
      <dgm:t>
        <a:bodyPr/>
        <a:lstStyle/>
        <a:p>
          <a:pPr rtl="0"/>
          <a:r>
            <a:rPr lang="pt-BR" sz="1400" dirty="0" smtClean="0"/>
            <a:t>e exceção dos aportes dos proprietários</a:t>
          </a:r>
          <a:endParaRPr lang="pt-BR" sz="1400" dirty="0"/>
        </a:p>
      </dgm:t>
    </dgm:pt>
    <dgm:pt modelId="{1B36E9DB-DE02-45F2-9DBB-791C625D6FE8}" type="parTrans" cxnId="{5A40F44D-1141-4463-847F-3A051B439506}">
      <dgm:prSet/>
      <dgm:spPr/>
      <dgm:t>
        <a:bodyPr/>
        <a:lstStyle/>
        <a:p>
          <a:endParaRPr lang="pt-BR"/>
        </a:p>
      </dgm:t>
    </dgm:pt>
    <dgm:pt modelId="{9269297B-168B-498A-8C9C-8225E9683E5B}" type="sibTrans" cxnId="{5A40F44D-1141-4463-847F-3A051B439506}">
      <dgm:prSet/>
      <dgm:spPr/>
      <dgm:t>
        <a:bodyPr/>
        <a:lstStyle/>
        <a:p>
          <a:endParaRPr lang="pt-BR"/>
        </a:p>
      </dgm:t>
    </dgm:pt>
    <dgm:pt modelId="{58034E73-5FEB-41EA-B1A6-54C6BF08FD88}">
      <dgm:prSet custT="1"/>
      <dgm:spPr/>
      <dgm:t>
        <a:bodyPr/>
        <a:lstStyle/>
        <a:p>
          <a:pPr rtl="0"/>
          <a:r>
            <a:rPr lang="pt-BR" sz="1200" dirty="0" smtClean="0"/>
            <a:t>Aumentos nos benefícios econômicos ou no potencial de serviço</a:t>
          </a:r>
          <a:endParaRPr lang="pt-BR" sz="1200" b="1" dirty="0"/>
        </a:p>
      </dgm:t>
    </dgm:pt>
    <dgm:pt modelId="{75AA006C-7111-4F5C-8E4D-89CCD1DAF8F6}" type="sibTrans" cxnId="{3A1827B1-58F6-457E-A7B7-73664CEFFF66}">
      <dgm:prSet/>
      <dgm:spPr/>
      <dgm:t>
        <a:bodyPr/>
        <a:lstStyle/>
        <a:p>
          <a:endParaRPr lang="pt-BR"/>
        </a:p>
      </dgm:t>
    </dgm:pt>
    <dgm:pt modelId="{753B4747-21A6-4D86-A779-1DFCBC2C13D7}" type="parTrans" cxnId="{3A1827B1-58F6-457E-A7B7-73664CEFFF66}">
      <dgm:prSet/>
      <dgm:spPr/>
      <dgm:t>
        <a:bodyPr/>
        <a:lstStyle/>
        <a:p>
          <a:endParaRPr lang="pt-BR"/>
        </a:p>
      </dgm:t>
    </dgm:pt>
    <dgm:pt modelId="{0BAD96BA-B75C-4D3F-B6FA-A17E6D8D78AB}" type="pres">
      <dgm:prSet presAssocID="{476BAD28-E3E5-4C53-8E12-34FF93654F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2D68B4-DE1E-46A4-8B07-1C9233FF4737}" type="pres">
      <dgm:prSet presAssocID="{58034E73-5FEB-41EA-B1A6-54C6BF08FD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C3887-004F-4117-8826-D9C2BA964AEC}" type="pres">
      <dgm:prSet presAssocID="{75AA006C-7111-4F5C-8E4D-89CCD1DAF8F6}" presName="spacerL" presStyleCnt="0"/>
      <dgm:spPr/>
    </dgm:pt>
    <dgm:pt modelId="{F717A0F9-40D5-41B6-A1AE-6282F406DE44}" type="pres">
      <dgm:prSet presAssocID="{75AA006C-7111-4F5C-8E4D-89CCD1DAF8F6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46BDB77-9F09-416E-9025-197530FABAEA}" type="pres">
      <dgm:prSet presAssocID="{75AA006C-7111-4F5C-8E4D-89CCD1DAF8F6}" presName="spacerR" presStyleCnt="0"/>
      <dgm:spPr/>
    </dgm:pt>
    <dgm:pt modelId="{D1868081-BF76-4CFB-870B-9DD9B543E15B}" type="pres">
      <dgm:prSet presAssocID="{AA003547-0AB1-45FD-B98C-D7F1B07868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FBB3D-FA29-43F5-987F-3609493B0DB7}" type="pres">
      <dgm:prSet presAssocID="{88ED9975-B6E8-4974-A254-6517BE8E73B2}" presName="spacerL" presStyleCnt="0"/>
      <dgm:spPr/>
    </dgm:pt>
    <dgm:pt modelId="{19164837-A1A1-4506-A02C-4FC088CC5479}" type="pres">
      <dgm:prSet presAssocID="{88ED9975-B6E8-4974-A254-6517BE8E73B2}" presName="sibTrans" presStyleLbl="sibTrans2D1" presStyleIdx="1" presStyleCnt="3"/>
      <dgm:spPr/>
      <dgm:t>
        <a:bodyPr/>
        <a:lstStyle/>
        <a:p>
          <a:endParaRPr lang="pt-BR"/>
        </a:p>
      </dgm:t>
    </dgm:pt>
    <dgm:pt modelId="{C47CDD7B-748C-47BB-BB54-89500E959A3C}" type="pres">
      <dgm:prSet presAssocID="{88ED9975-B6E8-4974-A254-6517BE8E73B2}" presName="spacerR" presStyleCnt="0"/>
      <dgm:spPr/>
    </dgm:pt>
    <dgm:pt modelId="{5B3FAA3E-6741-4B73-9846-899D23169AE4}" type="pres">
      <dgm:prSet presAssocID="{4579A553-6E48-4FFC-BA6E-7DF1E827ED8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D0037F-0883-4BF3-AD46-52B306836E40}" type="pres">
      <dgm:prSet presAssocID="{7035CC96-F2F4-4A1B-8C00-F2444679BA93}" presName="spacerL" presStyleCnt="0"/>
      <dgm:spPr/>
    </dgm:pt>
    <dgm:pt modelId="{120DB817-9CDE-42B1-A0E2-06A09BFF8FAF}" type="pres">
      <dgm:prSet presAssocID="{7035CC96-F2F4-4A1B-8C00-F2444679BA93}" presName="sibTrans" presStyleLbl="sibTrans2D1" presStyleIdx="2" presStyleCnt="3" custLinFactNeighborY="-4356"/>
      <dgm:spPr/>
      <dgm:t>
        <a:bodyPr/>
        <a:lstStyle/>
        <a:p>
          <a:endParaRPr lang="pt-BR"/>
        </a:p>
      </dgm:t>
    </dgm:pt>
    <dgm:pt modelId="{26B3C85B-823A-4ED4-97EC-548E519A3E1E}" type="pres">
      <dgm:prSet presAssocID="{7035CC96-F2F4-4A1B-8C00-F2444679BA93}" presName="spacerR" presStyleCnt="0"/>
      <dgm:spPr/>
    </dgm:pt>
    <dgm:pt modelId="{DF8C926B-AB50-447B-A2D8-F906EA113BDD}" type="pres">
      <dgm:prSet presAssocID="{79C23AB1-6E52-40BC-BE12-CF8BF80B68F7}" presName="node" presStyleLbl="node1" presStyleIdx="3" presStyleCnt="4" custScaleX="104322" custScaleY="111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F43CD5C-E9CF-4F2D-A689-0FC92DA7BDB8}" type="presOf" srcId="{75AA006C-7111-4F5C-8E4D-89CCD1DAF8F6}" destId="{F717A0F9-40D5-41B6-A1AE-6282F406DE44}" srcOrd="0" destOrd="0" presId="urn:microsoft.com/office/officeart/2005/8/layout/equation1"/>
    <dgm:cxn modelId="{1768760D-2A14-4FCE-90C7-0577BE1A1EC4}" type="presOf" srcId="{79C23AB1-6E52-40BC-BE12-CF8BF80B68F7}" destId="{DF8C926B-AB50-447B-A2D8-F906EA113BDD}" srcOrd="0" destOrd="0" presId="urn:microsoft.com/office/officeart/2005/8/layout/equation1"/>
    <dgm:cxn modelId="{0D422B44-56B5-4CF8-8F53-BC3677DBD2C9}" srcId="{476BAD28-E3E5-4C53-8E12-34FF93654F75}" destId="{4579A553-6E48-4FFC-BA6E-7DF1E827ED85}" srcOrd="2" destOrd="0" parTransId="{187523DA-3501-49FF-88F5-A996D32162AB}" sibTransId="{7035CC96-F2F4-4A1B-8C00-F2444679BA93}"/>
    <dgm:cxn modelId="{B4D928F9-BC25-46C3-A195-6DACA61F0E94}" type="presOf" srcId="{476BAD28-E3E5-4C53-8E12-34FF93654F75}" destId="{0BAD96BA-B75C-4D3F-B6FA-A17E6D8D78AB}" srcOrd="0" destOrd="0" presId="urn:microsoft.com/office/officeart/2005/8/layout/equation1"/>
    <dgm:cxn modelId="{69A63D44-A3B2-4AB9-9E47-DA8962CADB61}" type="presOf" srcId="{88ED9975-B6E8-4974-A254-6517BE8E73B2}" destId="{19164837-A1A1-4506-A02C-4FC088CC5479}" srcOrd="0" destOrd="0" presId="urn:microsoft.com/office/officeart/2005/8/layout/equation1"/>
    <dgm:cxn modelId="{5A40F44D-1141-4463-847F-3A051B439506}" srcId="{476BAD28-E3E5-4C53-8E12-34FF93654F75}" destId="{79C23AB1-6E52-40BC-BE12-CF8BF80B68F7}" srcOrd="3" destOrd="0" parTransId="{1B36E9DB-DE02-45F2-9DBB-791C625D6FE8}" sibTransId="{9269297B-168B-498A-8C9C-8225E9683E5B}"/>
    <dgm:cxn modelId="{233E3C0A-1258-4023-9EF6-6F6966755D69}" type="presOf" srcId="{7035CC96-F2F4-4A1B-8C00-F2444679BA93}" destId="{120DB817-9CDE-42B1-A0E2-06A09BFF8FAF}" srcOrd="0" destOrd="0" presId="urn:microsoft.com/office/officeart/2005/8/layout/equation1"/>
    <dgm:cxn modelId="{3A1827B1-58F6-457E-A7B7-73664CEFFF66}" srcId="{476BAD28-E3E5-4C53-8E12-34FF93654F75}" destId="{58034E73-5FEB-41EA-B1A6-54C6BF08FD88}" srcOrd="0" destOrd="0" parTransId="{753B4747-21A6-4D86-A779-1DFCBC2C13D7}" sibTransId="{75AA006C-7111-4F5C-8E4D-89CCD1DAF8F6}"/>
    <dgm:cxn modelId="{77FF9302-8DB3-4F3C-8082-41773559103E}" srcId="{476BAD28-E3E5-4C53-8E12-34FF93654F75}" destId="{AA003547-0AB1-45FD-B98C-D7F1B0786811}" srcOrd="1" destOrd="0" parTransId="{3948BFC0-BA59-4549-B846-8C5D849F43AB}" sibTransId="{88ED9975-B6E8-4974-A254-6517BE8E73B2}"/>
    <dgm:cxn modelId="{121173D9-C212-4CFF-A901-687828FD1C63}" type="presOf" srcId="{58034E73-5FEB-41EA-B1A6-54C6BF08FD88}" destId="{D32D68B4-DE1E-46A4-8B07-1C9233FF4737}" srcOrd="0" destOrd="0" presId="urn:microsoft.com/office/officeart/2005/8/layout/equation1"/>
    <dgm:cxn modelId="{8E1FC03E-3F6E-4B6F-AF2B-7C9FB379695B}" type="presOf" srcId="{AA003547-0AB1-45FD-B98C-D7F1B0786811}" destId="{D1868081-BF76-4CFB-870B-9DD9B543E15B}" srcOrd="0" destOrd="0" presId="urn:microsoft.com/office/officeart/2005/8/layout/equation1"/>
    <dgm:cxn modelId="{8339F66B-82B3-410A-88E2-48E9E99B2E5D}" type="presOf" srcId="{4579A553-6E48-4FFC-BA6E-7DF1E827ED85}" destId="{5B3FAA3E-6741-4B73-9846-899D23169AE4}" srcOrd="0" destOrd="0" presId="urn:microsoft.com/office/officeart/2005/8/layout/equation1"/>
    <dgm:cxn modelId="{C0B177CC-3305-4AE8-BA76-1EAEDA99087E}" type="presParOf" srcId="{0BAD96BA-B75C-4D3F-B6FA-A17E6D8D78AB}" destId="{D32D68B4-DE1E-46A4-8B07-1C9233FF4737}" srcOrd="0" destOrd="0" presId="urn:microsoft.com/office/officeart/2005/8/layout/equation1"/>
    <dgm:cxn modelId="{43DC1595-A266-4050-B228-4DC06D7EB86D}" type="presParOf" srcId="{0BAD96BA-B75C-4D3F-B6FA-A17E6D8D78AB}" destId="{33CC3887-004F-4117-8826-D9C2BA964AEC}" srcOrd="1" destOrd="0" presId="urn:microsoft.com/office/officeart/2005/8/layout/equation1"/>
    <dgm:cxn modelId="{65DEE0F4-859C-43EC-8B06-19B8259B6A3B}" type="presParOf" srcId="{0BAD96BA-B75C-4D3F-B6FA-A17E6D8D78AB}" destId="{F717A0F9-40D5-41B6-A1AE-6282F406DE44}" srcOrd="2" destOrd="0" presId="urn:microsoft.com/office/officeart/2005/8/layout/equation1"/>
    <dgm:cxn modelId="{5E9612E7-B030-41DE-A265-5F2EFD5B4DC9}" type="presParOf" srcId="{0BAD96BA-B75C-4D3F-B6FA-A17E6D8D78AB}" destId="{046BDB77-9F09-416E-9025-197530FABAEA}" srcOrd="3" destOrd="0" presId="urn:microsoft.com/office/officeart/2005/8/layout/equation1"/>
    <dgm:cxn modelId="{5298E54F-A017-4A8E-875F-4EC0C1C7242D}" type="presParOf" srcId="{0BAD96BA-B75C-4D3F-B6FA-A17E6D8D78AB}" destId="{D1868081-BF76-4CFB-870B-9DD9B543E15B}" srcOrd="4" destOrd="0" presId="urn:microsoft.com/office/officeart/2005/8/layout/equation1"/>
    <dgm:cxn modelId="{C1FC7128-A7B9-4AEB-8DC5-FC4828AC581D}" type="presParOf" srcId="{0BAD96BA-B75C-4D3F-B6FA-A17E6D8D78AB}" destId="{FE7FBB3D-FA29-43F5-987F-3609493B0DB7}" srcOrd="5" destOrd="0" presId="urn:microsoft.com/office/officeart/2005/8/layout/equation1"/>
    <dgm:cxn modelId="{9D5BEFAE-895F-4A91-A062-CDA32280DA10}" type="presParOf" srcId="{0BAD96BA-B75C-4D3F-B6FA-A17E6D8D78AB}" destId="{19164837-A1A1-4506-A02C-4FC088CC5479}" srcOrd="6" destOrd="0" presId="urn:microsoft.com/office/officeart/2005/8/layout/equation1"/>
    <dgm:cxn modelId="{3B11FF39-C5A7-4492-A810-E7A31FF7426C}" type="presParOf" srcId="{0BAD96BA-B75C-4D3F-B6FA-A17E6D8D78AB}" destId="{C47CDD7B-748C-47BB-BB54-89500E959A3C}" srcOrd="7" destOrd="0" presId="urn:microsoft.com/office/officeart/2005/8/layout/equation1"/>
    <dgm:cxn modelId="{D71D5FD1-9FF1-41FB-9652-361FE860E352}" type="presParOf" srcId="{0BAD96BA-B75C-4D3F-B6FA-A17E6D8D78AB}" destId="{5B3FAA3E-6741-4B73-9846-899D23169AE4}" srcOrd="8" destOrd="0" presId="urn:microsoft.com/office/officeart/2005/8/layout/equation1"/>
    <dgm:cxn modelId="{519E6DB6-4133-4833-9A16-B61EAFD3DC62}" type="presParOf" srcId="{0BAD96BA-B75C-4D3F-B6FA-A17E6D8D78AB}" destId="{69D0037F-0883-4BF3-AD46-52B306836E40}" srcOrd="9" destOrd="0" presId="urn:microsoft.com/office/officeart/2005/8/layout/equation1"/>
    <dgm:cxn modelId="{CBE18DA2-8ED1-4A22-9769-C309D5439C53}" type="presParOf" srcId="{0BAD96BA-B75C-4D3F-B6FA-A17E6D8D78AB}" destId="{120DB817-9CDE-42B1-A0E2-06A09BFF8FAF}" srcOrd="10" destOrd="0" presId="urn:microsoft.com/office/officeart/2005/8/layout/equation1"/>
    <dgm:cxn modelId="{D45A9A01-E16A-4496-8D9F-6A2CEF8F38E7}" type="presParOf" srcId="{0BAD96BA-B75C-4D3F-B6FA-A17E6D8D78AB}" destId="{26B3C85B-823A-4ED4-97EC-548E519A3E1E}" srcOrd="11" destOrd="0" presId="urn:microsoft.com/office/officeart/2005/8/layout/equation1"/>
    <dgm:cxn modelId="{6C436DDD-1898-4B34-A571-3E9163ACBBC2}" type="presParOf" srcId="{0BAD96BA-B75C-4D3F-B6FA-A17E6D8D78AB}" destId="{DF8C926B-AB50-447B-A2D8-F906EA113BD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6BAD28-E3E5-4C53-8E12-34FF93654F75}" type="doc">
      <dgm:prSet loTypeId="urn:microsoft.com/office/officeart/2005/8/layout/equation1" loCatId="process" qsTypeId="urn:microsoft.com/office/officeart/2005/8/quickstyle/simple1#3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AA003547-0AB1-45FD-B98C-D7F1B0786811}">
      <dgm:prSet custT="1"/>
      <dgm:spPr/>
      <dgm:t>
        <a:bodyPr/>
        <a:lstStyle/>
        <a:p>
          <a:pPr rtl="0"/>
          <a:r>
            <a:rPr lang="pt-BR" sz="1600" dirty="0" smtClean="0"/>
            <a:t>durante um exercício financeiro;</a:t>
          </a:r>
          <a:endParaRPr lang="pt-BR" sz="1600" dirty="0"/>
        </a:p>
      </dgm:t>
    </dgm:pt>
    <dgm:pt modelId="{3948BFC0-BA59-4549-B846-8C5D849F43AB}" type="parTrans" cxnId="{77FF9302-8DB3-4F3C-8082-41773559103E}">
      <dgm:prSet/>
      <dgm:spPr/>
      <dgm:t>
        <a:bodyPr/>
        <a:lstStyle/>
        <a:p>
          <a:endParaRPr lang="pt-BR"/>
        </a:p>
      </dgm:t>
    </dgm:pt>
    <dgm:pt modelId="{88ED9975-B6E8-4974-A254-6517BE8E73B2}" type="sibTrans" cxnId="{77FF9302-8DB3-4F3C-8082-41773559103E}">
      <dgm:prSet custT="1"/>
      <dgm:spPr/>
      <dgm:t>
        <a:bodyPr/>
        <a:lstStyle/>
        <a:p>
          <a:endParaRPr lang="pt-BR" sz="500"/>
        </a:p>
      </dgm:t>
    </dgm:pt>
    <dgm:pt modelId="{58034E73-5FEB-41EA-B1A6-54C6BF08FD88}">
      <dgm:prSet custT="1"/>
      <dgm:spPr/>
      <dgm:t>
        <a:bodyPr/>
        <a:lstStyle/>
        <a:p>
          <a:pPr rtl="0"/>
          <a:r>
            <a:rPr lang="pt-BR" sz="1400" dirty="0" smtClean="0"/>
            <a:t>Reduções nos benefícios econômicos ou no potencial de serviço</a:t>
          </a:r>
          <a:endParaRPr lang="pt-BR" sz="1400" b="1" dirty="0"/>
        </a:p>
      </dgm:t>
    </dgm:pt>
    <dgm:pt modelId="{75AA006C-7111-4F5C-8E4D-89CCD1DAF8F6}" type="sibTrans" cxnId="{3A1827B1-58F6-457E-A7B7-73664CEFFF66}">
      <dgm:prSet custT="1"/>
      <dgm:spPr/>
      <dgm:t>
        <a:bodyPr/>
        <a:lstStyle/>
        <a:p>
          <a:endParaRPr lang="pt-BR" sz="500"/>
        </a:p>
      </dgm:t>
    </dgm:pt>
    <dgm:pt modelId="{753B4747-21A6-4D86-A779-1DFCBC2C13D7}" type="parTrans" cxnId="{3A1827B1-58F6-457E-A7B7-73664CEFFF66}">
      <dgm:prSet/>
      <dgm:spPr/>
      <dgm:t>
        <a:bodyPr/>
        <a:lstStyle/>
        <a:p>
          <a:endParaRPr lang="pt-BR"/>
        </a:p>
      </dgm:t>
    </dgm:pt>
    <dgm:pt modelId="{CC6BAF96-C8D6-4A87-B159-B85DEA369332}">
      <dgm:prSet custT="1"/>
      <dgm:spPr/>
      <dgm:t>
        <a:bodyPr/>
        <a:lstStyle/>
        <a:p>
          <a:pPr rtl="0"/>
          <a:r>
            <a:rPr lang="pt-BR" sz="1600" dirty="0" smtClean="0"/>
            <a:t>que produzem diminuição no PL</a:t>
          </a:r>
          <a:endParaRPr lang="pt-BR" sz="1600" dirty="0"/>
        </a:p>
      </dgm:t>
    </dgm:pt>
    <dgm:pt modelId="{7FBCC4B6-6123-48AC-8296-FE3775A04130}" type="parTrans" cxnId="{EB9EBE05-D5FC-419F-A6B6-EF922936C5C3}">
      <dgm:prSet/>
      <dgm:spPr/>
      <dgm:t>
        <a:bodyPr/>
        <a:lstStyle/>
        <a:p>
          <a:endParaRPr lang="pt-BR"/>
        </a:p>
      </dgm:t>
    </dgm:pt>
    <dgm:pt modelId="{785DA27F-5A94-41C7-B1F3-3CB88F38D322}" type="sibTrans" cxnId="{EB9EBE05-D5FC-419F-A6B6-EF922936C5C3}">
      <dgm:prSet custT="1"/>
      <dgm:spPr/>
      <dgm:t>
        <a:bodyPr/>
        <a:lstStyle/>
        <a:p>
          <a:endParaRPr lang="pt-BR" sz="500"/>
        </a:p>
      </dgm:t>
    </dgm:pt>
    <dgm:pt modelId="{35B14D80-D4A8-4C82-AB3E-7ECCDA9980F5}">
      <dgm:prSet custT="1"/>
      <dgm:spPr/>
      <dgm:t>
        <a:bodyPr/>
        <a:lstStyle/>
        <a:p>
          <a:pPr rtl="0"/>
          <a:r>
            <a:rPr lang="pt-BR" sz="1400" dirty="0" smtClean="0"/>
            <a:t>que toma forma de fluxos de saída ou consumo de ativos</a:t>
          </a:r>
          <a:endParaRPr lang="pt-BR" sz="1400" dirty="0"/>
        </a:p>
      </dgm:t>
    </dgm:pt>
    <dgm:pt modelId="{2E638A93-E8BB-49C7-8F5E-38907C5E843B}" type="parTrans" cxnId="{25F0DE7E-6A39-4E89-A8BD-31D469C47572}">
      <dgm:prSet/>
      <dgm:spPr/>
      <dgm:t>
        <a:bodyPr/>
        <a:lstStyle/>
        <a:p>
          <a:endParaRPr lang="pt-BR"/>
        </a:p>
      </dgm:t>
    </dgm:pt>
    <dgm:pt modelId="{397F838B-CFEE-4CA5-B874-3060A99E90C5}" type="sibTrans" cxnId="{25F0DE7E-6A39-4E89-A8BD-31D469C47572}">
      <dgm:prSet custT="1"/>
      <dgm:spPr/>
      <dgm:t>
        <a:bodyPr/>
        <a:lstStyle/>
        <a:p>
          <a:endParaRPr lang="pt-BR" sz="500"/>
        </a:p>
      </dgm:t>
    </dgm:pt>
    <dgm:pt modelId="{7913F3E7-6320-422B-A960-14AE80414181}">
      <dgm:prSet custT="1"/>
      <dgm:spPr/>
      <dgm:t>
        <a:bodyPr/>
        <a:lstStyle/>
        <a:p>
          <a:pPr rtl="0"/>
          <a:r>
            <a:rPr lang="pt-BR" sz="1400" dirty="0" smtClean="0"/>
            <a:t>Excetuando-se as distribuições aos proprietários.</a:t>
          </a:r>
          <a:endParaRPr lang="pt-BR" sz="1400" dirty="0"/>
        </a:p>
      </dgm:t>
    </dgm:pt>
    <dgm:pt modelId="{5C35D39A-F109-4404-AD1E-8E852863EBCF}" type="parTrans" cxnId="{8308FD3A-ED42-42AB-A244-F371D7E3E0AE}">
      <dgm:prSet/>
      <dgm:spPr/>
      <dgm:t>
        <a:bodyPr/>
        <a:lstStyle/>
        <a:p>
          <a:endParaRPr lang="pt-BR"/>
        </a:p>
      </dgm:t>
    </dgm:pt>
    <dgm:pt modelId="{F91A93DD-2E89-45EF-A3D6-5BE403C2C890}" type="sibTrans" cxnId="{8308FD3A-ED42-42AB-A244-F371D7E3E0AE}">
      <dgm:prSet/>
      <dgm:spPr/>
      <dgm:t>
        <a:bodyPr/>
        <a:lstStyle/>
        <a:p>
          <a:endParaRPr lang="pt-BR"/>
        </a:p>
      </dgm:t>
    </dgm:pt>
    <dgm:pt modelId="{0BAD96BA-B75C-4D3F-B6FA-A17E6D8D78AB}" type="pres">
      <dgm:prSet presAssocID="{476BAD28-E3E5-4C53-8E12-34FF93654F7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32D68B4-DE1E-46A4-8B07-1C9233FF4737}" type="pres">
      <dgm:prSet presAssocID="{58034E73-5FEB-41EA-B1A6-54C6BF08FD88}" presName="node" presStyleLbl="node1" presStyleIdx="0" presStyleCnt="5" custScaleX="217971" custScaleY="212673" custLinFactNeighborY="-13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CC3887-004F-4117-8826-D9C2BA964AEC}" type="pres">
      <dgm:prSet presAssocID="{75AA006C-7111-4F5C-8E4D-89CCD1DAF8F6}" presName="spacerL" presStyleCnt="0"/>
      <dgm:spPr/>
    </dgm:pt>
    <dgm:pt modelId="{F717A0F9-40D5-41B6-A1AE-6282F406DE44}" type="pres">
      <dgm:prSet presAssocID="{75AA006C-7111-4F5C-8E4D-89CCD1DAF8F6}" presName="sibTrans" presStyleLbl="sibTrans2D1" presStyleIdx="0" presStyleCnt="4" custScaleX="41800" custScaleY="46507"/>
      <dgm:spPr/>
      <dgm:t>
        <a:bodyPr/>
        <a:lstStyle/>
        <a:p>
          <a:endParaRPr lang="pt-BR"/>
        </a:p>
      </dgm:t>
    </dgm:pt>
    <dgm:pt modelId="{046BDB77-9F09-416E-9025-197530FABAEA}" type="pres">
      <dgm:prSet presAssocID="{75AA006C-7111-4F5C-8E4D-89CCD1DAF8F6}" presName="spacerR" presStyleCnt="0"/>
      <dgm:spPr/>
    </dgm:pt>
    <dgm:pt modelId="{D1868081-BF76-4CFB-870B-9DD9B543E15B}" type="pres">
      <dgm:prSet presAssocID="{AA003547-0AB1-45FD-B98C-D7F1B0786811}" presName="node" presStyleLbl="node1" presStyleIdx="1" presStyleCnt="5" custScaleX="217971" custScaleY="212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7FBB3D-FA29-43F5-987F-3609493B0DB7}" type="pres">
      <dgm:prSet presAssocID="{88ED9975-B6E8-4974-A254-6517BE8E73B2}" presName="spacerL" presStyleCnt="0"/>
      <dgm:spPr/>
    </dgm:pt>
    <dgm:pt modelId="{19164837-A1A1-4506-A02C-4FC088CC5479}" type="pres">
      <dgm:prSet presAssocID="{88ED9975-B6E8-4974-A254-6517BE8E73B2}" presName="sibTrans" presStyleLbl="sibTrans2D1" presStyleIdx="1" presStyleCnt="4" custScaleX="46032" custScaleY="44834"/>
      <dgm:spPr/>
      <dgm:t>
        <a:bodyPr/>
        <a:lstStyle/>
        <a:p>
          <a:endParaRPr lang="pt-BR"/>
        </a:p>
      </dgm:t>
    </dgm:pt>
    <dgm:pt modelId="{C47CDD7B-748C-47BB-BB54-89500E959A3C}" type="pres">
      <dgm:prSet presAssocID="{88ED9975-B6E8-4974-A254-6517BE8E73B2}" presName="spacerR" presStyleCnt="0"/>
      <dgm:spPr/>
    </dgm:pt>
    <dgm:pt modelId="{4C0CA8E9-EA20-4612-BC3E-4E2C1206430E}" type="pres">
      <dgm:prSet presAssocID="{CC6BAF96-C8D6-4A87-B159-B85DEA369332}" presName="node" presStyleLbl="node1" presStyleIdx="2" presStyleCnt="5" custScaleX="217971" custScaleY="212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DA2B18-EC21-43E3-8482-A0BF257CD586}" type="pres">
      <dgm:prSet presAssocID="{785DA27F-5A94-41C7-B1F3-3CB88F38D322}" presName="spacerL" presStyleCnt="0"/>
      <dgm:spPr/>
    </dgm:pt>
    <dgm:pt modelId="{F3D76EE8-F508-4144-8552-24DDD827EA9F}" type="pres">
      <dgm:prSet presAssocID="{785DA27F-5A94-41C7-B1F3-3CB88F38D322}" presName="sibTrans" presStyleLbl="sibTrans2D1" presStyleIdx="2" presStyleCnt="4" custScaleX="37618" custScaleY="42394"/>
      <dgm:spPr/>
      <dgm:t>
        <a:bodyPr/>
        <a:lstStyle/>
        <a:p>
          <a:endParaRPr lang="en-US"/>
        </a:p>
      </dgm:t>
    </dgm:pt>
    <dgm:pt modelId="{3B9CF564-6292-497B-9396-8A91A2E4980E}" type="pres">
      <dgm:prSet presAssocID="{785DA27F-5A94-41C7-B1F3-3CB88F38D322}" presName="spacerR" presStyleCnt="0"/>
      <dgm:spPr/>
    </dgm:pt>
    <dgm:pt modelId="{3280D4B9-0EA1-4CF9-AD7F-9E07E25CF8BF}" type="pres">
      <dgm:prSet presAssocID="{35B14D80-D4A8-4C82-AB3E-7ECCDA9980F5}" presName="node" presStyleLbl="node1" presStyleIdx="3" presStyleCnt="5" custScaleX="217971" custScaleY="212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06C130-7E01-40BB-8EAB-55188B225C20}" type="pres">
      <dgm:prSet presAssocID="{397F838B-CFEE-4CA5-B874-3060A99E90C5}" presName="spacerL" presStyleCnt="0"/>
      <dgm:spPr/>
    </dgm:pt>
    <dgm:pt modelId="{A2882BD5-C08F-46FB-97F5-47BAA6DD9EC5}" type="pres">
      <dgm:prSet presAssocID="{397F838B-CFEE-4CA5-B874-3060A99E90C5}" presName="sibTrans" presStyleLbl="sibTrans2D1" presStyleIdx="3" presStyleCnt="4" custScaleX="32956" custScaleY="40932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05B04EE6-B7C8-4FB9-875E-F8FE2BC551A1}" type="pres">
      <dgm:prSet presAssocID="{397F838B-CFEE-4CA5-B874-3060A99E90C5}" presName="spacerR" presStyleCnt="0"/>
      <dgm:spPr/>
    </dgm:pt>
    <dgm:pt modelId="{1FD7B57D-983A-4EDA-8CD4-1863E7E0F1E7}" type="pres">
      <dgm:prSet presAssocID="{7913F3E7-6320-422B-A960-14AE80414181}" presName="node" presStyleLbl="node1" presStyleIdx="4" presStyleCnt="5" custScaleX="217971" custScaleY="2126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F0DE7E-6A39-4E89-A8BD-31D469C47572}" srcId="{476BAD28-E3E5-4C53-8E12-34FF93654F75}" destId="{35B14D80-D4A8-4C82-AB3E-7ECCDA9980F5}" srcOrd="3" destOrd="0" parTransId="{2E638A93-E8BB-49C7-8F5E-38907C5E843B}" sibTransId="{397F838B-CFEE-4CA5-B874-3060A99E90C5}"/>
    <dgm:cxn modelId="{7D242DD9-E097-4715-8067-7A4EC4C94977}" type="presOf" srcId="{397F838B-CFEE-4CA5-B874-3060A99E90C5}" destId="{A2882BD5-C08F-46FB-97F5-47BAA6DD9EC5}" srcOrd="0" destOrd="0" presId="urn:microsoft.com/office/officeart/2005/8/layout/equation1"/>
    <dgm:cxn modelId="{9665DA4A-7E9A-4B94-B9C0-AD6FFD3934E4}" type="presOf" srcId="{75AA006C-7111-4F5C-8E4D-89CCD1DAF8F6}" destId="{F717A0F9-40D5-41B6-A1AE-6282F406DE44}" srcOrd="0" destOrd="0" presId="urn:microsoft.com/office/officeart/2005/8/layout/equation1"/>
    <dgm:cxn modelId="{516CA477-FFAC-4BE4-B6B6-8A8442DE93FC}" type="presOf" srcId="{CC6BAF96-C8D6-4A87-B159-B85DEA369332}" destId="{4C0CA8E9-EA20-4612-BC3E-4E2C1206430E}" srcOrd="0" destOrd="0" presId="urn:microsoft.com/office/officeart/2005/8/layout/equation1"/>
    <dgm:cxn modelId="{EB9EBE05-D5FC-419F-A6B6-EF922936C5C3}" srcId="{476BAD28-E3E5-4C53-8E12-34FF93654F75}" destId="{CC6BAF96-C8D6-4A87-B159-B85DEA369332}" srcOrd="2" destOrd="0" parTransId="{7FBCC4B6-6123-48AC-8296-FE3775A04130}" sibTransId="{785DA27F-5A94-41C7-B1F3-3CB88F38D322}"/>
    <dgm:cxn modelId="{75A4F3B3-257B-4641-9741-F85CAEEC7362}" type="presOf" srcId="{AA003547-0AB1-45FD-B98C-D7F1B0786811}" destId="{D1868081-BF76-4CFB-870B-9DD9B543E15B}" srcOrd="0" destOrd="0" presId="urn:microsoft.com/office/officeart/2005/8/layout/equation1"/>
    <dgm:cxn modelId="{A23900B9-44C5-4A87-A8CE-EAFD53B2BD17}" type="presOf" srcId="{7913F3E7-6320-422B-A960-14AE80414181}" destId="{1FD7B57D-983A-4EDA-8CD4-1863E7E0F1E7}" srcOrd="0" destOrd="0" presId="urn:microsoft.com/office/officeart/2005/8/layout/equation1"/>
    <dgm:cxn modelId="{46F74C03-BD49-448B-9BA5-F4D443DA9B2C}" type="presOf" srcId="{785DA27F-5A94-41C7-B1F3-3CB88F38D322}" destId="{F3D76EE8-F508-4144-8552-24DDD827EA9F}" srcOrd="0" destOrd="0" presId="urn:microsoft.com/office/officeart/2005/8/layout/equation1"/>
    <dgm:cxn modelId="{609C62ED-DB2C-4C24-9E2C-4E9E249195DD}" type="presOf" srcId="{58034E73-5FEB-41EA-B1A6-54C6BF08FD88}" destId="{D32D68B4-DE1E-46A4-8B07-1C9233FF4737}" srcOrd="0" destOrd="0" presId="urn:microsoft.com/office/officeart/2005/8/layout/equation1"/>
    <dgm:cxn modelId="{3A1827B1-58F6-457E-A7B7-73664CEFFF66}" srcId="{476BAD28-E3E5-4C53-8E12-34FF93654F75}" destId="{58034E73-5FEB-41EA-B1A6-54C6BF08FD88}" srcOrd="0" destOrd="0" parTransId="{753B4747-21A6-4D86-A779-1DFCBC2C13D7}" sibTransId="{75AA006C-7111-4F5C-8E4D-89CCD1DAF8F6}"/>
    <dgm:cxn modelId="{77FF9302-8DB3-4F3C-8082-41773559103E}" srcId="{476BAD28-E3E5-4C53-8E12-34FF93654F75}" destId="{AA003547-0AB1-45FD-B98C-D7F1B0786811}" srcOrd="1" destOrd="0" parTransId="{3948BFC0-BA59-4549-B846-8C5D849F43AB}" sibTransId="{88ED9975-B6E8-4974-A254-6517BE8E73B2}"/>
    <dgm:cxn modelId="{35CD8B32-64E8-46A8-AF8E-359FA057F383}" type="presOf" srcId="{35B14D80-D4A8-4C82-AB3E-7ECCDA9980F5}" destId="{3280D4B9-0EA1-4CF9-AD7F-9E07E25CF8BF}" srcOrd="0" destOrd="0" presId="urn:microsoft.com/office/officeart/2005/8/layout/equation1"/>
    <dgm:cxn modelId="{8308FD3A-ED42-42AB-A244-F371D7E3E0AE}" srcId="{476BAD28-E3E5-4C53-8E12-34FF93654F75}" destId="{7913F3E7-6320-422B-A960-14AE80414181}" srcOrd="4" destOrd="0" parTransId="{5C35D39A-F109-4404-AD1E-8E852863EBCF}" sibTransId="{F91A93DD-2E89-45EF-A3D6-5BE403C2C890}"/>
    <dgm:cxn modelId="{FF7F85F9-41ED-4F29-B111-BAE245265BA6}" type="presOf" srcId="{476BAD28-E3E5-4C53-8E12-34FF93654F75}" destId="{0BAD96BA-B75C-4D3F-B6FA-A17E6D8D78AB}" srcOrd="0" destOrd="0" presId="urn:microsoft.com/office/officeart/2005/8/layout/equation1"/>
    <dgm:cxn modelId="{609AA07F-8EBC-4575-AFC5-DD0FC949CF5C}" type="presOf" srcId="{88ED9975-B6E8-4974-A254-6517BE8E73B2}" destId="{19164837-A1A1-4506-A02C-4FC088CC5479}" srcOrd="0" destOrd="0" presId="urn:microsoft.com/office/officeart/2005/8/layout/equation1"/>
    <dgm:cxn modelId="{FF7A3424-D738-4E83-8B85-E740850A888D}" type="presParOf" srcId="{0BAD96BA-B75C-4D3F-B6FA-A17E6D8D78AB}" destId="{D32D68B4-DE1E-46A4-8B07-1C9233FF4737}" srcOrd="0" destOrd="0" presId="urn:microsoft.com/office/officeart/2005/8/layout/equation1"/>
    <dgm:cxn modelId="{3526E198-AA53-4B61-AA68-08A505AA154A}" type="presParOf" srcId="{0BAD96BA-B75C-4D3F-B6FA-A17E6D8D78AB}" destId="{33CC3887-004F-4117-8826-D9C2BA964AEC}" srcOrd="1" destOrd="0" presId="urn:microsoft.com/office/officeart/2005/8/layout/equation1"/>
    <dgm:cxn modelId="{1C317C6B-BB96-44CB-97F0-91B482F43F05}" type="presParOf" srcId="{0BAD96BA-B75C-4D3F-B6FA-A17E6D8D78AB}" destId="{F717A0F9-40D5-41B6-A1AE-6282F406DE44}" srcOrd="2" destOrd="0" presId="urn:microsoft.com/office/officeart/2005/8/layout/equation1"/>
    <dgm:cxn modelId="{7D54896B-4626-4D32-8442-51C128AF9C64}" type="presParOf" srcId="{0BAD96BA-B75C-4D3F-B6FA-A17E6D8D78AB}" destId="{046BDB77-9F09-416E-9025-197530FABAEA}" srcOrd="3" destOrd="0" presId="urn:microsoft.com/office/officeart/2005/8/layout/equation1"/>
    <dgm:cxn modelId="{56618C4C-1074-4098-B4BD-1C0D9EBD2E6C}" type="presParOf" srcId="{0BAD96BA-B75C-4D3F-B6FA-A17E6D8D78AB}" destId="{D1868081-BF76-4CFB-870B-9DD9B543E15B}" srcOrd="4" destOrd="0" presId="urn:microsoft.com/office/officeart/2005/8/layout/equation1"/>
    <dgm:cxn modelId="{1C1DC8D7-B32E-45DF-92E8-B30E59CBC2AB}" type="presParOf" srcId="{0BAD96BA-B75C-4D3F-B6FA-A17E6D8D78AB}" destId="{FE7FBB3D-FA29-43F5-987F-3609493B0DB7}" srcOrd="5" destOrd="0" presId="urn:microsoft.com/office/officeart/2005/8/layout/equation1"/>
    <dgm:cxn modelId="{6531426C-13B2-4AB4-8040-321AF170D764}" type="presParOf" srcId="{0BAD96BA-B75C-4D3F-B6FA-A17E6D8D78AB}" destId="{19164837-A1A1-4506-A02C-4FC088CC5479}" srcOrd="6" destOrd="0" presId="urn:microsoft.com/office/officeart/2005/8/layout/equation1"/>
    <dgm:cxn modelId="{49082EBA-A80F-49B9-B69F-F800CCFE02DD}" type="presParOf" srcId="{0BAD96BA-B75C-4D3F-B6FA-A17E6D8D78AB}" destId="{C47CDD7B-748C-47BB-BB54-89500E959A3C}" srcOrd="7" destOrd="0" presId="urn:microsoft.com/office/officeart/2005/8/layout/equation1"/>
    <dgm:cxn modelId="{145E1D0E-4911-4180-BDF4-1577FEA66434}" type="presParOf" srcId="{0BAD96BA-B75C-4D3F-B6FA-A17E6D8D78AB}" destId="{4C0CA8E9-EA20-4612-BC3E-4E2C1206430E}" srcOrd="8" destOrd="0" presId="urn:microsoft.com/office/officeart/2005/8/layout/equation1"/>
    <dgm:cxn modelId="{CE990702-6D2D-4BD9-AD8D-83285E485DD4}" type="presParOf" srcId="{0BAD96BA-B75C-4D3F-B6FA-A17E6D8D78AB}" destId="{96DA2B18-EC21-43E3-8482-A0BF257CD586}" srcOrd="9" destOrd="0" presId="urn:microsoft.com/office/officeart/2005/8/layout/equation1"/>
    <dgm:cxn modelId="{0C2D5BDC-7F52-4007-835B-18A3B9E36136}" type="presParOf" srcId="{0BAD96BA-B75C-4D3F-B6FA-A17E6D8D78AB}" destId="{F3D76EE8-F508-4144-8552-24DDD827EA9F}" srcOrd="10" destOrd="0" presId="urn:microsoft.com/office/officeart/2005/8/layout/equation1"/>
    <dgm:cxn modelId="{C23D3AB9-52D6-4102-ACF9-836A7F062AD6}" type="presParOf" srcId="{0BAD96BA-B75C-4D3F-B6FA-A17E6D8D78AB}" destId="{3B9CF564-6292-497B-9396-8A91A2E4980E}" srcOrd="11" destOrd="0" presId="urn:microsoft.com/office/officeart/2005/8/layout/equation1"/>
    <dgm:cxn modelId="{172ECD3F-D6A4-4AB1-A6A8-9461C0B9C752}" type="presParOf" srcId="{0BAD96BA-B75C-4D3F-B6FA-A17E6D8D78AB}" destId="{3280D4B9-0EA1-4CF9-AD7F-9E07E25CF8BF}" srcOrd="12" destOrd="0" presId="urn:microsoft.com/office/officeart/2005/8/layout/equation1"/>
    <dgm:cxn modelId="{47EB9CF2-5AE1-4D19-A935-F15DAE6E9E09}" type="presParOf" srcId="{0BAD96BA-B75C-4D3F-B6FA-A17E6D8D78AB}" destId="{1E06C130-7E01-40BB-8EAB-55188B225C20}" srcOrd="13" destOrd="0" presId="urn:microsoft.com/office/officeart/2005/8/layout/equation1"/>
    <dgm:cxn modelId="{9053C0E2-40FC-4FF5-879E-34C6699AEECC}" type="presParOf" srcId="{0BAD96BA-B75C-4D3F-B6FA-A17E6D8D78AB}" destId="{A2882BD5-C08F-46FB-97F5-47BAA6DD9EC5}" srcOrd="14" destOrd="0" presId="urn:microsoft.com/office/officeart/2005/8/layout/equation1"/>
    <dgm:cxn modelId="{8070F7BF-D40F-4144-9BBC-72961A528595}" type="presParOf" srcId="{0BAD96BA-B75C-4D3F-B6FA-A17E6D8D78AB}" destId="{05B04EE6-B7C8-4FB9-875E-F8FE2BC551A1}" srcOrd="15" destOrd="0" presId="urn:microsoft.com/office/officeart/2005/8/layout/equation1"/>
    <dgm:cxn modelId="{D8E07ED4-EDC2-4EC5-9681-20994EA9955E}" type="presParOf" srcId="{0BAD96BA-B75C-4D3F-B6FA-A17E6D8D78AB}" destId="{1FD7B57D-983A-4EDA-8CD4-1863E7E0F1E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EE9C5-2E1D-4E60-B37D-501C7109AC98}">
      <dsp:nvSpPr>
        <dsp:cNvPr id="0" name=""/>
        <dsp:cNvSpPr/>
      </dsp:nvSpPr>
      <dsp:spPr>
        <a:xfrm>
          <a:off x="2657467" y="0"/>
          <a:ext cx="3986202" cy="13559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>
              <a:latin typeface="Calibri" pitchFamily="34" charset="0"/>
            </a:rPr>
            <a:t>alteram a composição dos elementos patrimoniais sem afetar o PL, determinando modificações apenas na composição específica dos elementos patrimoniais.</a:t>
          </a:r>
          <a:endParaRPr lang="pt-BR" sz="1500" kern="1200" dirty="0">
            <a:latin typeface="Calibri" pitchFamily="34" charset="0"/>
          </a:endParaRPr>
        </a:p>
      </dsp:txBody>
      <dsp:txXfrm>
        <a:off x="2657467" y="169500"/>
        <a:ext cx="3477704" cy="1016997"/>
      </dsp:txXfrm>
    </dsp:sp>
    <dsp:sp modelId="{24656306-D50F-4DBB-A160-A4A94E559FCA}">
      <dsp:nvSpPr>
        <dsp:cNvPr id="0" name=""/>
        <dsp:cNvSpPr/>
      </dsp:nvSpPr>
      <dsp:spPr>
        <a:xfrm>
          <a:off x="0" y="662"/>
          <a:ext cx="2657468" cy="1355996"/>
        </a:xfrm>
        <a:prstGeom prst="roundRect">
          <a:avLst/>
        </a:prstGeom>
        <a:solidFill>
          <a:srgbClr val="E0BE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Calibri" pitchFamily="34" charset="0"/>
            </a:rPr>
            <a:t>Variação Patrimonial Qualitativa</a:t>
          </a:r>
          <a:endParaRPr lang="pt-BR" sz="2000" kern="1200" dirty="0">
            <a:latin typeface="Calibri" pitchFamily="34" charset="0"/>
          </a:endParaRPr>
        </a:p>
      </dsp:txBody>
      <dsp:txXfrm>
        <a:off x="66194" y="66856"/>
        <a:ext cx="2525080" cy="1223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07921-09DE-466C-B270-E15668855176}">
      <dsp:nvSpPr>
        <dsp:cNvPr id="0" name=""/>
        <dsp:cNvSpPr/>
      </dsp:nvSpPr>
      <dsp:spPr>
        <a:xfrm>
          <a:off x="1535917" y="0"/>
          <a:ext cx="1571636" cy="1571636"/>
        </a:xfrm>
        <a:prstGeom prst="ellipse">
          <a:avLst/>
        </a:prstGeom>
        <a:solidFill>
          <a:srgbClr val="FFC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itchFamily="34" charset="0"/>
            </a:rPr>
            <a:t>Variações </a:t>
          </a:r>
          <a:endParaRPr lang="pt-BR" sz="1700" b="1" kern="1200" dirty="0" smtClean="0">
            <a:latin typeface="Calibri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>
              <a:latin typeface="Calibri" pitchFamily="34" charset="0"/>
            </a:rPr>
            <a:t>Patrimoniais</a:t>
          </a:r>
          <a:endParaRPr lang="pt-BR" sz="1700" b="1" kern="1200" dirty="0">
            <a:latin typeface="Calibri" pitchFamily="34" charset="0"/>
          </a:endParaRPr>
        </a:p>
      </dsp:txBody>
      <dsp:txXfrm>
        <a:off x="1766078" y="230161"/>
        <a:ext cx="1111314" cy="111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D68B4-DE1E-46A4-8B07-1C9233FF4737}">
      <dsp:nvSpPr>
        <dsp:cNvPr id="0" name=""/>
        <dsp:cNvSpPr/>
      </dsp:nvSpPr>
      <dsp:spPr>
        <a:xfrm>
          <a:off x="1506" y="651656"/>
          <a:ext cx="1389448" cy="1389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Aumentos nos benefícios econômicos ou no potencial de serviço</a:t>
          </a:r>
          <a:endParaRPr lang="pt-BR" sz="1200" b="1" kern="1200" dirty="0"/>
        </a:p>
      </dsp:txBody>
      <dsp:txXfrm>
        <a:off x="204986" y="855136"/>
        <a:ext cx="982488" cy="982488"/>
      </dsp:txXfrm>
    </dsp:sp>
    <dsp:sp modelId="{F717A0F9-40D5-41B6-A1AE-6282F406DE44}">
      <dsp:nvSpPr>
        <dsp:cNvPr id="0" name=""/>
        <dsp:cNvSpPr/>
      </dsp:nvSpPr>
      <dsp:spPr>
        <a:xfrm>
          <a:off x="1503777" y="943440"/>
          <a:ext cx="805879" cy="805879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610596" y="1251608"/>
        <a:ext cx="592241" cy="189543"/>
      </dsp:txXfrm>
    </dsp:sp>
    <dsp:sp modelId="{D1868081-BF76-4CFB-870B-9DD9B543E15B}">
      <dsp:nvSpPr>
        <dsp:cNvPr id="0" name=""/>
        <dsp:cNvSpPr/>
      </dsp:nvSpPr>
      <dsp:spPr>
        <a:xfrm>
          <a:off x="2422480" y="651656"/>
          <a:ext cx="1389448" cy="1389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durante um exercício financeiro;</a:t>
          </a:r>
          <a:endParaRPr lang="pt-BR" sz="1400" kern="1200" dirty="0"/>
        </a:p>
      </dsp:txBody>
      <dsp:txXfrm>
        <a:off x="2625960" y="855136"/>
        <a:ext cx="982488" cy="982488"/>
      </dsp:txXfrm>
    </dsp:sp>
    <dsp:sp modelId="{19164837-A1A1-4506-A02C-4FC088CC5479}">
      <dsp:nvSpPr>
        <dsp:cNvPr id="0" name=""/>
        <dsp:cNvSpPr/>
      </dsp:nvSpPr>
      <dsp:spPr>
        <a:xfrm>
          <a:off x="3924752" y="943440"/>
          <a:ext cx="805879" cy="805879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031571" y="1251608"/>
        <a:ext cx="592241" cy="189543"/>
      </dsp:txXfrm>
    </dsp:sp>
    <dsp:sp modelId="{5B3FAA3E-6741-4B73-9846-899D23169AE4}">
      <dsp:nvSpPr>
        <dsp:cNvPr id="0" name=""/>
        <dsp:cNvSpPr/>
      </dsp:nvSpPr>
      <dsp:spPr>
        <a:xfrm>
          <a:off x="4843455" y="651656"/>
          <a:ext cx="1389448" cy="138944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que produzem aumento no PL</a:t>
          </a:r>
          <a:endParaRPr lang="pt-BR" sz="1400" kern="1200" dirty="0"/>
        </a:p>
      </dsp:txBody>
      <dsp:txXfrm>
        <a:off x="5046935" y="855136"/>
        <a:ext cx="982488" cy="982488"/>
      </dsp:txXfrm>
    </dsp:sp>
    <dsp:sp modelId="{120DB817-9CDE-42B1-A0E2-06A09BFF8FAF}">
      <dsp:nvSpPr>
        <dsp:cNvPr id="0" name=""/>
        <dsp:cNvSpPr/>
      </dsp:nvSpPr>
      <dsp:spPr>
        <a:xfrm>
          <a:off x="6345726" y="908336"/>
          <a:ext cx="805879" cy="805879"/>
        </a:xfrm>
        <a:prstGeom prst="mathEqual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>
        <a:off x="6452545" y="1074347"/>
        <a:ext cx="592241" cy="473857"/>
      </dsp:txXfrm>
    </dsp:sp>
    <dsp:sp modelId="{DF8C926B-AB50-447B-A2D8-F906EA113BDD}">
      <dsp:nvSpPr>
        <dsp:cNvPr id="0" name=""/>
        <dsp:cNvSpPr/>
      </dsp:nvSpPr>
      <dsp:spPr>
        <a:xfrm>
          <a:off x="7264429" y="571499"/>
          <a:ext cx="1449500" cy="15497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 exceção dos aportes dos proprietários</a:t>
          </a:r>
          <a:endParaRPr lang="pt-BR" sz="1400" kern="1200" dirty="0"/>
        </a:p>
      </dsp:txBody>
      <dsp:txXfrm>
        <a:off x="7476703" y="798456"/>
        <a:ext cx="1024952" cy="10958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D68B4-DE1E-46A4-8B07-1C9233FF4737}">
      <dsp:nvSpPr>
        <dsp:cNvPr id="0" name=""/>
        <dsp:cNvSpPr/>
      </dsp:nvSpPr>
      <dsp:spPr>
        <a:xfrm>
          <a:off x="661" y="593645"/>
          <a:ext cx="1523572" cy="1486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Reduções nos benefícios econômicos ou no potencial de serviço</a:t>
          </a:r>
          <a:endParaRPr lang="pt-BR" sz="1400" b="1" kern="1200" dirty="0"/>
        </a:p>
      </dsp:txBody>
      <dsp:txXfrm>
        <a:off x="223783" y="811344"/>
        <a:ext cx="1077328" cy="1051143"/>
      </dsp:txXfrm>
    </dsp:sp>
    <dsp:sp modelId="{F717A0F9-40D5-41B6-A1AE-6282F406DE44}">
      <dsp:nvSpPr>
        <dsp:cNvPr id="0" name=""/>
        <dsp:cNvSpPr/>
      </dsp:nvSpPr>
      <dsp:spPr>
        <a:xfrm>
          <a:off x="1580991" y="1252108"/>
          <a:ext cx="169460" cy="188543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1603453" y="1326451"/>
        <a:ext cx="124536" cy="39857"/>
      </dsp:txXfrm>
    </dsp:sp>
    <dsp:sp modelId="{D1868081-BF76-4CFB-870B-9DD9B543E15B}">
      <dsp:nvSpPr>
        <dsp:cNvPr id="0" name=""/>
        <dsp:cNvSpPr/>
      </dsp:nvSpPr>
      <dsp:spPr>
        <a:xfrm>
          <a:off x="1807209" y="603109"/>
          <a:ext cx="1523572" cy="1486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durante um exercício financeiro;</a:t>
          </a:r>
          <a:endParaRPr lang="pt-BR" sz="1600" kern="1200" dirty="0"/>
        </a:p>
      </dsp:txBody>
      <dsp:txXfrm>
        <a:off x="2030331" y="820808"/>
        <a:ext cx="1077328" cy="1051143"/>
      </dsp:txXfrm>
    </dsp:sp>
    <dsp:sp modelId="{19164837-A1A1-4506-A02C-4FC088CC5479}">
      <dsp:nvSpPr>
        <dsp:cNvPr id="0" name=""/>
        <dsp:cNvSpPr/>
      </dsp:nvSpPr>
      <dsp:spPr>
        <a:xfrm>
          <a:off x="3387539" y="1255500"/>
          <a:ext cx="186617" cy="181760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3412275" y="1325005"/>
        <a:ext cx="137145" cy="42750"/>
      </dsp:txXfrm>
    </dsp:sp>
    <dsp:sp modelId="{4C0CA8E9-EA20-4612-BC3E-4E2C1206430E}">
      <dsp:nvSpPr>
        <dsp:cNvPr id="0" name=""/>
        <dsp:cNvSpPr/>
      </dsp:nvSpPr>
      <dsp:spPr>
        <a:xfrm>
          <a:off x="3630914" y="603109"/>
          <a:ext cx="1523572" cy="1486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que produzem diminuição no PL</a:t>
          </a:r>
          <a:endParaRPr lang="pt-BR" sz="1600" kern="1200" dirty="0"/>
        </a:p>
      </dsp:txBody>
      <dsp:txXfrm>
        <a:off x="3854036" y="820808"/>
        <a:ext cx="1077328" cy="1051143"/>
      </dsp:txXfrm>
    </dsp:sp>
    <dsp:sp modelId="{F3D76EE8-F508-4144-8552-24DDD827EA9F}">
      <dsp:nvSpPr>
        <dsp:cNvPr id="0" name=""/>
        <dsp:cNvSpPr/>
      </dsp:nvSpPr>
      <dsp:spPr>
        <a:xfrm>
          <a:off x="5211244" y="1260446"/>
          <a:ext cx="152506" cy="171868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5231459" y="1328445"/>
        <a:ext cx="112076" cy="35870"/>
      </dsp:txXfrm>
    </dsp:sp>
    <dsp:sp modelId="{3280D4B9-0EA1-4CF9-AD7F-9E07E25CF8BF}">
      <dsp:nvSpPr>
        <dsp:cNvPr id="0" name=""/>
        <dsp:cNvSpPr/>
      </dsp:nvSpPr>
      <dsp:spPr>
        <a:xfrm>
          <a:off x="5420507" y="603109"/>
          <a:ext cx="1523572" cy="1486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que toma forma de fluxos de saída ou consumo de ativos</a:t>
          </a:r>
          <a:endParaRPr lang="pt-BR" sz="1400" kern="1200" dirty="0"/>
        </a:p>
      </dsp:txBody>
      <dsp:txXfrm>
        <a:off x="5643629" y="820808"/>
        <a:ext cx="1077328" cy="1051143"/>
      </dsp:txXfrm>
    </dsp:sp>
    <dsp:sp modelId="{A2882BD5-C08F-46FB-97F5-47BAA6DD9EC5}">
      <dsp:nvSpPr>
        <dsp:cNvPr id="0" name=""/>
        <dsp:cNvSpPr/>
      </dsp:nvSpPr>
      <dsp:spPr>
        <a:xfrm>
          <a:off x="7000838" y="1263409"/>
          <a:ext cx="133606" cy="165941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>
        <a:off x="7018547" y="1326865"/>
        <a:ext cx="98188" cy="39029"/>
      </dsp:txXfrm>
    </dsp:sp>
    <dsp:sp modelId="{1FD7B57D-983A-4EDA-8CD4-1863E7E0F1E7}">
      <dsp:nvSpPr>
        <dsp:cNvPr id="0" name=""/>
        <dsp:cNvSpPr/>
      </dsp:nvSpPr>
      <dsp:spPr>
        <a:xfrm>
          <a:off x="7191201" y="603109"/>
          <a:ext cx="1523572" cy="14865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Excetuando-se as distribuições aos proprietários.</a:t>
          </a:r>
          <a:endParaRPr lang="pt-BR" sz="1400" kern="1200" dirty="0"/>
        </a:p>
      </dsp:txBody>
      <dsp:txXfrm>
        <a:off x="7414323" y="820808"/>
        <a:ext cx="1077328" cy="1051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8F923C6-939A-4BAC-A0EA-872F41E318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96604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5ECDE2B5-AEE0-4C8E-AEA5-3990F47AA5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4641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1E137-5C31-4200-B4C8-B48EAFE93D37}" type="slidenum">
              <a:rPr lang="pt-BR" smtClean="0">
                <a:latin typeface="Arial" pitchFamily="34" charset="0"/>
              </a:rPr>
              <a:pPr/>
              <a:t>1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</a:endParaRPr>
          </a:p>
        </p:txBody>
      </p:sp>
      <p:sp>
        <p:nvSpPr>
          <p:cNvPr id="87045" name="Espaço Reservado para Rodapé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75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0D4609-B0BA-4535-BB6D-1A4E5B439DD7}" type="slidenum">
              <a:rPr lang="pt-BR" smtClean="0">
                <a:latin typeface="Arial" pitchFamily="34" charset="0"/>
              </a:rPr>
              <a:pPr/>
              <a:t>10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847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0573F9-426B-464A-A1C7-EF2E2F6C4CF2}" type="slidenum">
              <a:rPr lang="pt-BR" smtClean="0">
                <a:latin typeface="Arial" pitchFamily="34" charset="0"/>
              </a:rPr>
              <a:pPr/>
              <a:t>11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26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61D2F-F475-4065-8796-76D6D7A3171F}" type="slidenum">
              <a:rPr lang="pt-BR" smtClean="0">
                <a:latin typeface="Arial" pitchFamily="34" charset="0"/>
              </a:rPr>
              <a:pPr/>
              <a:t>12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51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17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218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20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5731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CDE2B5-AEE0-4C8E-AEA5-3990F47AA52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734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>
                <a:latin typeface="Arial" pitchFamily="34" charset="0"/>
              </a:rPr>
              <a:t>De acordo com o princípio da Oportunidade, as transações no setor público devem ser reconhecidas e registradas integralmente no momento em que ocorrerem. </a:t>
            </a:r>
          </a:p>
          <a:p>
            <a:r>
              <a:rPr lang="pt-BR" smtClean="0">
                <a:latin typeface="Arial" pitchFamily="34" charset="0"/>
              </a:rPr>
              <a:t>Os registros da entidade, desde que estimáveis tecnicamente, devem ser efetuados, mesmo na hipótese de existir razoável certeza de sua ocorrência. </a:t>
            </a:r>
          </a:p>
          <a:p>
            <a:r>
              <a:rPr lang="pt-BR" smtClean="0">
                <a:latin typeface="Arial" pitchFamily="34" charset="0"/>
              </a:rPr>
              <a:t>Os registros contábeis devem ser realizados e os seus efeitos evidenciados nas demonstrações contábeis do período com os quais se relacionam, reconhecidos, portanto, pelos respectivos fatos geradores, independentemente do momento da execução orçamentária. </a:t>
            </a:r>
          </a:p>
          <a:p>
            <a:r>
              <a:rPr lang="pt-BR" smtClean="0">
                <a:latin typeface="Arial" pitchFamily="34" charset="0"/>
              </a:rPr>
              <a:t>Os registros contábeis das transações das entidades do setor público devem ser efetuados, considerando as relações jurídicas, econômicas e patrimoniais, prevalecendo, nos conflitos entre elas, a essência sobre a forma. </a:t>
            </a:r>
          </a:p>
          <a:p>
            <a:r>
              <a:rPr lang="pt-BR" smtClean="0">
                <a:latin typeface="Arial" pitchFamily="34" charset="0"/>
              </a:rPr>
              <a:t>A entidade do setor público deve aplicar métodos de mensuração ou avaliação dos ativos e dos passivos que possibilitem o reconhecimento dos ganhos e das perdas patrimoniais. </a:t>
            </a:r>
          </a:p>
          <a:p>
            <a:r>
              <a:rPr lang="pt-BR" smtClean="0">
                <a:latin typeface="Arial" pitchFamily="34" charset="0"/>
              </a:rPr>
              <a:t>O reconhecimento de ajustes decorrentes de omissões e erros de registros ocorridos em anos anteriores ou de mudanças de critérios contábeis deve ser realizado à conta do patrimônio líquido e evidenciado em notas explicativas. </a:t>
            </a:r>
          </a:p>
        </p:txBody>
      </p:sp>
      <p:sp>
        <p:nvSpPr>
          <p:cNvPr id="104452" name="Espaço Reservado para Rodapé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pt-BR" smtClean="0">
              <a:latin typeface="Arial" pitchFamily="34" charset="0"/>
            </a:endParaRPr>
          </a:p>
        </p:txBody>
      </p:sp>
      <p:sp>
        <p:nvSpPr>
          <p:cNvPr id="104453" name="Espaço Reservado para Número de Slide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CBEE4E-B728-4B3B-A263-4F262D4A035D}" type="slidenum">
              <a:rPr lang="pt-BR" smtClean="0">
                <a:latin typeface="Arial" pitchFamily="34" charset="0"/>
              </a:rPr>
              <a:pPr/>
              <a:t>8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85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12938-F7C4-4F10-817D-42B2B650DDFD}" type="slidenum">
              <a:rPr lang="pt-BR" smtClean="0">
                <a:latin typeface="Arial" pitchFamily="34" charset="0"/>
              </a:rPr>
              <a:pPr/>
              <a:t>9</a:t>
            </a:fld>
            <a:endParaRPr lang="pt-BR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95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10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41B9-1F38-413D-9F2C-C86B41383F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CAE7-5EA5-41E2-9868-796A6CDC08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DF70-FE2F-4BE1-9390-1220576AA1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11188" y="0"/>
            <a:ext cx="8353425" cy="6308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3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  <p:pic>
        <p:nvPicPr>
          <p:cNvPr id="11" name="Picture 12" descr="logo_CFC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63" y="6148388"/>
            <a:ext cx="647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6215063"/>
            <a:ext cx="18716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03200"/>
            <a:ext cx="8229600" cy="41751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5EE33-AA70-4321-8FF1-4E0F542375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B8515-9485-4279-9738-27A89F46B8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F8185-6629-4F2C-862A-3AA2E261C2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53D4-9D49-4484-8D28-A131F73734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5930C-DC71-4D52-AF07-0153443CF6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E0CFB-152D-4B3F-956A-40FF870684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1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name="Foto do Photo Editor" r:id="rId4" imgW="7430537" imgH="762106" progId="">
                  <p:embed/>
                </p:oleObj>
              </mc:Choice>
              <mc:Fallback>
                <p:oleObj name="Foto do Photo Editor" r:id="rId4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3DB9D-2EDE-414D-A1E8-73B9520D401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7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20CE4-8E46-472A-A416-D25E3E0419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DDED3-0E35-4F29-8A05-BE995BE0CC3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CaixaDeTexto 10"/>
          <p:cNvSpPr txBox="1"/>
          <p:nvPr userDrawn="1"/>
        </p:nvSpPr>
        <p:spPr>
          <a:xfrm>
            <a:off x="6893942" y="6453336"/>
            <a:ext cx="2214562" cy="24622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Times New Roman" pitchFamily="18" charset="0"/>
              </a:defRPr>
            </a:lvl9pPr>
          </a:lstStyle>
          <a:p>
            <a:pPr algn="r">
              <a:defRPr/>
            </a:pPr>
            <a:r>
              <a:rPr lang="pt-BR" sz="1000" dirty="0" smtClean="0">
                <a:latin typeface="Calibri" panose="020F0502020204030204" pitchFamily="34" charset="0"/>
              </a:rPr>
              <a:t>Fonte:</a:t>
            </a:r>
            <a:r>
              <a:rPr lang="pt-BR" sz="1000" baseline="0" dirty="0" smtClean="0">
                <a:latin typeface="Calibri" panose="020F0502020204030204" pitchFamily="34" charset="0"/>
              </a:rPr>
              <a:t> STN</a:t>
            </a:r>
            <a:endParaRPr lang="pt-BR" sz="10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4672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150" y="6500813"/>
            <a:ext cx="4429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900">
                <a:latin typeface="Arial" charset="0"/>
              </a:defRPr>
            </a:lvl1pPr>
          </a:lstStyle>
          <a:p>
            <a:pPr>
              <a:defRPr/>
            </a:pPr>
            <a:fld id="{11E29044-8D42-4FAF-BBAF-21E1ECB5E9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4643438" y="0"/>
          <a:ext cx="45005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Foto do Photo Editor" r:id="rId18" imgW="7430537" imgH="762106" progId="">
                  <p:embed/>
                </p:oleObj>
              </mc:Choice>
              <mc:Fallback>
                <p:oleObj name="Foto do Photo Editor" r:id="rId18" imgW="7430537" imgH="762106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4643438" y="0"/>
                        <a:ext cx="45005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0" y="549275"/>
            <a:ext cx="9144000" cy="71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969696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pt-BR" sz="1200">
              <a:latin typeface="Arial" charset="0"/>
            </a:endParaRPr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0" y="6381750"/>
            <a:ext cx="9144000" cy="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buFontTx/>
              <a:buChar char="•"/>
              <a:defRPr/>
            </a:pPr>
            <a:endParaRPr lang="pt-BR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48" r:id="rId2"/>
    <p:sldLayoutId id="2147484049" r:id="rId3"/>
    <p:sldLayoutId id="2147484050" r:id="rId4"/>
    <p:sldLayoutId id="2147484051" r:id="rId5"/>
    <p:sldLayoutId id="2147484058" r:id="rId6"/>
    <p:sldLayoutId id="2147484059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60" r:id="rId13"/>
    <p:sldLayoutId id="2147484061" r:id="rId1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.png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10"/>
          <p:cNvGraphicFramePr>
            <a:graphicFrameLocks noChangeAspect="1"/>
          </p:cNvGraphicFramePr>
          <p:nvPr/>
        </p:nvGraphicFramePr>
        <p:xfrm>
          <a:off x="0" y="2205038"/>
          <a:ext cx="91440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Photo Editor Photo" r:id="rId5" imgW="7430537" imgH="762106" progId="">
                  <p:embed/>
                </p:oleObj>
              </mc:Choice>
              <mc:Fallback>
                <p:oleObj name="Photo Editor Photo" r:id="rId5" imgW="7430537" imgH="762106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4978"/>
                      <a:stretch>
                        <a:fillRect/>
                      </a:stretch>
                    </p:blipFill>
                    <p:spPr bwMode="auto">
                      <a:xfrm>
                        <a:off x="0" y="2205038"/>
                        <a:ext cx="91440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536" y="1609636"/>
            <a:ext cx="8610600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Calibri" pitchFamily="34" charset="0"/>
              </a:rPr>
              <a:t>Procedimentos </a:t>
            </a:r>
            <a:r>
              <a:rPr lang="pt-BR" sz="2800" b="1" dirty="0">
                <a:solidFill>
                  <a:schemeClr val="bg1"/>
                </a:solidFill>
                <a:latin typeface="Calibri" pitchFamily="34" charset="0"/>
              </a:rPr>
              <a:t>Contábeis </a:t>
            </a:r>
            <a:r>
              <a:rPr lang="pt-BR" sz="2800" b="1" dirty="0" smtClean="0">
                <a:solidFill>
                  <a:schemeClr val="bg1"/>
                </a:solidFill>
                <a:latin typeface="Calibri" pitchFamily="34" charset="0"/>
              </a:rPr>
              <a:t>Patrimoniais </a:t>
            </a:r>
          </a:p>
          <a:p>
            <a:pPr algn="ctr">
              <a:spcBef>
                <a:spcPct val="20000"/>
              </a:spcBef>
            </a:pPr>
            <a:r>
              <a:rPr lang="pt-BR" sz="2800" b="1" dirty="0" smtClean="0">
                <a:solidFill>
                  <a:schemeClr val="bg1"/>
                </a:solidFill>
                <a:latin typeface="Calibri" pitchFamily="34" charset="0"/>
              </a:rPr>
              <a:t>Introdução </a:t>
            </a:r>
            <a:endParaRPr lang="pt-BR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0" y="3068638"/>
            <a:ext cx="9144000" cy="144462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ítulo 1"/>
          <p:cNvSpPr txBox="1">
            <a:spLocks/>
          </p:cNvSpPr>
          <p:nvPr/>
        </p:nvSpPr>
        <p:spPr bwMode="auto">
          <a:xfrm>
            <a:off x="842963" y="101600"/>
            <a:ext cx="822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/>
          <a:lstStyle/>
          <a:p>
            <a:pPr algn="r"/>
            <a:r>
              <a:rPr lang="pt-BR" b="1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Enfoques patrimonial x orçamentário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827584" y="928670"/>
          <a:ext cx="7704856" cy="5092618"/>
        </p:xfrm>
        <a:graphic>
          <a:graphicData uri="http://schemas.openxmlformats.org/drawingml/2006/table">
            <a:tbl>
              <a:tblPr/>
              <a:tblGrid>
                <a:gridCol w="3708276"/>
                <a:gridCol w="1775770"/>
                <a:gridCol w="2220810"/>
              </a:tblGrid>
              <a:tr h="910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ATO / FATO</a:t>
                      </a:r>
                    </a:p>
                  </a:txBody>
                  <a:tcPr marL="84406" marR="84406" marT="39189" marB="39189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RECEITA PATRIMONIAL (VPA)</a:t>
                      </a: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RECEITA ORÇAMENTÁRIA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96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 PRESTAÇÃO DE SERVIÇOS À VISTA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6978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 PRESTAÇÃO DE SERVIÇOS A PRAZO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6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3.ALIENAÇÃO DE ATIVO IMOBILIZADO À VISTA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69614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 LANÇAMENTO DE TRIBUTOS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978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5. ARRECADAÇÃO DE TRIBUTOS APÓS LANÇAMENTO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69783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6.RECEBIMENTO DEPÓSITO EM CAUÇÃO</a:t>
                      </a:r>
                    </a:p>
                  </a:txBody>
                  <a:tcPr marL="84406" marR="84406" marT="39189" marB="3918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84406" marR="84406" marT="39189" marB="3918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187464" y="1988518"/>
            <a:ext cx="461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212736" y="1988840"/>
            <a:ext cx="460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5148064" y="2710185"/>
            <a:ext cx="461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7164287" y="3356992"/>
            <a:ext cx="460375" cy="35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 smtClean="0">
                <a:cs typeface="Arial" pitchFamily="34" charset="0"/>
              </a:rPr>
              <a:t>X</a:t>
            </a:r>
            <a:endParaRPr lang="pt-BR" dirty="0">
              <a:cs typeface="Arial" pitchFamily="34" charset="0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148064" y="4076750"/>
            <a:ext cx="461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7212736" y="4726409"/>
            <a:ext cx="460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7207969" y="2710185"/>
            <a:ext cx="460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5148064" y="3356670"/>
            <a:ext cx="461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7212736" y="4077072"/>
            <a:ext cx="460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5076056" y="4798417"/>
            <a:ext cx="461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7212741" y="5446489"/>
            <a:ext cx="4603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 smtClean="0">
                <a:cs typeface="Arial" pitchFamily="34" charset="0"/>
              </a:rPr>
              <a:t>-</a:t>
            </a:r>
            <a:endParaRPr lang="pt-BR" dirty="0">
              <a:cs typeface="Arial" pitchFamily="34" charset="0"/>
            </a:endParaRP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076056" y="5445224"/>
            <a:ext cx="461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5076128" y="191683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7092280" y="1988840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076128" y="3306790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7020272" y="3306790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4860104" y="468919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7164288" y="468919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5076128" y="2663848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092280" y="2663848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5076128" y="400506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7020272" y="400506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4860104" y="5409272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7164288" y="5409272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 txBox="1">
            <a:spLocks/>
          </p:cNvSpPr>
          <p:nvPr/>
        </p:nvSpPr>
        <p:spPr bwMode="auto">
          <a:xfrm>
            <a:off x="842963" y="142875"/>
            <a:ext cx="822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/>
          <a:lstStyle/>
          <a:p>
            <a:pPr algn="r"/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Conceito de Variação Patrimonial Diminutiva </a:t>
            </a:r>
          </a:p>
        </p:txBody>
      </p:sp>
      <p:sp>
        <p:nvSpPr>
          <p:cNvPr id="45060" name="CaixaDeTexto 3"/>
          <p:cNvSpPr txBox="1">
            <a:spLocks noChangeArrowheads="1"/>
          </p:cNvSpPr>
          <p:nvPr/>
        </p:nvSpPr>
        <p:spPr bwMode="auto">
          <a:xfrm>
            <a:off x="200025" y="2619375"/>
            <a:ext cx="87296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just"/>
            <a:r>
              <a:rPr lang="pt-BR" sz="2400" b="1">
                <a:latin typeface="Calibri" pitchFamily="34" charset="0"/>
                <a:cs typeface="Arial" pitchFamily="34" charset="0"/>
              </a:rPr>
              <a:t>Variação Patrimonial Diminutiva (Despesa – Norma Internacional):</a:t>
            </a:r>
          </a:p>
        </p:txBody>
      </p:sp>
      <p:sp>
        <p:nvSpPr>
          <p:cNvPr id="5" name="Retângulo 4"/>
          <p:cNvSpPr/>
          <p:nvPr/>
        </p:nvSpPr>
        <p:spPr>
          <a:xfrm>
            <a:off x="1851547" y="928670"/>
            <a:ext cx="6008376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O que é uma VPD?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14282" y="2928934"/>
          <a:ext cx="8715436" cy="269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allAtOnce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 txBox="1">
            <a:spLocks/>
          </p:cNvSpPr>
          <p:nvPr/>
        </p:nvSpPr>
        <p:spPr bwMode="auto">
          <a:xfrm>
            <a:off x="842963" y="101600"/>
            <a:ext cx="8229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/>
          <a:lstStyle/>
          <a:p>
            <a:pPr algn="r"/>
            <a:r>
              <a:rPr lang="pt-BR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Enfoques patrimonial x orçamentário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539552" y="928670"/>
          <a:ext cx="7992888" cy="52366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28319"/>
                <a:gridCol w="2245295"/>
                <a:gridCol w="2219274"/>
              </a:tblGrid>
              <a:tr h="654579">
                <a:tc>
                  <a:txBody>
                    <a:bodyPr/>
                    <a:lstStyle/>
                    <a:p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ATO / FATO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DESPESA</a:t>
                      </a:r>
                      <a:r>
                        <a:rPr lang="pt-BR" sz="1700" baseline="0" dirty="0" smtClean="0"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PATRIMONIAL (VPD)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DESPESA</a:t>
                      </a:r>
                    </a:p>
                    <a:p>
                      <a:pPr algn="ctr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ORÇAMENTÁRIA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baseline="0" dirty="0" smtClean="0">
                          <a:latin typeface="Calibri" pitchFamily="34" charset="0"/>
                          <a:cs typeface="Arial" pitchFamily="34" charset="0"/>
                        </a:rPr>
                        <a:t>1. DESPESA SEM SUPORTE ORÇAMENTÁRIO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2. AQUISIÇÃO DE MATERIAL</a:t>
                      </a:r>
                      <a:r>
                        <a:rPr lang="pt-BR" sz="1700" baseline="0" dirty="0" smtClean="0">
                          <a:latin typeface="Calibri" pitchFamily="34" charset="0"/>
                          <a:cs typeface="Arial" pitchFamily="34" charset="0"/>
                        </a:rPr>
                        <a:t> DE CONSUMO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3. CONCESSÃO</a:t>
                      </a:r>
                      <a:r>
                        <a:rPr lang="pt-BR" sz="1700" baseline="0" dirty="0" smtClean="0">
                          <a:latin typeface="Calibri" pitchFamily="34" charset="0"/>
                          <a:cs typeface="Arial" pitchFamily="34" charset="0"/>
                        </a:rPr>
                        <a:t> DE </a:t>
                      </a:r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SUPRIMENTO DE FUNDOS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  <a:tc>
                  <a:txBody>
                    <a:bodyPr/>
                    <a:lstStyle/>
                    <a:p>
                      <a:endParaRPr lang="pt-BR" sz="170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4. DEPRECIAÇÃO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5. DESPESA</a:t>
                      </a:r>
                      <a:r>
                        <a:rPr lang="pt-BR" sz="1700" baseline="0" dirty="0" smtClean="0">
                          <a:latin typeface="Calibri" pitchFamily="34" charset="0"/>
                          <a:cs typeface="Arial" pitchFamily="34" charset="0"/>
                        </a:rPr>
                        <a:t> COM PESSOAL À VISTA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  <a:tc>
                  <a:txBody>
                    <a:bodyPr/>
                    <a:lstStyle/>
                    <a:p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6. PROVISÃO COM FÉRIAS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</a:tr>
              <a:tr h="654579">
                <a:tc>
                  <a:txBody>
                    <a:bodyPr/>
                    <a:lstStyle/>
                    <a:p>
                      <a:pPr algn="just"/>
                      <a:r>
                        <a:rPr lang="pt-BR" sz="1700" dirty="0" smtClean="0">
                          <a:latin typeface="Calibri" pitchFamily="34" charset="0"/>
                          <a:cs typeface="Arial" pitchFamily="34" charset="0"/>
                        </a:rPr>
                        <a:t>7.DEVOLUÇÃO DE CAUÇÃO</a:t>
                      </a:r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7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84406" marR="84406" marT="39189" marB="39189" anchor="ctr"/>
                </a:tc>
              </a:tr>
            </a:tbl>
          </a:graphicData>
        </a:graphic>
      </p:graphicFrame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4860032" y="1772816"/>
            <a:ext cx="4619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7154668" y="1772816"/>
            <a:ext cx="460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860032" y="2420888"/>
            <a:ext cx="4619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7164288" y="2995563"/>
            <a:ext cx="460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>
                <a:cs typeface="Arial" pitchFamily="34" charset="0"/>
              </a:rPr>
              <a:t>X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860032" y="3729027"/>
            <a:ext cx="4619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7207969" y="4341802"/>
            <a:ext cx="460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7164288" y="2420888"/>
            <a:ext cx="460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X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4860032" y="2995563"/>
            <a:ext cx="461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7207969" y="3645024"/>
            <a:ext cx="460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4860032" y="4341802"/>
            <a:ext cx="4619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>
                <a:cs typeface="Arial" pitchFamily="34" charset="0"/>
              </a:rPr>
              <a:t>X</a:t>
            </a:r>
          </a:p>
        </p:txBody>
      </p:sp>
      <p:sp>
        <p:nvSpPr>
          <p:cNvPr id="17" name="CaixaDeTexto 16"/>
          <p:cNvSpPr txBox="1">
            <a:spLocks noChangeArrowheads="1"/>
          </p:cNvSpPr>
          <p:nvPr/>
        </p:nvSpPr>
        <p:spPr bwMode="auto">
          <a:xfrm>
            <a:off x="4867970" y="4946639"/>
            <a:ext cx="4619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>
                <a:cs typeface="Arial" pitchFamily="34" charset="0"/>
              </a:rPr>
              <a:t>X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7192094" y="5012853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926068" y="5660925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>
                <a:cs typeface="Arial" pitchFamily="34" charset="0"/>
              </a:rPr>
              <a:t>-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7196903" y="5661781"/>
            <a:ext cx="460375" cy="35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>
            <a:spAutoFit/>
          </a:bodyPr>
          <a:lstStyle/>
          <a:p>
            <a:pPr algn="ctr"/>
            <a:r>
              <a:rPr lang="pt-BR" dirty="0" smtClean="0">
                <a:cs typeface="Arial" pitchFamily="34" charset="0"/>
              </a:rPr>
              <a:t>-</a:t>
            </a:r>
            <a:endParaRPr lang="pt-BR" dirty="0">
              <a:cs typeface="Arial" pitchFamily="34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4860104" y="1700808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2" name="Retângulo 21"/>
          <p:cNvSpPr/>
          <p:nvPr/>
        </p:nvSpPr>
        <p:spPr bwMode="auto">
          <a:xfrm>
            <a:off x="7020272" y="1700808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tângulo 22"/>
          <p:cNvSpPr/>
          <p:nvPr/>
        </p:nvSpPr>
        <p:spPr bwMode="auto">
          <a:xfrm>
            <a:off x="4860104" y="299695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4" name="Retângulo 23"/>
          <p:cNvSpPr/>
          <p:nvPr/>
        </p:nvSpPr>
        <p:spPr bwMode="auto">
          <a:xfrm>
            <a:off x="7092352" y="299695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5" name="Retângulo 24"/>
          <p:cNvSpPr/>
          <p:nvPr/>
        </p:nvSpPr>
        <p:spPr bwMode="auto">
          <a:xfrm>
            <a:off x="4860104" y="4329152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6" name="Retângulo 25"/>
          <p:cNvSpPr/>
          <p:nvPr/>
        </p:nvSpPr>
        <p:spPr bwMode="auto">
          <a:xfrm>
            <a:off x="7092352" y="4293096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7" name="Retângulo 26"/>
          <p:cNvSpPr/>
          <p:nvPr/>
        </p:nvSpPr>
        <p:spPr bwMode="auto">
          <a:xfrm>
            <a:off x="4777980" y="5625296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8" name="Retângulo 27"/>
          <p:cNvSpPr/>
          <p:nvPr/>
        </p:nvSpPr>
        <p:spPr bwMode="auto">
          <a:xfrm>
            <a:off x="7082236" y="5625296"/>
            <a:ext cx="648000" cy="46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9" name="Retângulo 28"/>
          <p:cNvSpPr/>
          <p:nvPr/>
        </p:nvSpPr>
        <p:spPr bwMode="auto">
          <a:xfrm>
            <a:off x="4860104" y="2420888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0" name="Retângulo 29"/>
          <p:cNvSpPr/>
          <p:nvPr/>
        </p:nvSpPr>
        <p:spPr bwMode="auto">
          <a:xfrm>
            <a:off x="7020272" y="2312928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1" name="Retângulo 30"/>
          <p:cNvSpPr/>
          <p:nvPr/>
        </p:nvSpPr>
        <p:spPr bwMode="auto">
          <a:xfrm>
            <a:off x="4860104" y="364331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2" name="Retângulo 31"/>
          <p:cNvSpPr/>
          <p:nvPr/>
        </p:nvSpPr>
        <p:spPr bwMode="auto">
          <a:xfrm>
            <a:off x="7092352" y="364331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3" name="Retângulo 32"/>
          <p:cNvSpPr/>
          <p:nvPr/>
        </p:nvSpPr>
        <p:spPr bwMode="auto">
          <a:xfrm>
            <a:off x="4788096" y="497722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4" name="Retângulo 33"/>
          <p:cNvSpPr/>
          <p:nvPr/>
        </p:nvSpPr>
        <p:spPr bwMode="auto">
          <a:xfrm>
            <a:off x="7092352" y="4977224"/>
            <a:ext cx="648000" cy="46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0">
            <a:noFill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4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0242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2" name="Foto do Photo Editor" r:id="rId4" imgW="200159" imgH="228571" progId="">
                    <p:embed/>
                  </p:oleObj>
                </mc:Choice>
                <mc:Fallback>
                  <p:oleObj name="Foto do Photo Editor" r:id="rId4" imgW="200159" imgH="228571" progId="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480"/>
                          <a:ext cx="4536" cy="1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43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" name="Foto do Photo Editor" r:id="rId6" imgW="7430537" imgH="762106" progId="">
                    <p:embed/>
                  </p:oleObj>
                </mc:Choice>
                <mc:Fallback>
                  <p:oleObj name="Foto do Photo Editor" r:id="rId6" imgW="7430537" imgH="762106" progId="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672" y="1523"/>
                          <a:ext cx="453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7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1357313"/>
            <a:ext cx="6858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Composição do Patrimônio Público</a:t>
            </a:r>
          </a:p>
          <a:p>
            <a:pPr algn="ctr" eaLnBrk="0" hangingPunct="0">
              <a:defRPr/>
            </a:pP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Ativo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Passivo e Patrimônio Líquido</a:t>
            </a: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0246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142875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ctr" defTabSz="914991">
              <a:defRPr/>
            </a:pPr>
            <a:r>
              <a:rPr lang="pt-BR" sz="2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ATIVO</a:t>
            </a:r>
          </a:p>
        </p:txBody>
      </p:sp>
      <p:sp>
        <p:nvSpPr>
          <p:cNvPr id="36867" name="Retângulo 3"/>
          <p:cNvSpPr>
            <a:spLocks noChangeArrowheads="1"/>
          </p:cNvSpPr>
          <p:nvPr/>
        </p:nvSpPr>
        <p:spPr bwMode="auto">
          <a:xfrm>
            <a:off x="214313" y="764704"/>
            <a:ext cx="2786062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Características do Ativo:</a:t>
            </a:r>
            <a:endParaRPr lang="pt-BR" sz="2000" dirty="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88" y="1268760"/>
            <a:ext cx="8643937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Ativos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 são </a:t>
            </a:r>
            <a:r>
              <a:rPr lang="pt-BR" sz="2000" b="1" i="1" u="sng" dirty="0">
                <a:solidFill>
                  <a:srgbClr val="000000"/>
                </a:solidFill>
                <a:latin typeface="Calibri" pitchFamily="34" charset="0"/>
              </a:rPr>
              <a:t>recursos controlados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 pela entidade como resultado de eventos passados e do qual se espera que resultem para a entidade benefícios econômicos futuros ou potencial de serviços. (Res. CFC 1268/09)</a:t>
            </a:r>
          </a:p>
        </p:txBody>
      </p:sp>
      <p:sp>
        <p:nvSpPr>
          <p:cNvPr id="38917" name="Retângulo 3"/>
          <p:cNvSpPr>
            <a:spLocks noChangeArrowheads="1"/>
          </p:cNvSpPr>
          <p:nvPr/>
        </p:nvSpPr>
        <p:spPr bwMode="auto">
          <a:xfrm>
            <a:off x="346348" y="3194074"/>
            <a:ext cx="28575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Classificação: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85720" y="4737131"/>
            <a:ext cx="914400" cy="914400"/>
          </a:xfrm>
          <a:prstGeom prst="rect">
            <a:avLst/>
          </a:prstGeom>
          <a:solidFill>
            <a:srgbClr val="E0BEDA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pt-BR" dirty="0">
                <a:latin typeface="Arial" charset="0"/>
              </a:rPr>
              <a:t>Ativo</a:t>
            </a:r>
          </a:p>
        </p:txBody>
      </p:sp>
      <p:sp>
        <p:nvSpPr>
          <p:cNvPr id="38921" name="Elipse 8"/>
          <p:cNvSpPr>
            <a:spLocks noChangeArrowheads="1"/>
          </p:cNvSpPr>
          <p:nvPr/>
        </p:nvSpPr>
        <p:spPr bwMode="auto">
          <a:xfrm>
            <a:off x="2286000" y="3951312"/>
            <a:ext cx="1714500" cy="928687"/>
          </a:xfrm>
          <a:prstGeom prst="ellipse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/>
              <a:t>Circulante</a:t>
            </a:r>
          </a:p>
        </p:txBody>
      </p:sp>
      <p:sp>
        <p:nvSpPr>
          <p:cNvPr id="38922" name="Elipse 9"/>
          <p:cNvSpPr>
            <a:spLocks noChangeArrowheads="1"/>
          </p:cNvSpPr>
          <p:nvPr/>
        </p:nvSpPr>
        <p:spPr bwMode="auto">
          <a:xfrm>
            <a:off x="2357438" y="5308624"/>
            <a:ext cx="1714500" cy="928688"/>
          </a:xfrm>
          <a:prstGeom prst="ellipse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/>
              <a:t>Não Circulante</a:t>
            </a:r>
          </a:p>
        </p:txBody>
      </p:sp>
      <p:cxnSp>
        <p:nvCxnSpPr>
          <p:cNvPr id="38923" name="Conector de seta reta 15"/>
          <p:cNvCxnSpPr>
            <a:cxnSpLocks noChangeShapeType="1"/>
          </p:cNvCxnSpPr>
          <p:nvPr/>
        </p:nvCxnSpPr>
        <p:spPr bwMode="auto">
          <a:xfrm flipV="1">
            <a:off x="1428750" y="4665687"/>
            <a:ext cx="714375" cy="285750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8924" name="Conector de seta reta 17"/>
          <p:cNvCxnSpPr>
            <a:cxnSpLocks noChangeShapeType="1"/>
          </p:cNvCxnSpPr>
          <p:nvPr/>
        </p:nvCxnSpPr>
        <p:spPr bwMode="auto">
          <a:xfrm>
            <a:off x="1428750" y="5165749"/>
            <a:ext cx="642938" cy="214313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CaixaDeTexto 22"/>
          <p:cNvSpPr txBox="1"/>
          <p:nvPr/>
        </p:nvSpPr>
        <p:spPr>
          <a:xfrm>
            <a:off x="4143375" y="3945235"/>
            <a:ext cx="5000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estiverem disponíveis para realização imediata;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tiverem a expectativa de realização até o término do exercício seguinte</a:t>
            </a:r>
            <a:r>
              <a:rPr lang="pt-BR" sz="1600" dirty="0"/>
              <a:t>. 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4214813" y="5345113"/>
            <a:ext cx="5000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Realização após o término do exercício seguinte e os créditos inscritos em dívida ativa não renegociados </a:t>
            </a:r>
          </a:p>
          <a:p>
            <a:pPr>
              <a:buFont typeface="Arial" pitchFamily="34" charset="0"/>
              <a:buChar char="•"/>
              <a:defRPr/>
            </a:pPr>
            <a:endParaRPr lang="pt-BR" dirty="0">
              <a:solidFill>
                <a:srgbClr val="00000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23528" y="2371006"/>
            <a:ext cx="856895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Recursos controlados</a:t>
            </a:r>
            <a:r>
              <a:rPr lang="pt-BR" dirty="0" smtClean="0"/>
              <a:t>: ativos em que a entidade mesmo sem ter o direito de propriedade detém o </a:t>
            </a:r>
            <a:r>
              <a:rPr lang="pt-BR" b="1" i="1" u="sng" dirty="0" smtClean="0">
                <a:solidFill>
                  <a:srgbClr val="C00000"/>
                </a:solidFill>
              </a:rPr>
              <a:t>controle</a:t>
            </a:r>
            <a:r>
              <a:rPr lang="pt-BR" dirty="0" smtClean="0"/>
              <a:t>, os </a:t>
            </a:r>
            <a:r>
              <a:rPr lang="pt-BR" b="1" i="1" u="sng" dirty="0" smtClean="0">
                <a:solidFill>
                  <a:srgbClr val="C00000"/>
                </a:solidFill>
              </a:rPr>
              <a:t>riscos</a:t>
            </a:r>
            <a:r>
              <a:rPr lang="pt-BR" dirty="0" smtClean="0"/>
              <a:t> e os </a:t>
            </a:r>
            <a:r>
              <a:rPr lang="pt-BR" b="1" i="1" u="sng" dirty="0" smtClean="0">
                <a:solidFill>
                  <a:srgbClr val="C00000"/>
                </a:solidFill>
              </a:rPr>
              <a:t>benefícios</a:t>
            </a:r>
            <a:r>
              <a:rPr lang="pt-BR" dirty="0" smtClean="0"/>
              <a:t> deles decorrentes.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8921" grpId="0" animBg="1"/>
      <p:bldP spid="38922" grpId="0" animBg="1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142875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ctr" defTabSz="914991">
              <a:defRPr/>
            </a:pPr>
            <a:r>
              <a:rPr lang="pt-BR" sz="2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PASSIVO</a:t>
            </a:r>
          </a:p>
        </p:txBody>
      </p:sp>
      <p:sp>
        <p:nvSpPr>
          <p:cNvPr id="40963" name="Retângulo 3"/>
          <p:cNvSpPr>
            <a:spLocks noChangeArrowheads="1"/>
          </p:cNvSpPr>
          <p:nvPr/>
        </p:nvSpPr>
        <p:spPr bwMode="auto">
          <a:xfrm>
            <a:off x="214313" y="844550"/>
            <a:ext cx="2928937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Características do Passivo: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4313" y="1390650"/>
            <a:ext cx="8786812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pt-BR" sz="2000" b="1" dirty="0">
                <a:solidFill>
                  <a:srgbClr val="000000"/>
                </a:solidFill>
                <a:latin typeface="Calibri" pitchFamily="34" charset="0"/>
              </a:rPr>
              <a:t>Passivos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 são </a:t>
            </a:r>
            <a:r>
              <a:rPr lang="pt-BR" sz="2000" b="1" i="1" u="sng" dirty="0">
                <a:solidFill>
                  <a:srgbClr val="000000"/>
                </a:solidFill>
                <a:latin typeface="Calibri" pitchFamily="34" charset="0"/>
              </a:rPr>
              <a:t>obrigações presentes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 da entidade, </a:t>
            </a:r>
            <a:r>
              <a:rPr lang="pt-BR" sz="2000" b="1" i="1" u="sng" dirty="0">
                <a:solidFill>
                  <a:srgbClr val="000000"/>
                </a:solidFill>
                <a:latin typeface="Calibri" pitchFamily="34" charset="0"/>
              </a:rPr>
              <a:t>derivadas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 de eventos </a:t>
            </a:r>
            <a:r>
              <a:rPr lang="pt-BR" sz="2000" b="1" i="1" u="sng" dirty="0">
                <a:solidFill>
                  <a:srgbClr val="000000"/>
                </a:solidFill>
                <a:latin typeface="Calibri" pitchFamily="34" charset="0"/>
              </a:rPr>
              <a:t>passados</a:t>
            </a: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, cujos pagamentos se esperam que resultem para a entidade saídas de recursos capazes de gerar benefícios econômicos ou potencial de serviços.</a:t>
            </a:r>
          </a:p>
          <a:p>
            <a:pPr algn="just">
              <a:defRPr/>
            </a:pP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(Res. CFC 1268/09)</a:t>
            </a:r>
          </a:p>
        </p:txBody>
      </p:sp>
      <p:sp>
        <p:nvSpPr>
          <p:cNvPr id="43013" name="Retângulo 3"/>
          <p:cNvSpPr>
            <a:spLocks noChangeArrowheads="1"/>
          </p:cNvSpPr>
          <p:nvPr/>
        </p:nvSpPr>
        <p:spPr bwMode="auto">
          <a:xfrm>
            <a:off x="214313" y="2886075"/>
            <a:ext cx="28575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Classificação: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285720" y="4429132"/>
            <a:ext cx="1000132" cy="914400"/>
          </a:xfrm>
          <a:prstGeom prst="rect">
            <a:avLst/>
          </a:prstGeom>
          <a:solidFill>
            <a:srgbClr val="E0BEDA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b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pt-BR" dirty="0">
                <a:latin typeface="Arial" charset="0"/>
              </a:rPr>
              <a:t>Passivo</a:t>
            </a:r>
          </a:p>
        </p:txBody>
      </p:sp>
      <p:sp>
        <p:nvSpPr>
          <p:cNvPr id="43017" name="Elipse 8"/>
          <p:cNvSpPr>
            <a:spLocks noChangeArrowheads="1"/>
          </p:cNvSpPr>
          <p:nvPr/>
        </p:nvSpPr>
        <p:spPr bwMode="auto">
          <a:xfrm>
            <a:off x="2286000" y="3571875"/>
            <a:ext cx="1714500" cy="928688"/>
          </a:xfrm>
          <a:prstGeom prst="ellipse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/>
              <a:t>Circulante</a:t>
            </a:r>
          </a:p>
        </p:txBody>
      </p:sp>
      <p:sp>
        <p:nvSpPr>
          <p:cNvPr id="43018" name="Elipse 9"/>
          <p:cNvSpPr>
            <a:spLocks noChangeArrowheads="1"/>
          </p:cNvSpPr>
          <p:nvPr/>
        </p:nvSpPr>
        <p:spPr bwMode="auto">
          <a:xfrm>
            <a:off x="2286000" y="5072063"/>
            <a:ext cx="1714500" cy="928687"/>
          </a:xfrm>
          <a:prstGeom prst="ellipse">
            <a:avLst/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/>
              <a:t>Não Circulante</a:t>
            </a:r>
          </a:p>
        </p:txBody>
      </p:sp>
      <p:cxnSp>
        <p:nvCxnSpPr>
          <p:cNvPr id="43019" name="Conector de seta reta 15"/>
          <p:cNvCxnSpPr>
            <a:cxnSpLocks noChangeShapeType="1"/>
          </p:cNvCxnSpPr>
          <p:nvPr/>
        </p:nvCxnSpPr>
        <p:spPr bwMode="auto">
          <a:xfrm flipV="1">
            <a:off x="1428750" y="4357688"/>
            <a:ext cx="714375" cy="285750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3020" name="Conector de seta reta 17"/>
          <p:cNvCxnSpPr>
            <a:cxnSpLocks noChangeShapeType="1"/>
          </p:cNvCxnSpPr>
          <p:nvPr/>
        </p:nvCxnSpPr>
        <p:spPr bwMode="auto">
          <a:xfrm>
            <a:off x="1428750" y="4857750"/>
            <a:ext cx="642938" cy="214313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CaixaDeTexto 22"/>
          <p:cNvSpPr txBox="1"/>
          <p:nvPr/>
        </p:nvSpPr>
        <p:spPr>
          <a:xfrm>
            <a:off x="3995936" y="3286125"/>
            <a:ext cx="5286375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 corresponderem a valores exigíveis até o </a:t>
            </a:r>
            <a:r>
              <a:rPr lang="pt-BR" b="1" i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término do exercício seguinte</a:t>
            </a: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; 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 corresponderem a valores de terceiros ou retenções em nome deles, quando a entidade do setor público for </a:t>
            </a:r>
            <a:r>
              <a:rPr lang="pt-BR" b="1" i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fiel depositária</a:t>
            </a:r>
            <a:r>
              <a:rPr lang="pt-BR" dirty="0">
                <a:solidFill>
                  <a:srgbClr val="C00000"/>
                </a:solidFill>
                <a:latin typeface="Calibri" pitchFamily="34" charset="0"/>
                <a:cs typeface="+mn-cs"/>
              </a:rPr>
              <a:t>, </a:t>
            </a:r>
            <a:r>
              <a:rPr lang="pt-BR" b="1" i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independentemente do prazo de exigibilidade</a:t>
            </a:r>
            <a:r>
              <a:rPr lang="pt-BR" dirty="0">
                <a:solidFill>
                  <a:srgbClr val="C00000"/>
                </a:solidFill>
                <a:latin typeface="Calibri" pitchFamily="34" charset="0"/>
                <a:cs typeface="+mn-cs"/>
              </a:rPr>
              <a:t>.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067944" y="5416550"/>
            <a:ext cx="5000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dirty="0">
                <a:solidFill>
                  <a:srgbClr val="000000"/>
                </a:solidFill>
                <a:latin typeface="Calibri" pitchFamily="34" charset="0"/>
                <a:cs typeface="+mn-cs"/>
              </a:rPr>
              <a:t>demais passivos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7" grpId="0" animBg="1"/>
      <p:bldP spid="43018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142875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ctr" defTabSz="914991">
              <a:defRPr/>
            </a:pPr>
            <a:r>
              <a:rPr lang="pt-BR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RELAÇÃO ENTRE PASSIVO EXIGÍVEL E AS ETAPAS DA EXECUÇÃO ORÇAMENTÁRIA</a:t>
            </a:r>
          </a:p>
        </p:txBody>
      </p:sp>
      <p:sp>
        <p:nvSpPr>
          <p:cNvPr id="41987" name="Seta para a direita 5"/>
          <p:cNvSpPr>
            <a:spLocks noChangeArrowheads="1"/>
          </p:cNvSpPr>
          <p:nvPr/>
        </p:nvSpPr>
        <p:spPr bwMode="auto">
          <a:xfrm>
            <a:off x="642938" y="2492896"/>
            <a:ext cx="7858125" cy="936104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tx1">
              <a:lumMod val="50000"/>
              <a:lumOff val="50000"/>
            </a:scheme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8" name="Elipse 7"/>
          <p:cNvSpPr>
            <a:spLocks noChangeArrowheads="1"/>
          </p:cNvSpPr>
          <p:nvPr/>
        </p:nvSpPr>
        <p:spPr bwMode="auto">
          <a:xfrm>
            <a:off x="1285875" y="2786063"/>
            <a:ext cx="428625" cy="357187"/>
          </a:xfrm>
          <a:prstGeom prst="ellipse">
            <a:avLst/>
          </a:prstGeom>
          <a:solidFill>
            <a:srgbClr val="FBFBC3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41989" name="Elipse 8"/>
          <p:cNvSpPr>
            <a:spLocks noChangeArrowheads="1"/>
          </p:cNvSpPr>
          <p:nvPr/>
        </p:nvSpPr>
        <p:spPr bwMode="auto">
          <a:xfrm>
            <a:off x="7092280" y="2786063"/>
            <a:ext cx="428625" cy="3571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41990" name="Elipse 9"/>
          <p:cNvSpPr>
            <a:spLocks noChangeArrowheads="1"/>
          </p:cNvSpPr>
          <p:nvPr/>
        </p:nvSpPr>
        <p:spPr bwMode="auto">
          <a:xfrm>
            <a:off x="5076056" y="2786063"/>
            <a:ext cx="428625" cy="357187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 rot="-2038033">
            <a:off x="1200763" y="1938627"/>
            <a:ext cx="2005013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Empenho</a:t>
            </a:r>
          </a:p>
        </p:txBody>
      </p:sp>
      <p:sp>
        <p:nvSpPr>
          <p:cNvPr id="41992" name="CaixaDeTexto 11"/>
          <p:cNvSpPr txBox="1">
            <a:spLocks noChangeArrowheads="1"/>
          </p:cNvSpPr>
          <p:nvPr/>
        </p:nvSpPr>
        <p:spPr bwMode="auto">
          <a:xfrm rot="-2038033">
            <a:off x="5016744" y="1954213"/>
            <a:ext cx="200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Liquidação</a:t>
            </a: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>
            <a:off x="3071813" y="2786063"/>
            <a:ext cx="428625" cy="357187"/>
          </a:xfrm>
          <a:prstGeom prst="ellipse">
            <a:avLst/>
          </a:prstGeom>
          <a:solidFill>
            <a:srgbClr val="333399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 rot="-2038033">
            <a:off x="3000520" y="1954213"/>
            <a:ext cx="2005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Em liquidação</a:t>
            </a:r>
          </a:p>
        </p:txBody>
      </p:sp>
      <p:sp>
        <p:nvSpPr>
          <p:cNvPr id="41995" name="CaixaDeTexto 14"/>
          <p:cNvSpPr txBox="1">
            <a:spLocks noChangeArrowheads="1"/>
          </p:cNvSpPr>
          <p:nvPr/>
        </p:nvSpPr>
        <p:spPr bwMode="auto">
          <a:xfrm rot="-2038033">
            <a:off x="7032968" y="1954213"/>
            <a:ext cx="2005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Pagamento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71438" y="3286125"/>
            <a:ext cx="3000375" cy="2032000"/>
          </a:xfrm>
          <a:prstGeom prst="rect">
            <a:avLst/>
          </a:prstGeom>
          <a:solidFill>
            <a:srgbClr val="FBFBC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solidFill>
                  <a:srgbClr val="000000"/>
                </a:solidFill>
                <a:latin typeface="Calibri" pitchFamily="34" charset="0"/>
              </a:rPr>
              <a:t>Lei 4.320/64, art. 58:</a:t>
            </a:r>
          </a:p>
          <a:p>
            <a:pPr algn="just"/>
            <a:r>
              <a:rPr lang="pt-BR">
                <a:solidFill>
                  <a:srgbClr val="000000"/>
                </a:solidFill>
                <a:latin typeface="Calibri" pitchFamily="34" charset="0"/>
              </a:rPr>
              <a:t>Empenho de despesa é o ato emanado de autoridade competente que cria para o Estado </a:t>
            </a:r>
            <a:r>
              <a:rPr lang="pt-BR" b="1">
                <a:solidFill>
                  <a:srgbClr val="92D050"/>
                </a:solidFill>
                <a:latin typeface="Calibri" pitchFamily="34" charset="0"/>
              </a:rPr>
              <a:t>obrigação</a:t>
            </a:r>
            <a:r>
              <a:rPr lang="pt-BR">
                <a:solidFill>
                  <a:srgbClr val="000000"/>
                </a:solidFill>
                <a:latin typeface="Calibri" pitchFamily="34" charset="0"/>
              </a:rPr>
              <a:t> de pagamento pendente ou não de implemento de condição. </a:t>
            </a:r>
          </a:p>
        </p:txBody>
      </p:sp>
      <p:sp>
        <p:nvSpPr>
          <p:cNvPr id="19" name="Texto explicativo em forma de nuvem 18"/>
          <p:cNvSpPr>
            <a:spLocks noChangeArrowheads="1"/>
          </p:cNvSpPr>
          <p:nvPr/>
        </p:nvSpPr>
        <p:spPr bwMode="auto">
          <a:xfrm>
            <a:off x="4000500" y="4454227"/>
            <a:ext cx="3643313" cy="2143125"/>
          </a:xfrm>
          <a:prstGeom prst="cloudCallout">
            <a:avLst>
              <a:gd name="adj1" fmla="val -114352"/>
              <a:gd name="adj2" fmla="val -34514"/>
            </a:avLst>
          </a:prstGeom>
          <a:solidFill>
            <a:srgbClr val="92D050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pt-BR" sz="1700">
                <a:latin typeface="Calibri" pitchFamily="34" charset="0"/>
              </a:rPr>
              <a:t>Obrigação = financeira/orçamentária</a:t>
            </a:r>
          </a:p>
          <a:p>
            <a:pPr algn="ctr"/>
            <a:endParaRPr lang="pt-BR">
              <a:latin typeface="Calibri" pitchFamily="34" charset="0"/>
            </a:endParaRPr>
          </a:p>
          <a:p>
            <a:pPr algn="ctr"/>
            <a:r>
              <a:rPr lang="pt-BR">
                <a:latin typeface="Calibri" pitchFamily="34" charset="0"/>
              </a:rPr>
              <a:t>Obrigação patrimonial</a:t>
            </a:r>
          </a:p>
          <a:p>
            <a:pPr algn="ctr"/>
            <a:r>
              <a:rPr lang="pt-BR">
                <a:latin typeface="Calibri" pitchFamily="34" charset="0"/>
              </a:rPr>
              <a:t>(Fato Gerador)</a:t>
            </a:r>
          </a:p>
          <a:p>
            <a:pPr algn="ctr"/>
            <a:endParaRPr lang="pt-BR" sz="1400"/>
          </a:p>
        </p:txBody>
      </p:sp>
      <p:sp>
        <p:nvSpPr>
          <p:cNvPr id="21" name="Diferente de 20"/>
          <p:cNvSpPr/>
          <p:nvPr/>
        </p:nvSpPr>
        <p:spPr bwMode="auto">
          <a:xfrm>
            <a:off x="5500688" y="5214938"/>
            <a:ext cx="357187" cy="285750"/>
          </a:xfrm>
          <a:prstGeom prst="mathNotEqual">
            <a:avLst/>
          </a:prstGeom>
          <a:solidFill>
            <a:srgbClr val="FF000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buFontTx/>
              <a:buChar char="•"/>
              <a:defRPr/>
            </a:pPr>
            <a:endParaRPr lang="pt-BR" dirty="0">
              <a:latin typeface="Arial" charset="0"/>
            </a:endParaRPr>
          </a:p>
        </p:txBody>
      </p:sp>
      <p:sp>
        <p:nvSpPr>
          <p:cNvPr id="23" name="Forma em L 22"/>
          <p:cNvSpPr/>
          <p:nvPr/>
        </p:nvSpPr>
        <p:spPr bwMode="auto">
          <a:xfrm rot="19358836">
            <a:off x="2159000" y="3827463"/>
            <a:ext cx="1336675" cy="444500"/>
          </a:xfrm>
          <a:prstGeom prst="corner">
            <a:avLst/>
          </a:prstGeom>
          <a:solidFill>
            <a:srgbClr val="92D050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1400" b="1" dirty="0">
                <a:latin typeface="Arial" charset="0"/>
              </a:rPr>
              <a:t>orçamentária</a:t>
            </a:r>
            <a:endParaRPr lang="pt-BR" sz="600" b="1" dirty="0">
              <a:latin typeface="Arial" charset="0"/>
            </a:endParaRP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1500188" y="3263900"/>
            <a:ext cx="3857625" cy="230822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Em liquidação - é importante quando o reconhecimento de passivo ocorrer em momento anterior à fase da liquidação, de maneira que haja distinção entre os empenhos não liquidados que se constituem obrigação presente daqueles que não se constituem obrigação presente.</a:t>
            </a:r>
          </a:p>
        </p:txBody>
      </p:sp>
      <p:cxnSp>
        <p:nvCxnSpPr>
          <p:cNvPr id="27" name="Conector angulado 26"/>
          <p:cNvCxnSpPr/>
          <p:nvPr/>
        </p:nvCxnSpPr>
        <p:spPr bwMode="auto">
          <a:xfrm flipV="1">
            <a:off x="214313" y="1628800"/>
            <a:ext cx="5437807" cy="14264"/>
          </a:xfrm>
          <a:prstGeom prst="straightConnector1">
            <a:avLst/>
          </a:prstGeom>
          <a:solidFill>
            <a:schemeClr val="accent1"/>
          </a:solidFill>
          <a:ln w="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1285875" y="1143000"/>
            <a:ext cx="1785938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/>
              <a:t>FG do Passivo</a:t>
            </a:r>
          </a:p>
        </p:txBody>
      </p:sp>
      <p:sp>
        <p:nvSpPr>
          <p:cNvPr id="33" name="Retângulo 32"/>
          <p:cNvSpPr>
            <a:spLocks noChangeArrowheads="1"/>
          </p:cNvSpPr>
          <p:nvPr/>
        </p:nvSpPr>
        <p:spPr bwMode="auto">
          <a:xfrm>
            <a:off x="6072188" y="3286125"/>
            <a:ext cx="2928937" cy="203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latin typeface="Calibri" pitchFamily="34" charset="0"/>
              </a:rPr>
              <a:t>O pagamento, última etapa da execução da despesa orçamentária, é a efetiva saída do recurso financeiro que ocasionará a </a:t>
            </a:r>
            <a:r>
              <a:rPr lang="pt-BR" b="1" dirty="0">
                <a:latin typeface="Calibri" pitchFamily="34" charset="0"/>
              </a:rPr>
              <a:t>baixa de um passivo exigível existente</a:t>
            </a:r>
            <a:r>
              <a:rPr lang="pt-BR" dirty="0">
                <a:latin typeface="Calibri" pitchFamily="34" charset="0"/>
              </a:rPr>
              <a:t>. </a:t>
            </a: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3714750" y="3286125"/>
            <a:ext cx="3214688" cy="25844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Calibri" pitchFamily="34" charset="0"/>
              </a:rPr>
              <a:t>A liquidação, segundo a Lei 4.320/64, consiste na verificação do </a:t>
            </a:r>
            <a:r>
              <a:rPr lang="pt-BR" dirty="0">
                <a:latin typeface="Calibri" pitchFamily="34" charset="0"/>
              </a:rPr>
              <a:t>direito adquirido pelo credor tendo por base os títulos e documentos comprobatórios do respectivo crédito, ou seja, </a:t>
            </a:r>
            <a:r>
              <a:rPr lang="pt-BR" b="1" dirty="0">
                <a:latin typeface="Calibri" pitchFamily="34" charset="0"/>
              </a:rPr>
              <a:t>é a verificação de um Passivo Exigível já existente.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19879 0.00208 " pathEditMode="relative" rAng="0" ptsTypes="AA">
                                      <p:cBhvr>
                                        <p:cTn id="1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903 0.00208 L -4.44444E-6 1.48148E-6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63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-0.00649 L 0.01771 -0.00649 " pathEditMode="relative" rAng="0" ptsTypes="AA">
                                      <p:cBhvr>
                                        <p:cTn id="13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8" grpId="0" animBg="1"/>
      <p:bldP spid="41989" grpId="0" animBg="1"/>
      <p:bldP spid="41990" grpId="0" animBg="1"/>
      <p:bldP spid="11" grpId="0"/>
      <p:bldP spid="41992" grpId="0"/>
      <p:bldP spid="13" grpId="0" animBg="1"/>
      <p:bldP spid="13" grpId="1" animBg="1"/>
      <p:bldP spid="14" grpId="0"/>
      <p:bldP spid="14" grpId="1"/>
      <p:bldP spid="41995" grpId="0"/>
      <p:bldP spid="16" grpId="0" animBg="1"/>
      <p:bldP spid="16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0" grpId="2" animBg="1"/>
      <p:bldP spid="30" grpId="3" animBg="1"/>
      <p:bldP spid="33" grpId="0" animBg="1"/>
      <p:bldP spid="33" grpId="1" animBg="1"/>
      <p:bldP spid="25" grpId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ângulo 3"/>
          <p:cNvSpPr>
            <a:spLocks noChangeArrowheads="1"/>
          </p:cNvSpPr>
          <p:nvPr/>
        </p:nvSpPr>
        <p:spPr bwMode="auto">
          <a:xfrm>
            <a:off x="214313" y="844550"/>
            <a:ext cx="4714875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Características do Patrimônio Líquido: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57188" y="1390650"/>
            <a:ext cx="8643937" cy="13239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O Patrimônio Líquido/Saldo Patrimonial é o valor residual dos ativos da entidade depois de deduzidos todos seus passivos.</a:t>
            </a:r>
          </a:p>
          <a:p>
            <a:pPr>
              <a:defRPr/>
            </a:pPr>
            <a:r>
              <a:rPr lang="pt-BR" sz="2000" dirty="0">
                <a:solidFill>
                  <a:srgbClr val="000000"/>
                </a:solidFill>
                <a:latin typeface="Calibri" pitchFamily="34" charset="0"/>
              </a:rPr>
              <a:t>Quando o valor do passivo for maior que o valor do ativo, o resultado é denominado passivo a descoberto.</a:t>
            </a:r>
          </a:p>
        </p:txBody>
      </p:sp>
      <p:sp>
        <p:nvSpPr>
          <p:cNvPr id="49157" name="Retângulo 3"/>
          <p:cNvSpPr>
            <a:spLocks noChangeArrowheads="1"/>
          </p:cNvSpPr>
          <p:nvPr/>
        </p:nvSpPr>
        <p:spPr bwMode="auto">
          <a:xfrm>
            <a:off x="214313" y="2886075"/>
            <a:ext cx="2857500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00"/>
                </a:solidFill>
                <a:latin typeface="Calibri" pitchFamily="34" charset="0"/>
              </a:rPr>
              <a:t>Integram o PL:</a:t>
            </a:r>
            <a:endParaRPr lang="pt-BR" sz="2000">
              <a:latin typeface="Calibri" pitchFamily="34" charset="0"/>
            </a:endParaRPr>
          </a:p>
        </p:txBody>
      </p:sp>
      <p:cxnSp>
        <p:nvCxnSpPr>
          <p:cNvPr id="49161" name="Conector de seta reta 15"/>
          <p:cNvCxnSpPr>
            <a:cxnSpLocks noChangeShapeType="1"/>
          </p:cNvCxnSpPr>
          <p:nvPr/>
        </p:nvCxnSpPr>
        <p:spPr bwMode="auto">
          <a:xfrm flipV="1">
            <a:off x="2928938" y="4857750"/>
            <a:ext cx="714375" cy="285750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9162" name="Conector de seta reta 17"/>
          <p:cNvCxnSpPr>
            <a:cxnSpLocks noChangeShapeType="1"/>
          </p:cNvCxnSpPr>
          <p:nvPr/>
        </p:nvCxnSpPr>
        <p:spPr bwMode="auto">
          <a:xfrm>
            <a:off x="2928938" y="5357813"/>
            <a:ext cx="642937" cy="214312"/>
          </a:xfrm>
          <a:prstGeom prst="straightConnector1">
            <a:avLst/>
          </a:prstGeom>
          <a:noFill/>
          <a:ln w="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9163" name="Retângulo 14"/>
          <p:cNvSpPr>
            <a:spLocks noChangeArrowheads="1"/>
          </p:cNvSpPr>
          <p:nvPr/>
        </p:nvSpPr>
        <p:spPr bwMode="auto">
          <a:xfrm>
            <a:off x="3714750" y="4221088"/>
            <a:ext cx="431363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t-BR" dirty="0" smtClean="0"/>
              <a:t>Patrimônio social/capital </a:t>
            </a:r>
            <a:r>
              <a:rPr lang="pt-BR" dirty="0"/>
              <a:t>social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reservas de capital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ajustes de avaliação patrimonial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reservas de lucros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ações em tesouraria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resultados </a:t>
            </a:r>
            <a:r>
              <a:rPr lang="pt-BR" dirty="0" smtClean="0"/>
              <a:t>acumulados (inclui ajustes de exercícios anteriores)</a:t>
            </a:r>
            <a:endParaRPr lang="pt-BR" dirty="0"/>
          </a:p>
        </p:txBody>
      </p:sp>
      <p:sp>
        <p:nvSpPr>
          <p:cNvPr id="17" name="Retângulo 45"/>
          <p:cNvSpPr>
            <a:spLocks noChangeArrowheads="1"/>
          </p:cNvSpPr>
          <p:nvPr/>
        </p:nvSpPr>
        <p:spPr bwMode="auto">
          <a:xfrm>
            <a:off x="1654175" y="3571875"/>
            <a:ext cx="1176338" cy="1476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18" name="Retângulo 53"/>
          <p:cNvSpPr>
            <a:spLocks noChangeArrowheads="1"/>
          </p:cNvSpPr>
          <p:nvPr/>
        </p:nvSpPr>
        <p:spPr bwMode="auto">
          <a:xfrm>
            <a:off x="500063" y="3571875"/>
            <a:ext cx="1154112" cy="2286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pPr algn="ctr">
              <a:defRPr/>
            </a:pPr>
            <a:endParaRPr lang="pt-BR" sz="2000"/>
          </a:p>
        </p:txBody>
      </p:sp>
      <p:sp>
        <p:nvSpPr>
          <p:cNvPr id="49166" name="Retângulo 55"/>
          <p:cNvSpPr>
            <a:spLocks noChangeArrowheads="1"/>
          </p:cNvSpPr>
          <p:nvPr/>
        </p:nvSpPr>
        <p:spPr bwMode="auto">
          <a:xfrm>
            <a:off x="1654175" y="5048250"/>
            <a:ext cx="1176338" cy="809625"/>
          </a:xfrm>
          <a:prstGeom prst="rect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 wrap="none" lIns="73255" tIns="36628" rIns="73255" bIns="36628" anchor="ctr"/>
          <a:lstStyle/>
          <a:p>
            <a:pPr algn="ctr"/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49167" name="CaixaDeTexto 60"/>
          <p:cNvSpPr txBox="1">
            <a:spLocks noChangeArrowheads="1"/>
          </p:cNvSpPr>
          <p:nvPr/>
        </p:nvSpPr>
        <p:spPr bwMode="auto">
          <a:xfrm>
            <a:off x="758825" y="4519613"/>
            <a:ext cx="8572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Verdana" pitchFamily="34" charset="0"/>
              </a:rPr>
              <a:t>Ativo</a:t>
            </a:r>
            <a:endParaRPr lang="pt-BR" sz="1100" b="1">
              <a:latin typeface="Verdana" pitchFamily="34" charset="0"/>
            </a:endParaRPr>
          </a:p>
        </p:txBody>
      </p:sp>
      <p:sp>
        <p:nvSpPr>
          <p:cNvPr id="49168" name="CaixaDeTexto 61"/>
          <p:cNvSpPr txBox="1">
            <a:spLocks noChangeArrowheads="1"/>
          </p:cNvSpPr>
          <p:nvPr/>
        </p:nvSpPr>
        <p:spPr bwMode="auto">
          <a:xfrm>
            <a:off x="1687513" y="4214813"/>
            <a:ext cx="1214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latin typeface="Verdana" pitchFamily="34" charset="0"/>
              </a:rPr>
              <a:t>Passivo</a:t>
            </a:r>
          </a:p>
        </p:txBody>
      </p:sp>
      <p:sp>
        <p:nvSpPr>
          <p:cNvPr id="49169" name="CaixaDeTexto 61"/>
          <p:cNvSpPr txBox="1">
            <a:spLocks noChangeArrowheads="1"/>
          </p:cNvSpPr>
          <p:nvPr/>
        </p:nvSpPr>
        <p:spPr bwMode="auto">
          <a:xfrm>
            <a:off x="1973263" y="5286375"/>
            <a:ext cx="1214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 dirty="0">
                <a:latin typeface="Verdana" pitchFamily="34" charset="0"/>
              </a:rPr>
              <a:t>PL</a:t>
            </a: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57200" y="142875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ctr" defTabSz="914991">
              <a:defRPr/>
            </a:pPr>
            <a:r>
              <a:rPr lang="pt-BR" sz="2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PATRIMÔNIO LÍQUIDO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63" grpId="0"/>
      <p:bldP spid="17" grpId="0" animBg="1"/>
      <p:bldP spid="18" grpId="0" animBg="1"/>
      <p:bldP spid="49166" grpId="0" animBg="1"/>
      <p:bldP spid="49167" grpId="0"/>
      <p:bldP spid="49168" grpId="0"/>
      <p:bldP spid="491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1026"/>
          <p:cNvGrpSpPr>
            <a:grpSpLocks/>
          </p:cNvGrpSpPr>
          <p:nvPr/>
        </p:nvGrpSpPr>
        <p:grpSpPr bwMode="auto">
          <a:xfrm>
            <a:off x="914400" y="1428750"/>
            <a:ext cx="7200900" cy="4071938"/>
            <a:chOff x="672" y="480"/>
            <a:chExt cx="4536" cy="1905"/>
          </a:xfrm>
        </p:grpSpPr>
        <p:graphicFrame>
          <p:nvGraphicFramePr>
            <p:cNvPr id="12290" name="Object 1028"/>
            <p:cNvGraphicFramePr>
              <a:graphicFrameLocks noChangeAspect="1"/>
            </p:cNvGraphicFramePr>
            <p:nvPr/>
          </p:nvGraphicFramePr>
          <p:xfrm>
            <a:off x="672" y="480"/>
            <a:ext cx="4536" cy="17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0" name="Foto do Photo Editor" r:id="rId4" imgW="200159" imgH="228571" progId="">
                    <p:embed/>
                  </p:oleObj>
                </mc:Choice>
                <mc:Fallback>
                  <p:oleObj name="Foto do Photo Editor" r:id="rId4" imgW="200159" imgH="228571" progId="">
                    <p:embed/>
                    <p:pic>
                      <p:nvPicPr>
                        <p:cNvPr id="0" name="Object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480"/>
                          <a:ext cx="4536" cy="17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1" name="Object 1029"/>
            <p:cNvGraphicFramePr>
              <a:graphicFrameLocks noChangeAspect="1"/>
            </p:cNvGraphicFramePr>
            <p:nvPr/>
          </p:nvGraphicFramePr>
          <p:xfrm>
            <a:off x="672" y="1523"/>
            <a:ext cx="4536" cy="6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Foto do Photo Editor" r:id="rId6" imgW="7430537" imgH="762106" progId="">
                    <p:embed/>
                  </p:oleObj>
                </mc:Choice>
                <mc:Fallback>
                  <p:oleObj name="Foto do Photo Editor" r:id="rId6" imgW="7430537" imgH="762106" progId="">
                    <p:embed/>
                    <p:pic>
                      <p:nvPicPr>
                        <p:cNvPr id="0" name="Object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44978"/>
                        <a:stretch>
                          <a:fillRect/>
                        </a:stretch>
                      </p:blipFill>
                      <p:spPr bwMode="auto">
                        <a:xfrm>
                          <a:off x="672" y="1523"/>
                          <a:ext cx="4536" cy="6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5" name="Rectangle 1030"/>
            <p:cNvSpPr>
              <a:spLocks noChangeArrowheads="1"/>
            </p:cNvSpPr>
            <p:nvPr/>
          </p:nvSpPr>
          <p:spPr bwMode="auto">
            <a:xfrm>
              <a:off x="672" y="2203"/>
              <a:ext cx="4536" cy="182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200"/>
            </a:p>
          </p:txBody>
        </p:sp>
      </p:grpSp>
      <p:sp>
        <p:nvSpPr>
          <p:cNvPr id="10248" name="Text Box 1032"/>
          <p:cNvSpPr txBox="1">
            <a:spLocks noChangeArrowheads="1"/>
          </p:cNvSpPr>
          <p:nvPr/>
        </p:nvSpPr>
        <p:spPr bwMode="auto">
          <a:xfrm>
            <a:off x="1143000" y="2335213"/>
            <a:ext cx="6858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Variações Patrimoniais</a:t>
            </a: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algn="ctr" eaLnBrk="0" hangingPunct="0">
              <a:defRPr/>
            </a:pPr>
            <a:endParaRPr lang="pt-BR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2294" name="Rectangle 1035"/>
          <p:cNvSpPr>
            <a:spLocks noChangeArrowheads="1"/>
          </p:cNvSpPr>
          <p:nvPr/>
        </p:nvSpPr>
        <p:spPr bwMode="auto">
          <a:xfrm>
            <a:off x="4024313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tângulo 1"/>
          <p:cNvSpPr>
            <a:spLocks noChangeArrowheads="1"/>
          </p:cNvSpPr>
          <p:nvPr/>
        </p:nvSpPr>
        <p:spPr bwMode="auto">
          <a:xfrm>
            <a:off x="71438" y="2333625"/>
            <a:ext cx="1857375" cy="31400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São transações que resultam em alterações nos elementos patrimoniais da entidade do setor público, mesmo em caráter compensatório, afetando, ou não, o seu resultado.</a:t>
            </a:r>
          </a:p>
        </p:txBody>
      </p:sp>
      <p:graphicFrame>
        <p:nvGraphicFramePr>
          <p:cNvPr id="7" name="Diagrama 6"/>
          <p:cNvGraphicFramePr/>
          <p:nvPr/>
        </p:nvGraphicFramePr>
        <p:xfrm>
          <a:off x="2500330" y="669177"/>
          <a:ext cx="6643670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/>
        </p:nvGraphicFramePr>
        <p:xfrm>
          <a:off x="-1428792" y="785794"/>
          <a:ext cx="4643470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3143250" y="2027238"/>
            <a:ext cx="42148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Ex: Aquisição de um veículo a vista:</a:t>
            </a:r>
          </a:p>
          <a:p>
            <a:r>
              <a:rPr lang="pt-BR">
                <a:latin typeface="Calibri" pitchFamily="34" charset="0"/>
              </a:rPr>
              <a:t>D:Veículos</a:t>
            </a:r>
          </a:p>
          <a:p>
            <a:r>
              <a:rPr lang="pt-BR">
                <a:latin typeface="Calibri" pitchFamily="34" charset="0"/>
              </a:rPr>
              <a:t>C: Caixa e Equivalente de Caixa</a:t>
            </a:r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000250" y="2500313"/>
            <a:ext cx="3643313" cy="1470025"/>
          </a:xfrm>
          <a:prstGeom prst="rect">
            <a:avLst/>
          </a:prstGeom>
          <a:solidFill>
            <a:srgbClr val="FBFBC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750" b="1" dirty="0">
                <a:latin typeface="Calibri" pitchFamily="34" charset="0"/>
              </a:rPr>
              <a:t>Variações Patrimoniais Aumentativas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(Receitas sob o enfoque patrimonial)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Ex:  Lançamento de crédito tributário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        D:Tributos a receber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        C: VPA - tributária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715000" y="2500313"/>
            <a:ext cx="3429000" cy="1746250"/>
          </a:xfrm>
          <a:prstGeom prst="rect">
            <a:avLst/>
          </a:prstGeom>
          <a:solidFill>
            <a:srgbClr val="FBFBC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750" b="1" dirty="0">
                <a:latin typeface="Calibri" pitchFamily="34" charset="0"/>
              </a:rPr>
              <a:t>Variações Patrimoniais Diminutivas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(Despesas sob o enfoque patrimonial)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Ex: Depreciação de Veículos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D:VPD de Depreciação</a:t>
            </a:r>
          </a:p>
          <a:p>
            <a:pPr>
              <a:defRPr/>
            </a:pPr>
            <a:r>
              <a:rPr lang="pt-BR" dirty="0">
                <a:latin typeface="Calibri" pitchFamily="34" charset="0"/>
              </a:rPr>
              <a:t>C: Depreciação </a:t>
            </a:r>
            <a:r>
              <a:rPr lang="pt-BR" dirty="0" err="1">
                <a:latin typeface="Calibri" pitchFamily="34" charset="0"/>
              </a:rPr>
              <a:t>Acumuladada</a:t>
            </a:r>
            <a:endParaRPr lang="pt-BR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035175"/>
            <a:ext cx="12858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28938" y="4321175"/>
            <a:ext cx="182403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500313" y="2930525"/>
            <a:ext cx="2657475" cy="1355725"/>
            <a:chOff x="0" y="662"/>
            <a:chExt cx="2657468" cy="1355996"/>
          </a:xfrm>
        </p:grpSpPr>
        <p:sp>
          <p:nvSpPr>
            <p:cNvPr id="23" name="Retângulo de cantos arredondados 22"/>
            <p:cNvSpPr/>
            <p:nvPr/>
          </p:nvSpPr>
          <p:spPr>
            <a:xfrm>
              <a:off x="0" y="662"/>
              <a:ext cx="2657468" cy="1355996"/>
            </a:xfrm>
            <a:prstGeom prst="roundRect">
              <a:avLst/>
            </a:prstGeom>
            <a:solidFill>
              <a:srgbClr val="E0BE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etângulo 23"/>
            <p:cNvSpPr/>
            <p:nvPr/>
          </p:nvSpPr>
          <p:spPr>
            <a:xfrm>
              <a:off x="66675" y="67350"/>
              <a:ext cx="2524118" cy="1222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000" dirty="0">
                  <a:latin typeface="Calibri" pitchFamily="34" charset="0"/>
                </a:rPr>
                <a:t>Variação Patrimonial Quantitativa</a:t>
              </a:r>
            </a:p>
          </p:txBody>
        </p:sp>
      </p:grpSp>
      <p:grpSp>
        <p:nvGrpSpPr>
          <p:cNvPr id="3" name="Grupo 24"/>
          <p:cNvGrpSpPr>
            <a:grpSpLocks/>
          </p:cNvGrpSpPr>
          <p:nvPr/>
        </p:nvGrpSpPr>
        <p:grpSpPr bwMode="auto">
          <a:xfrm>
            <a:off x="5143500" y="2928938"/>
            <a:ext cx="4071938" cy="1355725"/>
            <a:chOff x="2571703" y="0"/>
            <a:chExt cx="4071966" cy="1355996"/>
          </a:xfrm>
        </p:grpSpPr>
        <p:sp>
          <p:nvSpPr>
            <p:cNvPr id="26" name="Seta para a direita 25"/>
            <p:cNvSpPr/>
            <p:nvPr/>
          </p:nvSpPr>
          <p:spPr>
            <a:xfrm>
              <a:off x="2571703" y="0"/>
              <a:ext cx="4071966" cy="1355996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5"/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Seta para a direita 4"/>
            <p:cNvSpPr/>
            <p:nvPr/>
          </p:nvSpPr>
          <p:spPr>
            <a:xfrm>
              <a:off x="2657429" y="169896"/>
              <a:ext cx="3478237" cy="1116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9525" tIns="9525" rIns="9525" bIns="9525" spcCol="1270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pt-BR" sz="1600" dirty="0">
                  <a:latin typeface="Calibri" pitchFamily="34" charset="0"/>
                </a:rPr>
                <a:t>decorrem de transações que aumentam ou diminuem o patrimônio líquido, subdividindo-se em:</a:t>
              </a:r>
            </a:p>
          </p:txBody>
        </p:sp>
      </p:grpSp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86438" y="4357688"/>
            <a:ext cx="330993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Seta para a direita 21"/>
          <p:cNvSpPr>
            <a:spLocks noChangeArrowheads="1"/>
          </p:cNvSpPr>
          <p:nvPr/>
        </p:nvSpPr>
        <p:spPr bwMode="auto">
          <a:xfrm>
            <a:off x="1785938" y="1285875"/>
            <a:ext cx="500062" cy="357188"/>
          </a:xfrm>
          <a:prstGeom prst="right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Tx/>
              <a:buChar char="•"/>
            </a:pPr>
            <a:endParaRPr lang="pt-BR"/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457200" y="142875"/>
            <a:ext cx="8229600" cy="398463"/>
          </a:xfrm>
          <a:prstGeom prst="rect">
            <a:avLst/>
          </a:prstGeom>
        </p:spPr>
        <p:txBody>
          <a:bodyPr lIns="81711" tIns="40855" rIns="81711" bIns="40855"/>
          <a:lstStyle/>
          <a:p>
            <a:pPr algn="r" defTabSz="914991">
              <a:defRPr/>
            </a:pPr>
            <a:r>
              <a:rPr lang="pt-BR" sz="21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Arial" pitchFamily="34" charset="0"/>
              </a:rPr>
              <a:t>Variações Patrimoniais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6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animBg="1"/>
      <p:bldGraphic spid="7" grpId="0">
        <p:bldAsOne/>
      </p:bldGraphic>
      <p:bldGraphic spid="8" grpId="0">
        <p:bldAsOne/>
      </p:bldGraphic>
      <p:bldP spid="19" grpId="0"/>
      <p:bldP spid="19" grpId="1"/>
      <p:bldP spid="20" grpId="0" animBg="1"/>
      <p:bldP spid="21" grpId="0" animBg="1"/>
      <p:bldP spid="563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 txBox="1">
            <a:spLocks/>
          </p:cNvSpPr>
          <p:nvPr/>
        </p:nvSpPr>
        <p:spPr bwMode="auto">
          <a:xfrm>
            <a:off x="842963" y="71438"/>
            <a:ext cx="8229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711" tIns="40855" rIns="81711" bIns="40855"/>
          <a:lstStyle/>
          <a:p>
            <a:pPr algn="r">
              <a:spcBef>
                <a:spcPct val="10000"/>
              </a:spcBef>
              <a:tabLst>
                <a:tab pos="0" algn="l"/>
              </a:tabLst>
            </a:pPr>
            <a:r>
              <a:rPr lang="pt-BR" i="1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Conceito de Variação Patrimonial Aumentativa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285720" y="3236569"/>
          <a:ext cx="8715436" cy="269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/>
          <p:cNvSpPr/>
          <p:nvPr/>
        </p:nvSpPr>
        <p:spPr>
          <a:xfrm>
            <a:off x="2008640" y="928670"/>
            <a:ext cx="5995552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itchFamily="34" charset="0"/>
              </a:rPr>
              <a:t>O que é uma VPA?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14313" y="3000375"/>
            <a:ext cx="8786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Calibri" pitchFamily="34" charset="0"/>
                <a:cs typeface="Arial" pitchFamily="34" charset="0"/>
              </a:rPr>
              <a:t>Variação Patrimonial Aumentativa (Receita</a:t>
            </a:r>
            <a:r>
              <a:rPr lang="pt-BR" sz="2400" b="1">
                <a:latin typeface="Calibri" pitchFamily="34" charset="0"/>
              </a:rPr>
              <a:t> – Norma Internacional):</a:t>
            </a:r>
            <a:endParaRPr lang="pt-BR" sz="2400">
              <a:latin typeface="Calibri" pitchFamily="34" charset="0"/>
            </a:endParaRPr>
          </a:p>
        </p:txBody>
      </p:sp>
      <p:sp>
        <p:nvSpPr>
          <p:cNvPr id="9" name="Menos 8"/>
          <p:cNvSpPr/>
          <p:nvPr/>
        </p:nvSpPr>
        <p:spPr bwMode="auto">
          <a:xfrm>
            <a:off x="6858000" y="4286250"/>
            <a:ext cx="571500" cy="714375"/>
          </a:xfrm>
          <a:prstGeom prst="mathMinu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Tx/>
              <a:buChar char="•"/>
              <a:defRPr/>
            </a:pPr>
            <a:endParaRPr lang="pt-BR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ObliqueTopRight"/>
          <a:lightRig rig="legacyFlat3" dir="b"/>
        </a:scene3d>
        <a:sp3d extrusionH="163500" prstMaterial="legacyMatte">
          <a:bevelT w="13500" h="13500" prst="angle"/>
          <a:bevelB w="13500" h="13500" prst="angle"/>
          <a:extrusionClr>
            <a:schemeClr val="accent1"/>
          </a:extrusionClr>
        </a:sp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30789</TotalTime>
  <Words>1035</Words>
  <Application>Microsoft Office PowerPoint</Application>
  <PresentationFormat>Apresentação no Ecrã (4:3)</PresentationFormat>
  <Paragraphs>162</Paragraphs>
  <Slides>12</Slides>
  <Notes>12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dos diapositivos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Berlin Sans FB Demi</vt:lpstr>
      <vt:lpstr>Calibri</vt:lpstr>
      <vt:lpstr>Times New Roman</vt:lpstr>
      <vt:lpstr>Verdana</vt:lpstr>
      <vt:lpstr>Wingdings</vt:lpstr>
      <vt:lpstr>Design padrão</vt:lpstr>
      <vt:lpstr>Foto do Photo Editor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Legio Consultoria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 Yasunaka</dc:creator>
  <cp:lastModifiedBy>heriberto</cp:lastModifiedBy>
  <cp:revision>2175</cp:revision>
  <cp:lastPrinted>2009-07-31T20:11:21Z</cp:lastPrinted>
  <dcterms:created xsi:type="dcterms:W3CDTF">2004-10-06T17:49:58Z</dcterms:created>
  <dcterms:modified xsi:type="dcterms:W3CDTF">2015-07-07T18:54:21Z</dcterms:modified>
</cp:coreProperties>
</file>