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94" r:id="rId2"/>
    <p:sldId id="257" r:id="rId3"/>
    <p:sldId id="261" r:id="rId4"/>
    <p:sldId id="263" r:id="rId5"/>
    <p:sldId id="301" r:id="rId6"/>
    <p:sldId id="318" r:id="rId7"/>
    <p:sldId id="302" r:id="rId8"/>
    <p:sldId id="303" r:id="rId9"/>
    <p:sldId id="304" r:id="rId10"/>
    <p:sldId id="311" r:id="rId11"/>
    <p:sldId id="312" r:id="rId12"/>
    <p:sldId id="313" r:id="rId13"/>
    <p:sldId id="314" r:id="rId14"/>
    <p:sldId id="316" r:id="rId15"/>
    <p:sldId id="315" r:id="rId16"/>
    <p:sldId id="262" r:id="rId17"/>
    <p:sldId id="264" r:id="rId18"/>
    <p:sldId id="289" r:id="rId19"/>
    <p:sldId id="265" r:id="rId20"/>
    <p:sldId id="288" r:id="rId21"/>
    <p:sldId id="266" r:id="rId22"/>
    <p:sldId id="305" r:id="rId23"/>
    <p:sldId id="267" r:id="rId24"/>
    <p:sldId id="269" r:id="rId25"/>
    <p:sldId id="285" r:id="rId26"/>
    <p:sldId id="291" r:id="rId27"/>
    <p:sldId id="296" r:id="rId28"/>
    <p:sldId id="297" r:id="rId29"/>
    <p:sldId id="307" r:id="rId30"/>
    <p:sldId id="309" r:id="rId31"/>
    <p:sldId id="310" r:id="rId32"/>
    <p:sldId id="299"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7336" autoAdjust="0"/>
  </p:normalViewPr>
  <p:slideViewPr>
    <p:cSldViewPr>
      <p:cViewPr>
        <p:scale>
          <a:sx n="77" d="100"/>
          <a:sy n="77" d="100"/>
        </p:scale>
        <p:origin x="-1350"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9141636-7B8D-4D25-A994-851FF448F0CA}" type="datetimeFigureOut">
              <a:rPr lang="pt-BR" smtClean="0"/>
              <a:pPr/>
              <a:t>06/02/2015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79536CC-A0E0-4FF0-9564-78CEE133B4A4}"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9141636-7B8D-4D25-A994-851FF448F0CA}" type="datetimeFigureOut">
              <a:rPr lang="pt-BR" smtClean="0"/>
              <a:pPr/>
              <a:t>06/02/2015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79536CC-A0E0-4FF0-9564-78CEE133B4A4}"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9141636-7B8D-4D25-A994-851FF448F0CA}" type="datetimeFigureOut">
              <a:rPr lang="pt-BR" smtClean="0"/>
              <a:pPr/>
              <a:t>06/02/2015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79536CC-A0E0-4FF0-9564-78CEE133B4A4}"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9141636-7B8D-4D25-A994-851FF448F0CA}" type="datetimeFigureOut">
              <a:rPr lang="pt-BR" smtClean="0"/>
              <a:pPr/>
              <a:t>06/02/2015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79536CC-A0E0-4FF0-9564-78CEE133B4A4}"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B9141636-7B8D-4D25-A994-851FF448F0CA}" type="datetimeFigureOut">
              <a:rPr lang="pt-BR" smtClean="0"/>
              <a:pPr/>
              <a:t>06/02/2015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79536CC-A0E0-4FF0-9564-78CEE133B4A4}"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9141636-7B8D-4D25-A994-851FF448F0CA}" type="datetimeFigureOut">
              <a:rPr lang="pt-BR" smtClean="0"/>
              <a:pPr/>
              <a:t>06/02/2015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79536CC-A0E0-4FF0-9564-78CEE133B4A4}"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9141636-7B8D-4D25-A994-851FF448F0CA}" type="datetimeFigureOut">
              <a:rPr lang="pt-BR" smtClean="0"/>
              <a:pPr/>
              <a:t>06/02/2015</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F79536CC-A0E0-4FF0-9564-78CEE133B4A4}"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B9141636-7B8D-4D25-A994-851FF448F0CA}" type="datetimeFigureOut">
              <a:rPr lang="pt-BR" smtClean="0"/>
              <a:pPr/>
              <a:t>06/02/2015</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F79536CC-A0E0-4FF0-9564-78CEE133B4A4}"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9141636-7B8D-4D25-A994-851FF448F0CA}" type="datetimeFigureOut">
              <a:rPr lang="pt-BR" smtClean="0"/>
              <a:pPr/>
              <a:t>06/02/2015</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F79536CC-A0E0-4FF0-9564-78CEE133B4A4}"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9141636-7B8D-4D25-A994-851FF448F0CA}" type="datetimeFigureOut">
              <a:rPr lang="pt-BR" smtClean="0"/>
              <a:pPr/>
              <a:t>06/02/2015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79536CC-A0E0-4FF0-9564-78CEE133B4A4}"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9141636-7B8D-4D25-A994-851FF448F0CA}" type="datetimeFigureOut">
              <a:rPr lang="pt-BR" smtClean="0"/>
              <a:pPr/>
              <a:t>06/02/2015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79536CC-A0E0-4FF0-9564-78CEE133B4A4}"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41636-7B8D-4D25-A994-851FF448F0CA}" type="datetimeFigureOut">
              <a:rPr lang="pt-BR" smtClean="0"/>
              <a:pPr/>
              <a:t>06/02/2015</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536CC-A0E0-4FF0-9564-78CEE133B4A4}"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legislacao.planalto.gov.br/legisla/legislacao.nsf/Viw_Identificacao/lei%2010.406-2002?OpenDocu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rc-es.org.br/Fiscaliza&#231;&#227;o/Formul&#225;rios%20e%20modelo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receita.fazenda.gov.br/legislacao/Decretos/2007/dec6022.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ctr">
              <a:buNone/>
            </a:pPr>
            <a:endParaRPr lang="pt-BR" b="1" dirty="0" smtClean="0">
              <a:effectLst>
                <a:outerShdw blurRad="38100" dist="38100" dir="2700000" algn="tl">
                  <a:srgbClr val="000000">
                    <a:alpha val="43137"/>
                  </a:srgbClr>
                </a:outerShdw>
              </a:effectLst>
              <a:latin typeface="Arial Narrow" pitchFamily="34" charset="0"/>
            </a:endParaRPr>
          </a:p>
          <a:p>
            <a:pPr algn="ctr">
              <a:buNone/>
            </a:pPr>
            <a:endParaRPr lang="pt-BR" b="1" dirty="0" smtClean="0">
              <a:effectLst>
                <a:outerShdw blurRad="38100" dist="38100" dir="2700000" algn="tl">
                  <a:srgbClr val="000000">
                    <a:alpha val="43137"/>
                  </a:srgbClr>
                </a:outerShdw>
              </a:effectLst>
              <a:latin typeface="Arial Narrow" pitchFamily="34" charset="0"/>
            </a:endParaRPr>
          </a:p>
          <a:p>
            <a:pPr algn="ctr">
              <a:buNone/>
            </a:pPr>
            <a:r>
              <a:rPr lang="pt-BR" sz="4400" b="1" dirty="0" smtClean="0">
                <a:effectLst>
                  <a:outerShdw blurRad="38100" dist="38100" dir="2700000" algn="tl">
                    <a:srgbClr val="000000">
                      <a:alpha val="43137"/>
                    </a:srgbClr>
                  </a:outerShdw>
                </a:effectLst>
                <a:latin typeface="Arial Narrow" pitchFamily="34" charset="0"/>
              </a:rPr>
              <a:t>CONSELHO REGIONAL DE CONTABILIDADE DO ES</a:t>
            </a:r>
            <a:endParaRPr lang="pt-BR"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15616" y="836712"/>
            <a:ext cx="7488831" cy="646331"/>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a:spAutoFit/>
          </a:bodyPr>
          <a:lstStyle/>
          <a:p>
            <a:pPr lvl="1" algn="ctr">
              <a:defRPr/>
            </a:pPr>
            <a:r>
              <a:rPr lang="pt-BR" sz="3600" b="1" dirty="0" smtClean="0">
                <a:solidFill>
                  <a:srgbClr val="FFC000"/>
                </a:solidFill>
                <a:effectLst>
                  <a:outerShdw blurRad="38100" dist="38100" dir="2700000" algn="tl">
                    <a:srgbClr val="000000">
                      <a:alpha val="43137"/>
                    </a:srgbClr>
                  </a:outerShdw>
                </a:effectLst>
              </a:rPr>
              <a:t>Nossas </a:t>
            </a:r>
            <a:r>
              <a:rPr lang="pt-BR" sz="3600" b="1" i="1" dirty="0" smtClean="0">
                <a:solidFill>
                  <a:srgbClr val="FFC000"/>
                </a:solidFill>
                <a:effectLst>
                  <a:outerShdw blurRad="38100" dist="38100" dir="2700000" algn="tl">
                    <a:srgbClr val="000000">
                      <a:alpha val="43137"/>
                    </a:srgbClr>
                  </a:outerShdw>
                </a:effectLst>
              </a:rPr>
              <a:t>responsabilidades</a:t>
            </a:r>
            <a:r>
              <a:rPr lang="pt-BR" sz="3600" b="1" dirty="0" smtClean="0">
                <a:solidFill>
                  <a:srgbClr val="FFC000"/>
                </a:solidFill>
                <a:effectLst>
                  <a:outerShdw blurRad="38100" dist="38100" dir="2700000" algn="tl">
                    <a:srgbClr val="000000">
                      <a:alpha val="43137"/>
                    </a:srgbClr>
                  </a:outerShdw>
                </a:effectLst>
              </a:rPr>
              <a:t>!!</a:t>
            </a:r>
            <a:endParaRPr lang="pt-BR" sz="3600" dirty="0">
              <a:solidFill>
                <a:srgbClr val="FFC000"/>
              </a:solidFill>
              <a:effectLst>
                <a:outerShdw blurRad="38100" dist="38100" dir="2700000" algn="tl">
                  <a:srgbClr val="000000">
                    <a:alpha val="43137"/>
                  </a:srgbClr>
                </a:outerShdw>
              </a:effectLst>
            </a:endParaRPr>
          </a:p>
        </p:txBody>
      </p:sp>
      <p:sp>
        <p:nvSpPr>
          <p:cNvPr id="6" name="TextBox 1"/>
          <p:cNvSpPr txBox="1"/>
          <p:nvPr/>
        </p:nvSpPr>
        <p:spPr>
          <a:xfrm>
            <a:off x="482600" y="1828800"/>
            <a:ext cx="8481888" cy="1072088"/>
          </a:xfrm>
          <a:prstGeom prst="rect">
            <a:avLst/>
          </a:prstGeom>
          <a:noFill/>
        </p:spPr>
        <p:txBody>
          <a:bodyPr wrap="square" lIns="0" tIns="0" rIns="0" rtlCol="0">
            <a:spAutoFit/>
          </a:bodyPr>
          <a:lstStyle/>
          <a:p>
            <a:pPr>
              <a:lnSpc>
                <a:spcPts val="5100"/>
              </a:lnSpc>
              <a:tabLst>
                <a:tab pos="889000" algn="l"/>
              </a:tabLst>
            </a:pPr>
            <a:r>
              <a:rPr lang="en-US" altLang="zh-CN" sz="2495" b="1" u="sng" dirty="0" smtClean="0">
                <a:solidFill>
                  <a:srgbClr val="168BBA"/>
                </a:solidFill>
                <a:latin typeface="Corbel" pitchFamily="18" charset="0"/>
                <a:cs typeface="Corbel" pitchFamily="18" charset="0"/>
              </a:rPr>
              <a:t>LEI N</a:t>
            </a:r>
            <a:r>
              <a:rPr lang="en-US" altLang="zh-CN" sz="1655" b="1" dirty="0" smtClean="0">
                <a:solidFill>
                  <a:srgbClr val="168BBA"/>
                </a:solidFill>
                <a:latin typeface="Corbel" pitchFamily="18" charset="0"/>
                <a:cs typeface="Corbel" pitchFamily="18" charset="0"/>
              </a:rPr>
              <a:t>o</a:t>
            </a:r>
            <a:r>
              <a:rPr lang="en-US" altLang="zh-CN" sz="2495" dirty="0" smtClean="0">
                <a:latin typeface="Times New Roman" pitchFamily="18" charset="0"/>
                <a:cs typeface="Times New Roman" pitchFamily="18" charset="0"/>
              </a:rPr>
              <a:t> </a:t>
            </a:r>
            <a:r>
              <a:rPr lang="en-US" altLang="zh-CN" sz="2495" b="1" u="sng" dirty="0" smtClean="0">
                <a:solidFill>
                  <a:srgbClr val="168BBA"/>
                </a:solidFill>
                <a:latin typeface="Corbel" pitchFamily="18" charset="0"/>
                <a:cs typeface="Corbel" pitchFamily="18" charset="0"/>
              </a:rPr>
              <a:t>10.406, DE 10 DE JANEIRO DE 2002.</a:t>
            </a:r>
            <a:r>
              <a:rPr lang="en-US" altLang="zh-CN" sz="2495" dirty="0" smtClean="0">
                <a:latin typeface="Times New Roman" pitchFamily="18" charset="0"/>
                <a:cs typeface="Times New Roman" pitchFamily="18" charset="0"/>
              </a:rPr>
              <a:t> </a:t>
            </a:r>
            <a:r>
              <a:rPr lang="en-US" altLang="zh-CN" sz="2495" b="1" dirty="0" smtClean="0">
                <a:solidFill>
                  <a:srgbClr val="000000"/>
                </a:solidFill>
                <a:latin typeface="Corbel" pitchFamily="18" charset="0"/>
                <a:cs typeface="Corbel" pitchFamily="18" charset="0"/>
              </a:rPr>
              <a:t>–</a:t>
            </a:r>
            <a:r>
              <a:rPr lang="en-US" altLang="zh-CN" sz="3791" dirty="0" smtClean="0">
                <a:solidFill>
                  <a:srgbClr val="000000"/>
                </a:solidFill>
                <a:latin typeface="Lucida Calligraphy" pitchFamily="18" charset="0"/>
                <a:cs typeface="Lucida Calligraphy" pitchFamily="18" charset="0"/>
              </a:rPr>
              <a:t>art 1.177</a:t>
            </a:r>
          </a:p>
          <a:p>
            <a:pPr>
              <a:lnSpc>
                <a:spcPts val="1000"/>
              </a:lnSpc>
            </a:pPr>
            <a:endParaRPr lang="en-US" altLang="zh-CN" dirty="0" smtClean="0"/>
          </a:p>
          <a:p>
            <a:pPr>
              <a:lnSpc>
                <a:spcPts val="1900"/>
              </a:lnSpc>
              <a:tabLst>
                <a:tab pos="889000" algn="l"/>
              </a:tabLst>
            </a:pPr>
            <a:r>
              <a:rPr lang="en-US" altLang="zh-CN" dirty="0" smtClean="0"/>
              <a:t>	Código Civil</a:t>
            </a:r>
            <a:r>
              <a:rPr lang="en-US" altLang="zh-CN" sz="1800" dirty="0" smtClean="0">
                <a:solidFill>
                  <a:srgbClr val="FFFFFF"/>
                </a:solidFill>
                <a:latin typeface="Corbel" pitchFamily="18" charset="0"/>
                <a:cs typeface="Corbel" pitchFamily="18" charset="0"/>
              </a:rPr>
              <a:t>CC</a:t>
            </a:r>
          </a:p>
        </p:txBody>
      </p:sp>
      <p:sp>
        <p:nvSpPr>
          <p:cNvPr id="9" name="TextBox 1"/>
          <p:cNvSpPr txBox="1"/>
          <p:nvPr/>
        </p:nvSpPr>
        <p:spPr>
          <a:xfrm>
            <a:off x="482600" y="3263900"/>
            <a:ext cx="7943328" cy="841256"/>
          </a:xfrm>
          <a:prstGeom prst="rect">
            <a:avLst/>
          </a:prstGeom>
          <a:noFill/>
        </p:spPr>
        <p:txBody>
          <a:bodyPr wrap="none" lIns="0" tIns="0" rIns="0" rtlCol="0">
            <a:spAutoFit/>
          </a:bodyPr>
          <a:lstStyle/>
          <a:p>
            <a:pPr>
              <a:lnSpc>
                <a:spcPts val="2400"/>
              </a:lnSpc>
              <a:tabLst>
                <a:tab pos="889000" algn="l"/>
              </a:tabLst>
            </a:pPr>
            <a:r>
              <a:rPr lang="en-US" altLang="zh-CN" sz="2498" b="1" dirty="0" smtClean="0">
                <a:solidFill>
                  <a:srgbClr val="168BBA"/>
                </a:solidFill>
                <a:latin typeface="Corbel" pitchFamily="18" charset="0"/>
                <a:cs typeface="Corbel" pitchFamily="18" charset="0"/>
                <a:hlinkClick r:id="rId2"/>
              </a:rPr>
              <a:t>DL 2.848/1940),</a:t>
            </a:r>
            <a:r>
              <a:rPr lang="en-US" altLang="zh-CN" sz="2498" dirty="0" smtClean="0">
                <a:latin typeface="Times New Roman" pitchFamily="18" charset="0"/>
                <a:cs typeface="Times New Roman" pitchFamily="18" charset="0"/>
              </a:rPr>
              <a:t> </a:t>
            </a:r>
            <a:r>
              <a:rPr lang="en-US" altLang="zh-CN" sz="2498" b="1" dirty="0" smtClean="0">
                <a:solidFill>
                  <a:srgbClr val="168BBA"/>
                </a:solidFill>
                <a:latin typeface="Corbel" pitchFamily="18" charset="0"/>
                <a:cs typeface="Corbel" pitchFamily="18" charset="0"/>
                <a:hlinkClick r:id="rId2"/>
              </a:rPr>
              <a:t>alterados</a:t>
            </a:r>
            <a:r>
              <a:rPr lang="en-US" altLang="zh-CN" sz="2498" dirty="0" smtClean="0">
                <a:latin typeface="Times New Roman" pitchFamily="18" charset="0"/>
                <a:cs typeface="Times New Roman" pitchFamily="18" charset="0"/>
              </a:rPr>
              <a:t> </a:t>
            </a:r>
            <a:r>
              <a:rPr lang="en-US" altLang="zh-CN" sz="2498" b="1" dirty="0" smtClean="0">
                <a:solidFill>
                  <a:srgbClr val="168BBA"/>
                </a:solidFill>
                <a:latin typeface="Corbel" pitchFamily="18" charset="0"/>
                <a:cs typeface="Corbel" pitchFamily="18" charset="0"/>
                <a:hlinkClick r:id="rId2"/>
              </a:rPr>
              <a:t>pela</a:t>
            </a:r>
            <a:r>
              <a:rPr lang="en-US" altLang="zh-CN" sz="2498" dirty="0" smtClean="0">
                <a:latin typeface="Times New Roman" pitchFamily="18" charset="0"/>
                <a:cs typeface="Times New Roman" pitchFamily="18" charset="0"/>
              </a:rPr>
              <a:t> </a:t>
            </a:r>
            <a:r>
              <a:rPr lang="en-US" altLang="zh-CN" sz="2498" b="1" dirty="0" smtClean="0">
                <a:solidFill>
                  <a:srgbClr val="168BBA"/>
                </a:solidFill>
                <a:latin typeface="Corbel" pitchFamily="18" charset="0"/>
                <a:cs typeface="Corbel" pitchFamily="18" charset="0"/>
                <a:hlinkClick r:id="rId2"/>
              </a:rPr>
              <a:t>Lei</a:t>
            </a:r>
            <a:r>
              <a:rPr lang="en-US" altLang="zh-CN" sz="2498" dirty="0" smtClean="0">
                <a:latin typeface="Times New Roman" pitchFamily="18" charset="0"/>
                <a:cs typeface="Times New Roman" pitchFamily="18" charset="0"/>
              </a:rPr>
              <a:t> </a:t>
            </a:r>
            <a:r>
              <a:rPr lang="en-US" altLang="zh-CN" sz="2498" b="1" dirty="0" smtClean="0">
                <a:solidFill>
                  <a:srgbClr val="168BBA"/>
                </a:solidFill>
                <a:latin typeface="Corbel" pitchFamily="18" charset="0"/>
                <a:cs typeface="Corbel" pitchFamily="18" charset="0"/>
                <a:hlinkClick r:id="rId2"/>
              </a:rPr>
              <a:t>10.268/2001. – Art. 342</a:t>
            </a:r>
          </a:p>
          <a:p>
            <a:pPr>
              <a:lnSpc>
                <a:spcPts val="1000"/>
              </a:lnSpc>
            </a:pPr>
            <a:endParaRPr lang="en-US" altLang="zh-CN" dirty="0" smtClean="0"/>
          </a:p>
          <a:p>
            <a:pPr>
              <a:lnSpc>
                <a:spcPts val="1000"/>
              </a:lnSpc>
            </a:pPr>
            <a:endParaRPr lang="en-US" altLang="zh-CN" dirty="0" smtClean="0"/>
          </a:p>
          <a:p>
            <a:pPr>
              <a:lnSpc>
                <a:spcPts val="1800"/>
              </a:lnSpc>
              <a:tabLst>
                <a:tab pos="889000" algn="l"/>
              </a:tabLst>
            </a:pPr>
            <a:r>
              <a:rPr lang="en-US" altLang="zh-CN" dirty="0" smtClean="0"/>
              <a:t>	</a:t>
            </a:r>
            <a:r>
              <a:rPr lang="en-US" altLang="zh-CN" sz="1800" dirty="0" smtClean="0">
                <a:solidFill>
                  <a:srgbClr val="FFFFFF"/>
                </a:solidFill>
                <a:latin typeface="Corbel" pitchFamily="18" charset="0"/>
                <a:cs typeface="Corbel" pitchFamily="18" charset="0"/>
              </a:rPr>
              <a:t>CP</a:t>
            </a:r>
          </a:p>
        </p:txBody>
      </p:sp>
      <p:sp>
        <p:nvSpPr>
          <p:cNvPr id="10" name="TextBox 1"/>
          <p:cNvSpPr txBox="1"/>
          <p:nvPr/>
        </p:nvSpPr>
        <p:spPr>
          <a:xfrm>
            <a:off x="482600" y="4165600"/>
            <a:ext cx="8661400" cy="700192"/>
          </a:xfrm>
          <a:prstGeom prst="rect">
            <a:avLst/>
          </a:prstGeom>
          <a:noFill/>
        </p:spPr>
        <p:txBody>
          <a:bodyPr wrap="square" lIns="0" tIns="0" rIns="0" rtlCol="0">
            <a:spAutoFit/>
          </a:bodyPr>
          <a:lstStyle/>
          <a:p>
            <a:pPr>
              <a:lnSpc>
                <a:spcPts val="5100"/>
              </a:lnSpc>
              <a:tabLst/>
            </a:pPr>
            <a:r>
              <a:rPr lang="en-US" altLang="zh-CN" sz="2495" b="1" dirty="0" smtClean="0">
                <a:solidFill>
                  <a:srgbClr val="168BBA"/>
                </a:solidFill>
                <a:latin typeface="Corbel" pitchFamily="18" charset="0"/>
                <a:cs typeface="Corbel" pitchFamily="18" charset="0"/>
              </a:rPr>
              <a:t>Lei 9613/1988</a:t>
            </a:r>
            <a:r>
              <a:rPr lang="en-US" altLang="zh-CN" sz="2495" dirty="0" smtClean="0">
                <a:latin typeface="Times New Roman" pitchFamily="18" charset="0"/>
                <a:cs typeface="Times New Roman" pitchFamily="18" charset="0"/>
              </a:rPr>
              <a:t> </a:t>
            </a:r>
            <a:r>
              <a:rPr lang="en-US" altLang="zh-CN" sz="2495" b="1" dirty="0" smtClean="0">
                <a:solidFill>
                  <a:srgbClr val="168BBA"/>
                </a:solidFill>
                <a:latin typeface="Corbel" pitchFamily="18" charset="0"/>
                <a:cs typeface="Corbel" pitchFamily="18" charset="0"/>
              </a:rPr>
              <a:t>–</a:t>
            </a:r>
            <a:r>
              <a:rPr lang="en-US" altLang="zh-CN" sz="2495" dirty="0" smtClean="0">
                <a:latin typeface="Times New Roman" pitchFamily="18" charset="0"/>
                <a:cs typeface="Times New Roman" pitchFamily="18" charset="0"/>
              </a:rPr>
              <a:t> </a:t>
            </a:r>
            <a:r>
              <a:rPr lang="en-US" altLang="zh-CN" sz="2495" b="1" dirty="0" smtClean="0">
                <a:solidFill>
                  <a:srgbClr val="168BBA"/>
                </a:solidFill>
                <a:latin typeface="Corbel" pitchFamily="18" charset="0"/>
                <a:cs typeface="Corbel" pitchFamily="18" charset="0"/>
              </a:rPr>
              <a:t>Lei</a:t>
            </a:r>
            <a:r>
              <a:rPr lang="en-US" altLang="zh-CN" sz="2495" dirty="0" smtClean="0">
                <a:latin typeface="Times New Roman" pitchFamily="18" charset="0"/>
                <a:cs typeface="Times New Roman" pitchFamily="18" charset="0"/>
              </a:rPr>
              <a:t> </a:t>
            </a:r>
            <a:r>
              <a:rPr lang="en-US" altLang="zh-CN" sz="2495" b="1" dirty="0" smtClean="0">
                <a:solidFill>
                  <a:srgbClr val="168BBA"/>
                </a:solidFill>
                <a:latin typeface="Corbel" pitchFamily="18" charset="0"/>
                <a:cs typeface="Corbel" pitchFamily="18" charset="0"/>
              </a:rPr>
              <a:t>de </a:t>
            </a:r>
            <a:r>
              <a:rPr lang="en-US" altLang="zh-CN" sz="3791" dirty="0" smtClean="0">
                <a:solidFill>
                  <a:srgbClr val="168BBA"/>
                </a:solidFill>
                <a:latin typeface="Lucida Calligraphy" pitchFamily="18" charset="0"/>
                <a:cs typeface="Lucida Calligraphy" pitchFamily="18" charset="0"/>
              </a:rPr>
              <a:t>lavagem de dinheiro</a:t>
            </a:r>
          </a:p>
        </p:txBody>
      </p:sp>
      <p:sp>
        <p:nvSpPr>
          <p:cNvPr id="11" name="TextBox 1"/>
          <p:cNvSpPr txBox="1"/>
          <p:nvPr/>
        </p:nvSpPr>
        <p:spPr>
          <a:xfrm>
            <a:off x="482600" y="5346700"/>
            <a:ext cx="6553974" cy="1277273"/>
          </a:xfrm>
          <a:prstGeom prst="rect">
            <a:avLst/>
          </a:prstGeom>
          <a:noFill/>
        </p:spPr>
        <p:txBody>
          <a:bodyPr wrap="none" lIns="0" tIns="0" rIns="0" rtlCol="0">
            <a:spAutoFit/>
          </a:bodyPr>
          <a:lstStyle/>
          <a:p>
            <a:pPr>
              <a:lnSpc>
                <a:spcPts val="5100"/>
              </a:lnSpc>
              <a:tabLst/>
            </a:pPr>
            <a:r>
              <a:rPr lang="en-US" altLang="zh-CN" sz="2498" b="1" u="sng" dirty="0" smtClean="0">
                <a:solidFill>
                  <a:srgbClr val="168BBA"/>
                </a:solidFill>
                <a:latin typeface="Corbel" pitchFamily="18" charset="0"/>
                <a:cs typeface="Corbel" pitchFamily="18" charset="0"/>
              </a:rPr>
              <a:t>LEI 12.846, DE 1º DE AGOSTO DE 2013.</a:t>
            </a:r>
            <a:r>
              <a:rPr lang="en-US" altLang="zh-CN" sz="2498" dirty="0" smtClean="0">
                <a:latin typeface="Times New Roman" pitchFamily="18" charset="0"/>
                <a:cs typeface="Times New Roman" pitchFamily="18" charset="0"/>
              </a:rPr>
              <a:t> </a:t>
            </a:r>
            <a:r>
              <a:rPr lang="en-US" altLang="zh-CN" sz="2498" b="1" dirty="0" smtClean="0">
                <a:solidFill>
                  <a:srgbClr val="000000"/>
                </a:solidFill>
                <a:latin typeface="Corbel" pitchFamily="18" charset="0"/>
                <a:cs typeface="Corbel" pitchFamily="18" charset="0"/>
              </a:rPr>
              <a:t>-</a:t>
            </a:r>
            <a:r>
              <a:rPr lang="en-US" altLang="zh-CN" sz="3794" dirty="0" smtClean="0">
                <a:solidFill>
                  <a:srgbClr val="000000"/>
                </a:solidFill>
                <a:latin typeface="Lucida Calligraphy" pitchFamily="18" charset="0"/>
                <a:cs typeface="Lucida Calligraphy" pitchFamily="18" charset="0"/>
              </a:rPr>
              <a:t>Lei</a:t>
            </a:r>
          </a:p>
          <a:p>
            <a:pPr>
              <a:lnSpc>
                <a:spcPts val="4500"/>
              </a:lnSpc>
              <a:tabLst/>
            </a:pPr>
            <a:r>
              <a:rPr lang="en-US" altLang="zh-CN" sz="3794" dirty="0" smtClean="0">
                <a:solidFill>
                  <a:srgbClr val="000000"/>
                </a:solidFill>
                <a:latin typeface="Lucida Calligraphy" pitchFamily="18" charset="0"/>
                <a:cs typeface="Lucida Calligraphy" pitchFamily="18" charset="0"/>
              </a:rPr>
              <a:t>Anticorrupção</a:t>
            </a:r>
          </a:p>
        </p:txBody>
      </p:sp>
    </p:spTree>
    <p:extLst>
      <p:ext uri="{BB962C8B-B14F-4D97-AF65-F5344CB8AC3E}">
        <p14:creationId xmlns:p14="http://schemas.microsoft.com/office/powerpoint/2010/main" xmlns="" val="3944276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1397000"/>
            <a:ext cx="9144000" cy="5461000"/>
          </a:xfrm>
          <a:prstGeom prst="rect">
            <a:avLst/>
          </a:prstGeom>
          <a:noFill/>
        </p:spPr>
      </p:pic>
      <p:sp>
        <p:nvSpPr>
          <p:cNvPr id="5" name="Retângulo 4"/>
          <p:cNvSpPr/>
          <p:nvPr/>
        </p:nvSpPr>
        <p:spPr>
          <a:xfrm>
            <a:off x="1043608" y="764704"/>
            <a:ext cx="7488831" cy="646331"/>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a:spAutoFit/>
          </a:bodyPr>
          <a:lstStyle/>
          <a:p>
            <a:pPr lvl="1" algn="ctr">
              <a:defRPr/>
            </a:pPr>
            <a:r>
              <a:rPr lang="pt-BR" sz="3600" b="1" dirty="0" smtClean="0">
                <a:solidFill>
                  <a:srgbClr val="FFC000"/>
                </a:solidFill>
                <a:effectLst>
                  <a:outerShdw blurRad="38100" dist="38100" dir="2700000" algn="tl">
                    <a:srgbClr val="000000">
                      <a:alpha val="43137"/>
                    </a:srgbClr>
                  </a:outerShdw>
                </a:effectLst>
              </a:rPr>
              <a:t>É o nosso verdadeiro </a:t>
            </a:r>
            <a:r>
              <a:rPr lang="pt-BR" sz="3600" b="1" i="1" dirty="0" smtClean="0">
                <a:solidFill>
                  <a:srgbClr val="FFC000"/>
                </a:solidFill>
                <a:effectLst>
                  <a:outerShdw blurRad="38100" dist="38100" dir="2700000" algn="tl">
                    <a:srgbClr val="000000">
                      <a:alpha val="43137"/>
                    </a:srgbClr>
                  </a:outerShdw>
                </a:effectLst>
              </a:rPr>
              <a:t>papel</a:t>
            </a:r>
            <a:r>
              <a:rPr lang="pt-BR" sz="3600" b="1" dirty="0" smtClean="0">
                <a:solidFill>
                  <a:srgbClr val="FFC000"/>
                </a:solidFill>
                <a:effectLst>
                  <a:outerShdw blurRad="38100" dist="38100" dir="2700000" algn="tl">
                    <a:srgbClr val="000000">
                      <a:alpha val="43137"/>
                    </a:srgbClr>
                  </a:outerShdw>
                </a:effectLst>
              </a:rPr>
              <a:t>???</a:t>
            </a:r>
            <a:endParaRPr lang="pt-BR" sz="36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90915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15616" y="1124744"/>
            <a:ext cx="7488831" cy="646331"/>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a:spAutoFit/>
          </a:bodyPr>
          <a:lstStyle/>
          <a:p>
            <a:pPr lvl="1" algn="ctr">
              <a:defRPr/>
            </a:pPr>
            <a:r>
              <a:rPr lang="pt-BR" sz="3600" b="1" dirty="0" smtClean="0">
                <a:solidFill>
                  <a:srgbClr val="FFC000"/>
                </a:solidFill>
                <a:effectLst>
                  <a:outerShdw blurRad="38100" dist="38100" dir="2700000" algn="tl">
                    <a:srgbClr val="000000">
                      <a:alpha val="43137"/>
                    </a:srgbClr>
                  </a:outerShdw>
                </a:effectLst>
              </a:rPr>
              <a:t>Compartilhar </a:t>
            </a:r>
            <a:r>
              <a:rPr lang="pt-BR" sz="3600" b="1" i="1" dirty="0" smtClean="0">
                <a:solidFill>
                  <a:srgbClr val="FFC000"/>
                </a:solidFill>
                <a:effectLst>
                  <a:outerShdw blurRad="38100" dist="38100" dir="2700000" algn="tl">
                    <a:srgbClr val="000000">
                      <a:alpha val="43137"/>
                    </a:srgbClr>
                  </a:outerShdw>
                </a:effectLst>
              </a:rPr>
              <a:t>responsabilidades</a:t>
            </a:r>
            <a:endParaRPr lang="pt-BR" sz="3600" i="1" dirty="0">
              <a:solidFill>
                <a:srgbClr val="FFC000"/>
              </a:solidFill>
              <a:effectLst>
                <a:outerShdw blurRad="38100" dist="38100" dir="2700000" algn="tl">
                  <a:srgbClr val="000000">
                    <a:alpha val="43137"/>
                  </a:srgbClr>
                </a:outerShdw>
              </a:effectLst>
            </a:endParaRPr>
          </a:p>
        </p:txBody>
      </p:sp>
      <p:sp>
        <p:nvSpPr>
          <p:cNvPr id="5" name="TextBox 1"/>
          <p:cNvSpPr txBox="1"/>
          <p:nvPr/>
        </p:nvSpPr>
        <p:spPr>
          <a:xfrm>
            <a:off x="355600" y="3619500"/>
            <a:ext cx="8604920" cy="794833"/>
          </a:xfrm>
          <a:prstGeom prst="rect">
            <a:avLst/>
          </a:prstGeom>
          <a:noFill/>
        </p:spPr>
        <p:txBody>
          <a:bodyPr wrap="none" lIns="0" tIns="0" rIns="0" rtlCol="0">
            <a:spAutoFit/>
          </a:bodyPr>
          <a:lstStyle/>
          <a:p>
            <a:pPr>
              <a:lnSpc>
                <a:spcPts val="5700"/>
              </a:lnSpc>
              <a:tabLst/>
            </a:pPr>
            <a:r>
              <a:rPr lang="en-US" altLang="zh-CN" sz="5210" dirty="0" smtClean="0">
                <a:latin typeface="DaunPenh" pitchFamily="18" charset="0"/>
                <a:cs typeface="DaunPenh" pitchFamily="18" charset="0"/>
              </a:rPr>
              <a:t>Quase</a:t>
            </a:r>
            <a:r>
              <a:rPr lang="en-US" altLang="zh-CN" sz="5210" dirty="0" smtClean="0">
                <a:latin typeface="Times New Roman" pitchFamily="18" charset="0"/>
                <a:cs typeface="Times New Roman" pitchFamily="18" charset="0"/>
              </a:rPr>
              <a:t> </a:t>
            </a:r>
            <a:r>
              <a:rPr lang="en-US" altLang="zh-CN" sz="5210" dirty="0" smtClean="0">
                <a:latin typeface="DaunPenh" pitchFamily="18" charset="0"/>
                <a:cs typeface="DaunPenh" pitchFamily="18" charset="0"/>
              </a:rPr>
              <a:t>tudo</a:t>
            </a:r>
            <a:r>
              <a:rPr lang="en-US" altLang="zh-CN" sz="5210" dirty="0" smtClean="0">
                <a:latin typeface="Times New Roman" pitchFamily="18" charset="0"/>
                <a:cs typeface="Times New Roman" pitchFamily="18" charset="0"/>
              </a:rPr>
              <a:t> </a:t>
            </a:r>
            <a:r>
              <a:rPr lang="en-US" altLang="zh-CN" sz="5210" dirty="0" smtClean="0">
                <a:latin typeface="DaunPenh" pitchFamily="18" charset="0"/>
                <a:cs typeface="DaunPenh" pitchFamily="18" charset="0"/>
              </a:rPr>
              <a:t>os</a:t>
            </a:r>
            <a:r>
              <a:rPr lang="en-US" altLang="zh-CN" sz="5210" dirty="0" smtClean="0">
                <a:latin typeface="Times New Roman" pitchFamily="18" charset="0"/>
                <a:cs typeface="Times New Roman" pitchFamily="18" charset="0"/>
              </a:rPr>
              <a:t> </a:t>
            </a:r>
            <a:r>
              <a:rPr lang="en-US" altLang="zh-CN" sz="5210" dirty="0" smtClean="0">
                <a:latin typeface="DaunPenh" pitchFamily="18" charset="0"/>
                <a:cs typeface="DaunPenh" pitchFamily="18" charset="0"/>
              </a:rPr>
              <a:t>FISCOS</a:t>
            </a:r>
            <a:r>
              <a:rPr lang="en-US" altLang="zh-CN" sz="5210" dirty="0" smtClean="0">
                <a:latin typeface="Times New Roman" pitchFamily="18" charset="0"/>
                <a:cs typeface="Times New Roman" pitchFamily="18" charset="0"/>
              </a:rPr>
              <a:t> </a:t>
            </a:r>
            <a:r>
              <a:rPr lang="en-US" altLang="zh-CN" sz="5210" dirty="0" smtClean="0">
                <a:latin typeface="DaunPenh" pitchFamily="18" charset="0"/>
                <a:cs typeface="DaunPenh" pitchFamily="18" charset="0"/>
              </a:rPr>
              <a:t>SABEM</a:t>
            </a:r>
            <a:r>
              <a:rPr lang="en-US" altLang="zh-CN" sz="5210" dirty="0" smtClean="0">
                <a:latin typeface="Times New Roman" pitchFamily="18" charset="0"/>
                <a:cs typeface="Times New Roman" pitchFamily="18" charset="0"/>
              </a:rPr>
              <a:t> </a:t>
            </a:r>
            <a:r>
              <a:rPr lang="en-US" altLang="zh-CN" sz="5210" b="1" dirty="0" smtClean="0">
                <a:latin typeface="Corbel" pitchFamily="18" charset="0"/>
                <a:cs typeface="Corbel" pitchFamily="18" charset="0"/>
              </a:rPr>
              <a:t>ANTES!</a:t>
            </a:r>
          </a:p>
        </p:txBody>
      </p:sp>
    </p:spTree>
    <p:extLst>
      <p:ext uri="{BB962C8B-B14F-4D97-AF65-F5344CB8AC3E}">
        <p14:creationId xmlns:p14="http://schemas.microsoft.com/office/powerpoint/2010/main" xmlns="" val="1035114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15616" y="1124744"/>
            <a:ext cx="7488831" cy="646331"/>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a:spAutoFit/>
          </a:bodyPr>
          <a:lstStyle/>
          <a:p>
            <a:pPr lvl="1" algn="ctr">
              <a:defRPr/>
            </a:pPr>
            <a:r>
              <a:rPr lang="pt-BR" sz="3600" b="1" dirty="0" smtClean="0">
                <a:solidFill>
                  <a:srgbClr val="FFC000"/>
                </a:solidFill>
                <a:effectLst>
                  <a:outerShdw blurRad="38100" dist="38100" dir="2700000" algn="tl">
                    <a:srgbClr val="000000">
                      <a:alpha val="43137"/>
                    </a:srgbClr>
                  </a:outerShdw>
                </a:effectLst>
              </a:rPr>
              <a:t>Compartilhar </a:t>
            </a:r>
            <a:r>
              <a:rPr lang="pt-BR" sz="3600" b="1" i="1" dirty="0" smtClean="0">
                <a:solidFill>
                  <a:srgbClr val="FFC000"/>
                </a:solidFill>
                <a:effectLst>
                  <a:outerShdw blurRad="38100" dist="38100" dir="2700000" algn="tl">
                    <a:srgbClr val="000000">
                      <a:alpha val="43137"/>
                    </a:srgbClr>
                  </a:outerShdw>
                </a:effectLst>
              </a:rPr>
              <a:t>responsabilidades</a:t>
            </a:r>
            <a:endParaRPr lang="pt-BR" sz="3600" i="1" dirty="0">
              <a:solidFill>
                <a:srgbClr val="FFC000"/>
              </a:solidFill>
              <a:effectLst>
                <a:outerShdw blurRad="38100" dist="38100" dir="2700000" algn="tl">
                  <a:srgbClr val="000000">
                    <a:alpha val="43137"/>
                  </a:srgbClr>
                </a:outerShdw>
              </a:effectLst>
            </a:endParaRPr>
          </a:p>
        </p:txBody>
      </p:sp>
      <p:sp>
        <p:nvSpPr>
          <p:cNvPr id="5" name="TextBox 1"/>
          <p:cNvSpPr txBox="1"/>
          <p:nvPr/>
        </p:nvSpPr>
        <p:spPr>
          <a:xfrm>
            <a:off x="838200" y="3086100"/>
            <a:ext cx="7636706" cy="756361"/>
          </a:xfrm>
          <a:prstGeom prst="rect">
            <a:avLst/>
          </a:prstGeom>
          <a:noFill/>
        </p:spPr>
        <p:txBody>
          <a:bodyPr wrap="none" lIns="0" tIns="0" rIns="0" rtlCol="0">
            <a:spAutoFit/>
          </a:bodyPr>
          <a:lstStyle/>
          <a:p>
            <a:pPr>
              <a:lnSpc>
                <a:spcPts val="5300"/>
              </a:lnSpc>
              <a:tabLst/>
            </a:pPr>
            <a:r>
              <a:rPr lang="en-US" altLang="zh-CN" sz="5210" dirty="0" smtClean="0">
                <a:latin typeface="DaunPenh" pitchFamily="18" charset="0"/>
                <a:cs typeface="DaunPenh" pitchFamily="18" charset="0"/>
              </a:rPr>
              <a:t>Nós</a:t>
            </a:r>
            <a:r>
              <a:rPr lang="en-US" altLang="zh-CN" sz="5210" dirty="0" smtClean="0">
                <a:latin typeface="Times New Roman" pitchFamily="18" charset="0"/>
                <a:cs typeface="Times New Roman" pitchFamily="18" charset="0"/>
              </a:rPr>
              <a:t> </a:t>
            </a:r>
            <a:r>
              <a:rPr lang="en-US" altLang="zh-CN" sz="5210" dirty="0" smtClean="0">
                <a:latin typeface="DaunPenh" pitchFamily="18" charset="0"/>
                <a:cs typeface="DaunPenh" pitchFamily="18" charset="0"/>
              </a:rPr>
              <a:t>precisamos</a:t>
            </a:r>
            <a:r>
              <a:rPr lang="en-US" altLang="zh-CN" sz="5210" dirty="0" smtClean="0">
                <a:latin typeface="Times New Roman" pitchFamily="18" charset="0"/>
                <a:cs typeface="Times New Roman" pitchFamily="18" charset="0"/>
              </a:rPr>
              <a:t> </a:t>
            </a:r>
            <a:r>
              <a:rPr lang="en-US" altLang="zh-CN" sz="5210" dirty="0" smtClean="0">
                <a:latin typeface="DaunPenh" pitchFamily="18" charset="0"/>
                <a:cs typeface="DaunPenh" pitchFamily="18" charset="0"/>
              </a:rPr>
              <a:t>entender</a:t>
            </a:r>
            <a:r>
              <a:rPr lang="en-US" altLang="zh-CN" sz="5210" dirty="0" smtClean="0">
                <a:latin typeface="Times New Roman" pitchFamily="18" charset="0"/>
                <a:cs typeface="Times New Roman" pitchFamily="18" charset="0"/>
              </a:rPr>
              <a:t> </a:t>
            </a:r>
            <a:r>
              <a:rPr lang="en-US" altLang="zh-CN" sz="5210" dirty="0" smtClean="0">
                <a:latin typeface="DaunPenh" pitchFamily="18" charset="0"/>
                <a:cs typeface="DaunPenh" pitchFamily="18" charset="0"/>
              </a:rPr>
              <a:t>o</a:t>
            </a:r>
            <a:r>
              <a:rPr lang="en-US" altLang="zh-CN" sz="5210" dirty="0" smtClean="0">
                <a:latin typeface="Times New Roman" pitchFamily="18" charset="0"/>
                <a:cs typeface="Times New Roman" pitchFamily="18" charset="0"/>
              </a:rPr>
              <a:t> </a:t>
            </a:r>
            <a:r>
              <a:rPr lang="en-US" altLang="zh-CN" sz="5210" dirty="0" smtClean="0">
                <a:latin typeface="DaunPenh" pitchFamily="18" charset="0"/>
                <a:cs typeface="DaunPenh" pitchFamily="18" charset="0"/>
              </a:rPr>
              <a:t>tamanho</a:t>
            </a:r>
            <a:r>
              <a:rPr lang="en-US" altLang="zh-CN" sz="5210" dirty="0" smtClean="0">
                <a:latin typeface="Times New Roman" pitchFamily="18" charset="0"/>
                <a:cs typeface="Times New Roman" pitchFamily="18" charset="0"/>
              </a:rPr>
              <a:t> </a:t>
            </a:r>
            <a:r>
              <a:rPr lang="en-US" altLang="zh-CN" sz="5210" dirty="0" smtClean="0">
                <a:latin typeface="DaunPenh" pitchFamily="18" charset="0"/>
                <a:cs typeface="DaunPenh" pitchFamily="18" charset="0"/>
              </a:rPr>
              <a:t>da</a:t>
            </a:r>
          </a:p>
        </p:txBody>
      </p:sp>
      <p:sp>
        <p:nvSpPr>
          <p:cNvPr id="6" name="TextBox 1"/>
          <p:cNvSpPr txBox="1"/>
          <p:nvPr/>
        </p:nvSpPr>
        <p:spPr>
          <a:xfrm>
            <a:off x="520700" y="4051300"/>
            <a:ext cx="8598508" cy="722698"/>
          </a:xfrm>
          <a:prstGeom prst="rect">
            <a:avLst/>
          </a:prstGeom>
          <a:noFill/>
        </p:spPr>
        <p:txBody>
          <a:bodyPr wrap="none" lIns="0" tIns="0" rIns="0" rtlCol="0">
            <a:spAutoFit/>
          </a:bodyPr>
          <a:lstStyle/>
          <a:p>
            <a:pPr>
              <a:lnSpc>
                <a:spcPts val="5200"/>
              </a:lnSpc>
              <a:tabLst/>
            </a:pPr>
            <a:r>
              <a:rPr lang="en-US" altLang="zh-CN" sz="5210" b="1" dirty="0" smtClean="0">
                <a:latin typeface="Corbel" pitchFamily="18" charset="0"/>
                <a:cs typeface="Corbel" pitchFamily="18" charset="0"/>
              </a:rPr>
              <a:t>NOSSA RESPONSABILIDADE</a:t>
            </a:r>
          </a:p>
        </p:txBody>
      </p:sp>
      <p:sp>
        <p:nvSpPr>
          <p:cNvPr id="7" name="TextBox 1"/>
          <p:cNvSpPr txBox="1"/>
          <p:nvPr/>
        </p:nvSpPr>
        <p:spPr>
          <a:xfrm>
            <a:off x="3327400" y="4838700"/>
            <a:ext cx="2963953" cy="718466"/>
          </a:xfrm>
          <a:prstGeom prst="rect">
            <a:avLst/>
          </a:prstGeom>
          <a:noFill/>
        </p:spPr>
        <p:txBody>
          <a:bodyPr wrap="none" lIns="0" tIns="0" rIns="0" rtlCol="0">
            <a:spAutoFit/>
          </a:bodyPr>
          <a:lstStyle/>
          <a:p>
            <a:pPr>
              <a:lnSpc>
                <a:spcPts val="5200"/>
              </a:lnSpc>
              <a:tabLst/>
            </a:pPr>
            <a:r>
              <a:rPr lang="en-US" altLang="zh-CN" sz="5210" b="1" dirty="0" smtClean="0">
                <a:latin typeface="Corbel" pitchFamily="18" charset="0"/>
                <a:cs typeface="Corbel" pitchFamily="18" charset="0"/>
              </a:rPr>
              <a:t>e</a:t>
            </a:r>
            <a:r>
              <a:rPr lang="en-US" altLang="zh-CN" sz="5210" dirty="0" smtClean="0">
                <a:latin typeface="Times New Roman" pitchFamily="18" charset="0"/>
                <a:cs typeface="Times New Roman" pitchFamily="18" charset="0"/>
              </a:rPr>
              <a:t> </a:t>
            </a:r>
            <a:r>
              <a:rPr lang="en-US" altLang="zh-CN" sz="5210" b="1" dirty="0" smtClean="0">
                <a:latin typeface="Corbel" pitchFamily="18" charset="0"/>
                <a:cs typeface="Corbel" pitchFamily="18" charset="0"/>
              </a:rPr>
              <a:t>RISCOS!</a:t>
            </a:r>
          </a:p>
        </p:txBody>
      </p:sp>
    </p:spTree>
    <p:extLst>
      <p:ext uri="{BB962C8B-B14F-4D97-AF65-F5344CB8AC3E}">
        <p14:creationId xmlns:p14="http://schemas.microsoft.com/office/powerpoint/2010/main" xmlns="" val="942008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15616" y="1124744"/>
            <a:ext cx="7488831" cy="646331"/>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a:spAutoFit/>
          </a:bodyPr>
          <a:lstStyle/>
          <a:p>
            <a:pPr lvl="1" algn="ctr">
              <a:defRPr/>
            </a:pPr>
            <a:r>
              <a:rPr lang="pt-BR" sz="3600" b="1" dirty="0" smtClean="0">
                <a:solidFill>
                  <a:srgbClr val="FFC000"/>
                </a:solidFill>
                <a:effectLst>
                  <a:outerShdw blurRad="38100" dist="38100" dir="2700000" algn="tl">
                    <a:srgbClr val="000000">
                      <a:alpha val="43137"/>
                    </a:srgbClr>
                  </a:outerShdw>
                </a:effectLst>
              </a:rPr>
              <a:t>PROFISSIONAL </a:t>
            </a:r>
            <a:r>
              <a:rPr lang="pt-BR" sz="3600" b="1" dirty="0" smtClean="0">
                <a:solidFill>
                  <a:srgbClr val="FFC000"/>
                </a:solidFill>
                <a:effectLst>
                  <a:outerShdw blurRad="38100" dist="38100" dir="2700000" algn="tl">
                    <a:srgbClr val="000000">
                      <a:alpha val="43137"/>
                    </a:srgbClr>
                  </a:outerShdw>
                </a:effectLst>
                <a:sym typeface="Wingdings" pitchFamily="2" charset="2"/>
              </a:rPr>
              <a:t>X FISCO</a:t>
            </a:r>
            <a:endParaRPr lang="pt-BR" sz="3600" i="1" dirty="0">
              <a:solidFill>
                <a:srgbClr val="FFC000"/>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0" y="2413000"/>
            <a:ext cx="8826500" cy="4318000"/>
          </a:xfrm>
          <a:prstGeom prst="rect">
            <a:avLst/>
          </a:prstGeom>
          <a:noFill/>
        </p:spPr>
      </p:pic>
    </p:spTree>
    <p:extLst>
      <p:ext uri="{BB962C8B-B14F-4D97-AF65-F5344CB8AC3E}">
        <p14:creationId xmlns:p14="http://schemas.microsoft.com/office/powerpoint/2010/main" xmlns="" val="3746926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15616" y="1124744"/>
            <a:ext cx="7488831" cy="646331"/>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a:spAutoFit/>
          </a:bodyPr>
          <a:lstStyle/>
          <a:p>
            <a:pPr lvl="1" algn="ctr">
              <a:defRPr/>
            </a:pPr>
            <a:r>
              <a:rPr lang="pt-BR" sz="3600" b="1" dirty="0" smtClean="0">
                <a:solidFill>
                  <a:srgbClr val="FFC000"/>
                </a:solidFill>
                <a:effectLst>
                  <a:outerShdw blurRad="38100" dist="38100" dir="2700000" algn="tl">
                    <a:srgbClr val="000000">
                      <a:alpha val="43137"/>
                    </a:srgbClr>
                  </a:outerShdw>
                </a:effectLst>
              </a:rPr>
              <a:t>PROFISSIONAL </a:t>
            </a:r>
            <a:r>
              <a:rPr lang="pt-BR" sz="3600" b="1" dirty="0" smtClean="0">
                <a:solidFill>
                  <a:srgbClr val="FFC000"/>
                </a:solidFill>
                <a:effectLst>
                  <a:outerShdw blurRad="38100" dist="38100" dir="2700000" algn="tl">
                    <a:srgbClr val="000000">
                      <a:alpha val="43137"/>
                    </a:srgbClr>
                  </a:outerShdw>
                </a:effectLst>
                <a:sym typeface="Wingdings" pitchFamily="2" charset="2"/>
              </a:rPr>
              <a:t>X FISCO</a:t>
            </a:r>
            <a:endParaRPr lang="pt-BR" sz="3600" i="1" dirty="0">
              <a:solidFill>
                <a:srgbClr val="FFC000"/>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2" cstate="print"/>
          <a:srcRect/>
          <a:stretch>
            <a:fillRect/>
          </a:stretch>
        </p:blipFill>
        <p:spPr bwMode="auto">
          <a:xfrm>
            <a:off x="0" y="2984500"/>
            <a:ext cx="2387600" cy="2247900"/>
          </a:xfrm>
          <a:prstGeom prst="rect">
            <a:avLst/>
          </a:prstGeom>
          <a:noFill/>
        </p:spPr>
      </p:pic>
      <p:pic>
        <p:nvPicPr>
          <p:cNvPr id="8" name="Picture 3"/>
          <p:cNvPicPr>
            <a:picLocks noChangeAspect="1" noChangeArrowheads="1"/>
          </p:cNvPicPr>
          <p:nvPr/>
        </p:nvPicPr>
        <p:blipFill>
          <a:blip r:embed="rId3" cstate="print"/>
          <a:srcRect/>
          <a:stretch>
            <a:fillRect/>
          </a:stretch>
        </p:blipFill>
        <p:spPr bwMode="auto">
          <a:xfrm>
            <a:off x="2832100" y="2768600"/>
            <a:ext cx="1638300" cy="2743200"/>
          </a:xfrm>
          <a:prstGeom prst="rect">
            <a:avLst/>
          </a:prstGeom>
          <a:noFill/>
        </p:spPr>
      </p:pic>
      <p:pic>
        <p:nvPicPr>
          <p:cNvPr id="9" name="Picture 3"/>
          <p:cNvPicPr>
            <a:picLocks noChangeAspect="1" noChangeArrowheads="1"/>
          </p:cNvPicPr>
          <p:nvPr/>
        </p:nvPicPr>
        <p:blipFill>
          <a:blip r:embed="rId4" cstate="print"/>
          <a:srcRect/>
          <a:stretch>
            <a:fillRect/>
          </a:stretch>
        </p:blipFill>
        <p:spPr bwMode="auto">
          <a:xfrm>
            <a:off x="4775200" y="2413000"/>
            <a:ext cx="4051300" cy="4318000"/>
          </a:xfrm>
          <a:prstGeom prst="rect">
            <a:avLst/>
          </a:prstGeom>
          <a:noFill/>
        </p:spPr>
      </p:pic>
    </p:spTree>
    <p:extLst>
      <p:ext uri="{BB962C8B-B14F-4D97-AF65-F5344CB8AC3E}">
        <p14:creationId xmlns:p14="http://schemas.microsoft.com/office/powerpoint/2010/main" xmlns="" val="2910901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507288" cy="1296144"/>
          </a:xfrm>
        </p:spPr>
        <p:txBody>
          <a:bodyPr>
            <a:normAutofit fontScale="90000"/>
          </a:bodyPr>
          <a:lstStyle/>
          <a:p>
            <a:r>
              <a:rPr lang="pt-BR" sz="3100" b="1" i="1" dirty="0" smtClean="0"/>
              <a:t/>
            </a:r>
            <a:br>
              <a:rPr lang="pt-BR" sz="3100" b="1" i="1" dirty="0" smtClean="0"/>
            </a:br>
            <a:r>
              <a:rPr lang="pt-BR" sz="3100" b="1" i="1" dirty="0" smtClean="0"/>
              <a:t/>
            </a:r>
            <a:br>
              <a:rPr lang="pt-BR" sz="3100" b="1" i="1" dirty="0" smtClean="0"/>
            </a:br>
            <a:r>
              <a:rPr lang="pt-BR" sz="3100" b="1" i="1" dirty="0" smtClean="0"/>
              <a:t/>
            </a:r>
            <a:br>
              <a:rPr lang="pt-BR" sz="3100" b="1" i="1" dirty="0" smtClean="0"/>
            </a:br>
            <a:r>
              <a:rPr lang="pt-BR" b="1" i="1" dirty="0" smtClean="0"/>
              <a:t/>
            </a:r>
            <a:br>
              <a:rPr lang="pt-BR" b="1" i="1" dirty="0" smtClean="0"/>
            </a:br>
            <a:endParaRPr lang="pt-BR" dirty="0"/>
          </a:p>
        </p:txBody>
      </p:sp>
      <p:sp>
        <p:nvSpPr>
          <p:cNvPr id="31" name="Retângulo 30"/>
          <p:cNvSpPr/>
          <p:nvPr/>
        </p:nvSpPr>
        <p:spPr>
          <a:xfrm>
            <a:off x="2119397" y="980728"/>
            <a:ext cx="4804264" cy="107721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RESOLUÇÃO CFC 1.457/13</a:t>
            </a:r>
          </a:p>
          <a:p>
            <a:pPr algn="ctr">
              <a:defRPr/>
            </a:pPr>
            <a:r>
              <a:rPr lang="pt-BR" sz="3200" dirty="0" smtClean="0">
                <a:solidFill>
                  <a:srgbClr val="FFC000"/>
                </a:solidFill>
                <a:effectLst>
                  <a:outerShdw blurRad="38100" dist="38100" dir="2700000" algn="tl">
                    <a:srgbClr val="000000">
                      <a:alpha val="43137"/>
                    </a:srgbClr>
                  </a:outerShdw>
                </a:effectLst>
              </a:rPr>
              <a:t>Altera a Res. CFC nº987/03</a:t>
            </a:r>
            <a:endParaRPr lang="pt-BR" sz="3200" dirty="0">
              <a:solidFill>
                <a:srgbClr val="FFC000"/>
              </a:solidFill>
              <a:effectLst>
                <a:outerShdw blurRad="38100" dist="38100" dir="2700000" algn="tl">
                  <a:srgbClr val="000000">
                    <a:alpha val="43137"/>
                  </a:srgbClr>
                </a:outerShdw>
              </a:effectLst>
            </a:endParaRPr>
          </a:p>
        </p:txBody>
      </p:sp>
      <p:sp>
        <p:nvSpPr>
          <p:cNvPr id="32" name="Espaço Reservado para Conteúdo 4"/>
          <p:cNvSpPr txBox="1">
            <a:spLocks/>
          </p:cNvSpPr>
          <p:nvPr/>
        </p:nvSpPr>
        <p:spPr>
          <a:xfrm>
            <a:off x="251520" y="2322091"/>
            <a:ext cx="8589267" cy="4535909"/>
          </a:xfrm>
          <a:prstGeom prst="rect">
            <a:avLst/>
          </a:prstGeom>
        </p:spPr>
        <p:txBody>
          <a:bodyPr/>
          <a:lstStyle/>
          <a:p>
            <a:pPr marL="342900" indent="-342900" algn="just">
              <a:spcBef>
                <a:spcPct val="20000"/>
              </a:spcBef>
              <a:defRPr/>
            </a:pPr>
            <a:r>
              <a:rPr lang="pt-BR" sz="3200" b="1" dirty="0">
                <a:latin typeface="Arial Narrow" pitchFamily="34" charset="0"/>
              </a:rPr>
              <a:t>	</a:t>
            </a:r>
            <a:r>
              <a:rPr lang="pt-BR" sz="3200" b="1" dirty="0" smtClean="0">
                <a:latin typeface="Arial Narrow" pitchFamily="34" charset="0"/>
              </a:rPr>
              <a:t>Objetivos:			</a:t>
            </a:r>
            <a:endParaRPr lang="pt-BR" altLang="pt-BR" sz="3200" b="1" dirty="0" smtClean="0">
              <a:solidFill>
                <a:srgbClr val="C00000"/>
              </a:solidFill>
            </a:endParaRPr>
          </a:p>
          <a:p>
            <a:pPr marL="342900" indent="-342900" algn="just" fontAlgn="auto">
              <a:spcBef>
                <a:spcPct val="20000"/>
              </a:spcBef>
              <a:spcAft>
                <a:spcPts val="0"/>
              </a:spcAft>
              <a:buFont typeface="Wingdings" pitchFamily="2" charset="2"/>
              <a:buChar char="ü"/>
              <a:defRPr/>
            </a:pPr>
            <a:r>
              <a:rPr lang="pt-BR" sz="3200" b="1" dirty="0" smtClean="0">
                <a:latin typeface="Arial Narrow" pitchFamily="34" charset="0"/>
              </a:rPr>
              <a:t> Dispõe sobre a obrigatoriedade do contrato de prestação de serviços contabéis – Anexo I</a:t>
            </a:r>
            <a:endParaRPr lang="pt-BR" sz="3200" b="1" dirty="0">
              <a:latin typeface="Arial Narrow" pitchFamily="34" charset="0"/>
            </a:endParaRPr>
          </a:p>
          <a:p>
            <a:pPr marL="342900" indent="-342900" algn="just">
              <a:spcBef>
                <a:spcPct val="20000"/>
              </a:spcBef>
              <a:buFont typeface="Wingdings" pitchFamily="2" charset="2"/>
              <a:buChar char="ü"/>
              <a:defRPr/>
            </a:pPr>
            <a:r>
              <a:rPr lang="pt-BR" sz="3200" b="1" dirty="0">
                <a:latin typeface="Arial Narrow" pitchFamily="34" charset="0"/>
              </a:rPr>
              <a:t> </a:t>
            </a:r>
            <a:r>
              <a:rPr lang="pt-BR" sz="3200" b="1" dirty="0" smtClean="0">
                <a:latin typeface="Arial Narrow" pitchFamily="34" charset="0"/>
              </a:rPr>
              <a:t>Dispõe modelo básico de Distrato de Prestação de Serviços Contábeis – Anexo II</a:t>
            </a:r>
          </a:p>
          <a:p>
            <a:pPr marL="342900" indent="-342900" algn="just">
              <a:spcBef>
                <a:spcPct val="20000"/>
              </a:spcBef>
              <a:buFont typeface="Wingdings" pitchFamily="2" charset="2"/>
              <a:buChar char="ü"/>
              <a:defRPr/>
            </a:pPr>
            <a:r>
              <a:rPr lang="pt-BR" sz="3200" b="1" dirty="0" smtClean="0">
                <a:latin typeface="Arial Narrow" pitchFamily="34" charset="0"/>
              </a:rPr>
              <a:t> Dispõe modelo básico de Carta de Responsabilidade da Administração – Anexo III</a:t>
            </a:r>
          </a:p>
          <a:p>
            <a:pPr marL="342900" indent="-342900" algn="just">
              <a:spcBef>
                <a:spcPct val="20000"/>
              </a:spcBef>
              <a:defRPr/>
            </a:pPr>
            <a:endParaRPr lang="pt-BR" sz="32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down)">
                                      <p:cBhvr>
                                        <p:cTn id="7" dur="500"/>
                                        <p:tgtEl>
                                          <p:spTgt spid="3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2">
                                            <p:txEl>
                                              <p:pRg st="1" end="1"/>
                                            </p:txEl>
                                          </p:spTgt>
                                        </p:tgtEl>
                                        <p:attrNameLst>
                                          <p:attrName>style.visibility</p:attrName>
                                        </p:attrNameLst>
                                      </p:cBhvr>
                                      <p:to>
                                        <p:strVal val="visible"/>
                                      </p:to>
                                    </p:set>
                                    <p:animEffect transition="in" filter="wipe(down)">
                                      <p:cBhvr>
                                        <p:cTn id="10" dur="500"/>
                                        <p:tgtEl>
                                          <p:spTgt spid="3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animEffect transition="in" filter="wipe(down)">
                                      <p:cBhvr>
                                        <p:cTn id="13" dur="500"/>
                                        <p:tgtEl>
                                          <p:spTgt spid="3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2">
                                            <p:txEl>
                                              <p:pRg st="3" end="3"/>
                                            </p:txEl>
                                          </p:spTgt>
                                        </p:tgtEl>
                                        <p:attrNameLst>
                                          <p:attrName>style.visibility</p:attrName>
                                        </p:attrNameLst>
                                      </p:cBhvr>
                                      <p:to>
                                        <p:strVal val="visible"/>
                                      </p:to>
                                    </p:set>
                                    <p:animEffect transition="in" filter="wipe(down)">
                                      <p:cBhvr>
                                        <p:cTn id="16"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100" b="1" i="1" dirty="0" smtClean="0"/>
              <a:t/>
            </a:r>
            <a:br>
              <a:rPr lang="pt-BR" sz="3100" b="1" i="1" dirty="0" smtClean="0"/>
            </a:br>
            <a:r>
              <a:rPr lang="pt-BR" sz="3100" b="1" i="1" dirty="0" smtClean="0"/>
              <a:t/>
            </a:r>
            <a:br>
              <a:rPr lang="pt-BR" sz="3100" b="1" i="1" dirty="0" smtClean="0"/>
            </a:br>
            <a:r>
              <a:rPr lang="pt-BR" sz="3100" b="1" i="1" dirty="0" smtClean="0"/>
              <a:t/>
            </a:r>
            <a:br>
              <a:rPr lang="pt-BR" sz="3100" b="1" i="1" dirty="0" smtClean="0"/>
            </a:br>
            <a:r>
              <a:rPr lang="pt-BR" b="1" i="1" dirty="0" smtClean="0"/>
              <a:t/>
            </a:r>
            <a:br>
              <a:rPr lang="pt-BR" b="1" i="1" dirty="0" smtClean="0"/>
            </a:br>
            <a:endParaRPr lang="pt-BR" dirty="0"/>
          </a:p>
        </p:txBody>
      </p:sp>
      <p:sp>
        <p:nvSpPr>
          <p:cNvPr id="42" name="Retângulo 41"/>
          <p:cNvSpPr/>
          <p:nvPr/>
        </p:nvSpPr>
        <p:spPr>
          <a:xfrm>
            <a:off x="2223592" y="980728"/>
            <a:ext cx="4595874" cy="107721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RESOLUÇÃO CFC 1.255/09</a:t>
            </a:r>
            <a:endParaRPr lang="pt-BR" sz="3200" dirty="0">
              <a:solidFill>
                <a:srgbClr val="FFC000"/>
              </a:solidFill>
              <a:effectLst>
                <a:outerShdw blurRad="38100" dist="38100" dir="2700000" algn="tl">
                  <a:srgbClr val="000000">
                    <a:alpha val="43137"/>
                  </a:srgbClr>
                </a:outerShdw>
              </a:effectLst>
            </a:endParaRPr>
          </a:p>
          <a:p>
            <a:pPr algn="ctr">
              <a:defRPr/>
            </a:pPr>
            <a:r>
              <a:rPr lang="pt-BR" sz="3200" b="1" dirty="0" smtClean="0">
                <a:solidFill>
                  <a:srgbClr val="FFC000"/>
                </a:solidFill>
                <a:effectLst>
                  <a:outerShdw blurRad="38100" dist="38100" dir="2700000" algn="tl">
                    <a:srgbClr val="000000">
                      <a:alpha val="43137"/>
                    </a:srgbClr>
                  </a:outerShdw>
                </a:effectLst>
              </a:rPr>
              <a:t>RESOLUÇÃO CFC 1.418/12</a:t>
            </a:r>
          </a:p>
        </p:txBody>
      </p:sp>
      <p:sp>
        <p:nvSpPr>
          <p:cNvPr id="43" name="Espaço Reservado para Conteúdo 4"/>
          <p:cNvSpPr txBox="1">
            <a:spLocks/>
          </p:cNvSpPr>
          <p:nvPr/>
        </p:nvSpPr>
        <p:spPr>
          <a:xfrm>
            <a:off x="251520" y="2322091"/>
            <a:ext cx="8589267" cy="4535909"/>
          </a:xfrm>
          <a:prstGeom prst="rect">
            <a:avLst/>
          </a:prstGeom>
        </p:spPr>
        <p:txBody>
          <a:bodyPr/>
          <a:lstStyle/>
          <a:p>
            <a:pPr marL="342900" indent="-342900" algn="just">
              <a:spcBef>
                <a:spcPct val="20000"/>
              </a:spcBef>
              <a:defRPr/>
            </a:pPr>
            <a:r>
              <a:rPr lang="pt-BR" sz="3200" b="1" dirty="0">
                <a:latin typeface="Arial Narrow" pitchFamily="34" charset="0"/>
              </a:rPr>
              <a:t>	</a:t>
            </a:r>
            <a:r>
              <a:rPr lang="pt-BR" sz="3200" b="1" dirty="0" smtClean="0">
                <a:latin typeface="Arial Narrow" pitchFamily="34" charset="0"/>
              </a:rPr>
              <a:t>			</a:t>
            </a:r>
          </a:p>
          <a:p>
            <a:pPr marL="342900" indent="-342900" algn="just" fontAlgn="auto">
              <a:spcBef>
                <a:spcPct val="20000"/>
              </a:spcBef>
              <a:spcAft>
                <a:spcPts val="0"/>
              </a:spcAft>
              <a:buFont typeface="Wingdings" pitchFamily="2" charset="2"/>
              <a:buChar char="ü"/>
              <a:defRPr/>
            </a:pPr>
            <a:r>
              <a:rPr lang="pt-BR" sz="3200" b="1" dirty="0" smtClean="0">
                <a:latin typeface="Arial Narrow" pitchFamily="34" charset="0"/>
              </a:rPr>
              <a:t> Res. CFC 1.255/09 Aprova a NBC TG 1000 – Contabilidade para pequenas e médias empresas</a:t>
            </a:r>
          </a:p>
          <a:p>
            <a:pPr marL="342900" indent="-342900" algn="just" fontAlgn="auto">
              <a:spcBef>
                <a:spcPct val="20000"/>
              </a:spcBef>
              <a:spcAft>
                <a:spcPts val="0"/>
              </a:spcAft>
              <a:buFont typeface="Wingdings" pitchFamily="2" charset="2"/>
              <a:buChar char="ü"/>
              <a:defRPr/>
            </a:pPr>
            <a:r>
              <a:rPr lang="pt-BR" sz="3200" b="1" dirty="0" smtClean="0">
                <a:latin typeface="Arial Narrow" pitchFamily="34" charset="0"/>
              </a:rPr>
              <a:t> Res. CFC 1.418/12 – Aprova a ITG 1000 – Modelo Contábil para Microempresa e Empresa de Pequeno Porte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down)">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wipe(down)">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wipe(down)">
                                      <p:cBhvr>
                                        <p:cTn id="17"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0" y="620712"/>
            <a:ext cx="9144000" cy="6237287"/>
          </a:xfrm>
        </p:spPr>
        <p:txBody>
          <a:bodyPr>
            <a:noAutofit/>
          </a:bodyPr>
          <a:lstStyle/>
          <a:p>
            <a:pPr algn="just">
              <a:buNone/>
            </a:pPr>
            <a:endParaRPr lang="pt-BR" sz="500" dirty="0" smtClean="0"/>
          </a:p>
          <a:p>
            <a:endParaRPr lang="pt-BR" sz="800" dirty="0"/>
          </a:p>
        </p:txBody>
      </p:sp>
      <p:sp>
        <p:nvSpPr>
          <p:cNvPr id="8" name="Retângulo 7"/>
          <p:cNvSpPr/>
          <p:nvPr/>
        </p:nvSpPr>
        <p:spPr>
          <a:xfrm>
            <a:off x="2223593" y="980728"/>
            <a:ext cx="4595874"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RESOLUÇÃO CFC 1.246/09</a:t>
            </a:r>
            <a:endParaRPr lang="pt-BR" sz="3200" dirty="0">
              <a:solidFill>
                <a:srgbClr val="FFC000"/>
              </a:solidFill>
              <a:effectLst>
                <a:outerShdw blurRad="38100" dist="38100" dir="2700000" algn="tl">
                  <a:srgbClr val="000000">
                    <a:alpha val="43137"/>
                  </a:srgbClr>
                </a:outerShdw>
              </a:effectLst>
            </a:endParaRPr>
          </a:p>
        </p:txBody>
      </p:sp>
      <p:sp>
        <p:nvSpPr>
          <p:cNvPr id="9" name="Espaço Reservado para Conteúdo 4"/>
          <p:cNvSpPr txBox="1">
            <a:spLocks/>
          </p:cNvSpPr>
          <p:nvPr/>
        </p:nvSpPr>
        <p:spPr>
          <a:xfrm>
            <a:off x="251520" y="2322091"/>
            <a:ext cx="8589267" cy="4535909"/>
          </a:xfrm>
          <a:prstGeom prst="rect">
            <a:avLst/>
          </a:prstGeom>
        </p:spPr>
        <p:txBody>
          <a:bodyPr/>
          <a:lstStyle/>
          <a:p>
            <a:pPr marL="342900" indent="-342900" algn="just">
              <a:spcBef>
                <a:spcPct val="20000"/>
              </a:spcBef>
              <a:defRPr/>
            </a:pPr>
            <a:r>
              <a:rPr lang="pt-BR" sz="3200" b="1" dirty="0">
                <a:latin typeface="Arial Narrow" pitchFamily="34" charset="0"/>
              </a:rPr>
              <a:t>	</a:t>
            </a:r>
            <a:r>
              <a:rPr lang="pt-BR" sz="3200" b="1" dirty="0" smtClean="0">
                <a:latin typeface="Arial Narrow" pitchFamily="34" charset="0"/>
              </a:rPr>
              <a:t>			</a:t>
            </a:r>
          </a:p>
          <a:p>
            <a:pPr marL="342900" indent="-342900" algn="just" fontAlgn="auto">
              <a:spcBef>
                <a:spcPct val="20000"/>
              </a:spcBef>
              <a:spcAft>
                <a:spcPts val="0"/>
              </a:spcAft>
              <a:buFont typeface="Wingdings" pitchFamily="2" charset="2"/>
              <a:buChar char="ü"/>
              <a:defRPr/>
            </a:pPr>
            <a:r>
              <a:rPr lang="pt-BR" sz="3200" b="1" dirty="0" smtClean="0">
                <a:latin typeface="Arial Narrow" pitchFamily="34" charset="0"/>
              </a:rPr>
              <a:t> Dispõe sobre a participação de estudantes em trabalhos auxiliares da profissão contábil.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800" b="1" dirty="0" smtClean="0"/>
              <a:t/>
            </a:r>
            <a:br>
              <a:rPr lang="pt-BR" sz="2800" b="1" dirty="0" smtClean="0"/>
            </a:br>
            <a:r>
              <a:rPr lang="pt-BR" sz="2800" b="1" dirty="0" smtClean="0"/>
              <a:t/>
            </a:r>
            <a:br>
              <a:rPr lang="pt-BR" sz="2800" b="1" dirty="0" smtClean="0"/>
            </a:br>
            <a:endParaRPr lang="pt-BR" sz="2800" b="1" dirty="0"/>
          </a:p>
        </p:txBody>
      </p:sp>
      <p:sp>
        <p:nvSpPr>
          <p:cNvPr id="3" name="Espaço Reservado para Conteúdo 2"/>
          <p:cNvSpPr>
            <a:spLocks noGrp="1"/>
          </p:cNvSpPr>
          <p:nvPr>
            <p:ph idx="1"/>
          </p:nvPr>
        </p:nvSpPr>
        <p:spPr>
          <a:xfrm>
            <a:off x="457200" y="1700808"/>
            <a:ext cx="8229600" cy="4425355"/>
          </a:xfrm>
        </p:spPr>
        <p:txBody>
          <a:bodyPr>
            <a:noAutofit/>
          </a:bodyPr>
          <a:lstStyle/>
          <a:p>
            <a:pPr algn="just">
              <a:buNone/>
            </a:pPr>
            <a:r>
              <a:rPr lang="pt-BR" sz="1800" dirty="0" smtClean="0"/>
              <a:t> </a:t>
            </a:r>
          </a:p>
        </p:txBody>
      </p:sp>
      <p:sp>
        <p:nvSpPr>
          <p:cNvPr id="226" name="Retângulo 225"/>
          <p:cNvSpPr/>
          <p:nvPr/>
        </p:nvSpPr>
        <p:spPr>
          <a:xfrm>
            <a:off x="2382290" y="980728"/>
            <a:ext cx="4278480"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RESOLUÇÃO CFC 560/83</a:t>
            </a:r>
            <a:endParaRPr lang="pt-BR" sz="3200" dirty="0">
              <a:solidFill>
                <a:srgbClr val="FFC000"/>
              </a:solidFill>
              <a:effectLst>
                <a:outerShdw blurRad="38100" dist="38100" dir="2700000" algn="tl">
                  <a:srgbClr val="000000">
                    <a:alpha val="43137"/>
                  </a:srgbClr>
                </a:outerShdw>
              </a:effectLst>
            </a:endParaRPr>
          </a:p>
        </p:txBody>
      </p:sp>
      <p:sp>
        <p:nvSpPr>
          <p:cNvPr id="227" name="Espaço Reservado para Conteúdo 4"/>
          <p:cNvSpPr txBox="1">
            <a:spLocks/>
          </p:cNvSpPr>
          <p:nvPr/>
        </p:nvSpPr>
        <p:spPr>
          <a:xfrm>
            <a:off x="251520" y="2322091"/>
            <a:ext cx="8589267" cy="4535909"/>
          </a:xfrm>
          <a:prstGeom prst="rect">
            <a:avLst/>
          </a:prstGeom>
        </p:spPr>
        <p:txBody>
          <a:bodyPr/>
          <a:lstStyle/>
          <a:p>
            <a:pPr marL="342900" indent="-342900" algn="just">
              <a:spcBef>
                <a:spcPct val="20000"/>
              </a:spcBef>
              <a:defRPr/>
            </a:pPr>
            <a:r>
              <a:rPr lang="pt-BR" sz="3200" b="1" dirty="0">
                <a:latin typeface="Arial Narrow" pitchFamily="34" charset="0"/>
              </a:rPr>
              <a:t>	</a:t>
            </a:r>
            <a:r>
              <a:rPr lang="pt-BR" sz="3200" b="1" dirty="0" smtClean="0">
                <a:latin typeface="Arial Narrow" pitchFamily="34" charset="0"/>
              </a:rPr>
              <a:t>			</a:t>
            </a:r>
          </a:p>
          <a:p>
            <a:pPr marL="342900" indent="-342900" algn="just" fontAlgn="auto">
              <a:spcBef>
                <a:spcPct val="20000"/>
              </a:spcBef>
              <a:spcAft>
                <a:spcPts val="0"/>
              </a:spcAft>
              <a:buFont typeface="Wingdings" pitchFamily="2" charset="2"/>
              <a:buChar char="ü"/>
              <a:defRPr/>
            </a:pPr>
            <a:r>
              <a:rPr lang="pt-BR" sz="3200" b="1" dirty="0" smtClean="0">
                <a:latin typeface="Arial Narrow" pitchFamily="34" charset="0"/>
              </a:rPr>
              <a:t> Dispõe sobre as prerrogativas profissionais de que trata o artigo 25 do Decreto-lei nº9.295, de 27 de maio de 1946.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wipe(down)">
                                      <p:cBhvr>
                                        <p:cTn id="7" dur="500"/>
                                        <p:tgtEl>
                                          <p:spTgt spid="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7">
                                            <p:txEl>
                                              <p:pRg st="1" end="1"/>
                                            </p:txEl>
                                          </p:spTgt>
                                        </p:tgtEl>
                                        <p:attrNameLst>
                                          <p:attrName>style.visibility</p:attrName>
                                        </p:attrNameLst>
                                      </p:cBhvr>
                                      <p:to>
                                        <p:strVal val="visible"/>
                                      </p:to>
                                    </p:set>
                                    <p:animEffect transition="in" filter="wipe(down)">
                                      <p:cBhvr>
                                        <p:cTn id="12" dur="500"/>
                                        <p:tgtEl>
                                          <p:spTgt spid="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800" dirty="0" smtClean="0"/>
              <a:t/>
            </a:r>
            <a:br>
              <a:rPr lang="pt-BR" sz="2800" dirty="0" smtClean="0"/>
            </a:br>
            <a:r>
              <a:rPr lang="pt-BR" sz="2800" dirty="0" smtClean="0"/>
              <a:t/>
            </a:r>
            <a:br>
              <a:rPr lang="pt-BR" sz="2800" dirty="0" smtClean="0"/>
            </a:br>
            <a:endParaRPr lang="pt-BR" sz="3100" b="1" dirty="0"/>
          </a:p>
        </p:txBody>
      </p:sp>
      <p:sp>
        <p:nvSpPr>
          <p:cNvPr id="3" name="Espaço Reservado para Conteúdo 2"/>
          <p:cNvSpPr>
            <a:spLocks noGrp="1"/>
          </p:cNvSpPr>
          <p:nvPr>
            <p:ph idx="1"/>
          </p:nvPr>
        </p:nvSpPr>
        <p:spPr>
          <a:xfrm>
            <a:off x="467544" y="2492896"/>
            <a:ext cx="8229600" cy="3733875"/>
          </a:xfrm>
        </p:spPr>
        <p:txBody>
          <a:bodyPr>
            <a:normAutofit/>
          </a:bodyPr>
          <a:lstStyle/>
          <a:p>
            <a:endParaRPr lang="pt-BR" dirty="0" smtClean="0"/>
          </a:p>
          <a:p>
            <a:endParaRPr lang="pt-BR" dirty="0"/>
          </a:p>
        </p:txBody>
      </p:sp>
      <p:graphicFrame>
        <p:nvGraphicFramePr>
          <p:cNvPr id="4" name="Tabela 3"/>
          <p:cNvGraphicFramePr>
            <a:graphicFrameLocks noGrp="1"/>
          </p:cNvGraphicFramePr>
          <p:nvPr/>
        </p:nvGraphicFramePr>
        <p:xfrm>
          <a:off x="899592" y="2564904"/>
          <a:ext cx="7561262" cy="2220516"/>
        </p:xfrm>
        <a:graphic>
          <a:graphicData uri="http://schemas.openxmlformats.org/drawingml/2006/table">
            <a:tbl>
              <a:tblPr firstRow="1" bandRow="1">
                <a:tableStyleId>{5C22544A-7EE6-4342-B048-85BDC9FD1C3A}</a:tableStyleId>
              </a:tblPr>
              <a:tblGrid>
                <a:gridCol w="3600601"/>
                <a:gridCol w="3960661"/>
              </a:tblGrid>
              <a:tr h="0">
                <a:tc>
                  <a:txBody>
                    <a:bodyPr/>
                    <a:lstStyle/>
                    <a:p>
                      <a:pPr algn="l"/>
                      <a:r>
                        <a:rPr lang="pt-BR" sz="1800" b="1" dirty="0" smtClean="0"/>
                        <a:t>PRESIDENTE</a:t>
                      </a:r>
                      <a:endParaRPr lang="pt-BR" sz="1800" b="1" dirty="0"/>
                    </a:p>
                  </a:txBody>
                  <a:tcPr marL="91445" marR="91445" marT="45733" marB="45733"/>
                </a:tc>
                <a:tc>
                  <a:txBody>
                    <a:bodyPr/>
                    <a:lstStyle/>
                    <a:p>
                      <a:r>
                        <a:rPr lang="pt-BR" sz="1800" b="1" dirty="0" smtClean="0"/>
                        <a:t>CR CARLOS BARCELLOS DAMASCENO</a:t>
                      </a:r>
                      <a:endParaRPr lang="pt-BR" sz="1800" b="1" dirty="0"/>
                    </a:p>
                  </a:txBody>
                  <a:tcPr marL="91445" marR="91445" marT="45733" marB="45733"/>
                </a:tc>
              </a:tr>
              <a:tr h="370946">
                <a:tc>
                  <a:txBody>
                    <a:bodyPr/>
                    <a:lstStyle/>
                    <a:p>
                      <a:r>
                        <a:rPr lang="pt-BR" sz="1800" b="1" dirty="0" smtClean="0"/>
                        <a:t>VICE-PRES.</a:t>
                      </a:r>
                      <a:r>
                        <a:rPr lang="pt-BR" sz="1800" b="1" baseline="0" dirty="0" smtClean="0"/>
                        <a:t> ADM. FINANÇAS</a:t>
                      </a:r>
                      <a:endParaRPr lang="pt-BR" sz="1800" b="1" dirty="0"/>
                    </a:p>
                  </a:txBody>
                  <a:tcPr marL="91445" marR="91445" marT="45733" marB="45733"/>
                </a:tc>
                <a:tc>
                  <a:txBody>
                    <a:bodyPr/>
                    <a:lstStyle/>
                    <a:p>
                      <a:r>
                        <a:rPr lang="pt-BR" sz="1800" b="1" dirty="0" smtClean="0"/>
                        <a:t>CR ANTONIO CARLOS ROCHA</a:t>
                      </a:r>
                      <a:endParaRPr lang="pt-BR" sz="1800" b="1" dirty="0"/>
                    </a:p>
                  </a:txBody>
                  <a:tcPr marL="91445" marR="91445" marT="45733" marB="45733"/>
                </a:tc>
              </a:tr>
              <a:tr h="370946">
                <a:tc>
                  <a:txBody>
                    <a:bodyPr/>
                    <a:lstStyle/>
                    <a:p>
                      <a:r>
                        <a:rPr lang="pt-BR" sz="1800" b="1" dirty="0" smtClean="0"/>
                        <a:t>VICE-PRES. FISCALIZAÇÃO</a:t>
                      </a:r>
                      <a:endParaRPr lang="pt-BR" sz="1800" b="1" dirty="0"/>
                    </a:p>
                  </a:txBody>
                  <a:tcPr marL="91445" marR="91445" marT="45733" marB="45733"/>
                </a:tc>
                <a:tc>
                  <a:txBody>
                    <a:bodyPr/>
                    <a:lstStyle/>
                    <a:p>
                      <a:r>
                        <a:rPr lang="pt-BR" sz="1800" b="1" dirty="0" smtClean="0"/>
                        <a:t>TC ROBERTO SCHULZE</a:t>
                      </a:r>
                      <a:endParaRPr lang="pt-BR" sz="1800" b="1" dirty="0"/>
                    </a:p>
                  </a:txBody>
                  <a:tcPr marL="91445" marR="91445" marT="45733" marB="45733"/>
                </a:tc>
              </a:tr>
              <a:tr h="370946">
                <a:tc>
                  <a:txBody>
                    <a:bodyPr/>
                    <a:lstStyle/>
                    <a:p>
                      <a:r>
                        <a:rPr lang="pt-BR" sz="1800" b="1" dirty="0" smtClean="0"/>
                        <a:t>VICE-PRES.  REGISTRO</a:t>
                      </a:r>
                      <a:endParaRPr lang="pt-BR" sz="1800" b="1" dirty="0"/>
                    </a:p>
                  </a:txBody>
                  <a:tcPr marL="91445" marR="91445" marT="45733" marB="45733"/>
                </a:tc>
                <a:tc>
                  <a:txBody>
                    <a:bodyPr/>
                    <a:lstStyle/>
                    <a:p>
                      <a:r>
                        <a:rPr lang="pt-BR" sz="1800" b="1" dirty="0" smtClean="0"/>
                        <a:t>CR HAROLDO SANTOS FILHO</a:t>
                      </a:r>
                      <a:endParaRPr lang="pt-BR" sz="1800" b="1" dirty="0"/>
                    </a:p>
                  </a:txBody>
                  <a:tcPr marL="91445" marR="91445" marT="45733" marB="45733"/>
                </a:tc>
              </a:tr>
              <a:tr h="370946">
                <a:tc>
                  <a:txBody>
                    <a:bodyPr/>
                    <a:lstStyle/>
                    <a:p>
                      <a:r>
                        <a:rPr lang="pt-BR" sz="1800" b="1" dirty="0" smtClean="0"/>
                        <a:t>VICE-PRES. CONTROLE INTERNO</a:t>
                      </a:r>
                      <a:endParaRPr lang="pt-BR" sz="1800" b="1" dirty="0"/>
                    </a:p>
                  </a:txBody>
                  <a:tcPr marL="91445" marR="91445" marT="45733" marB="45733"/>
                </a:tc>
                <a:tc>
                  <a:txBody>
                    <a:bodyPr/>
                    <a:lstStyle/>
                    <a:p>
                      <a:r>
                        <a:rPr lang="pt-BR" sz="1800" b="1" dirty="0" smtClean="0"/>
                        <a:t>CR DARLAN PATIL</a:t>
                      </a:r>
                      <a:endParaRPr lang="pt-BR" sz="1800" b="1" dirty="0"/>
                    </a:p>
                  </a:txBody>
                  <a:tcPr marL="91445" marR="91445" marT="45733" marB="45733"/>
                </a:tc>
              </a:tr>
              <a:tr h="370946">
                <a:tc>
                  <a:txBody>
                    <a:bodyPr/>
                    <a:lstStyle/>
                    <a:p>
                      <a:r>
                        <a:rPr lang="pt-BR" sz="1800" b="1" dirty="0" smtClean="0"/>
                        <a:t>VICE-PRES. DESENV. PROFISSIONAL</a:t>
                      </a:r>
                      <a:endParaRPr lang="pt-BR" sz="1800" b="1" dirty="0"/>
                    </a:p>
                  </a:txBody>
                  <a:tcPr marL="91445" marR="91445" marT="45733" marB="45733"/>
                </a:tc>
                <a:tc>
                  <a:txBody>
                    <a:bodyPr/>
                    <a:lstStyle/>
                    <a:p>
                      <a:r>
                        <a:rPr lang="pt-BR" sz="1800" b="1" dirty="0" smtClean="0"/>
                        <a:t>CR CRISTINA AMÉLIA</a:t>
                      </a:r>
                      <a:r>
                        <a:rPr lang="pt-BR" sz="1800" b="1" baseline="0" dirty="0" smtClean="0"/>
                        <a:t> FONTES LANGONI</a:t>
                      </a:r>
                      <a:endParaRPr lang="pt-BR" sz="1800" b="1" dirty="0"/>
                    </a:p>
                  </a:txBody>
                  <a:tcPr marL="91445" marR="91445" marT="45733" marB="45733"/>
                </a:tc>
              </a:tr>
            </a:tbl>
          </a:graphicData>
        </a:graphic>
      </p:graphicFrame>
      <p:sp>
        <p:nvSpPr>
          <p:cNvPr id="5" name="Retângulo 4"/>
          <p:cNvSpPr/>
          <p:nvPr/>
        </p:nvSpPr>
        <p:spPr>
          <a:xfrm>
            <a:off x="1587484" y="1476073"/>
            <a:ext cx="5916108"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a:solidFill>
                  <a:srgbClr val="FFC000"/>
                </a:solidFill>
                <a:effectLst>
                  <a:outerShdw blurRad="38100" dist="38100" dir="2700000" algn="tl">
                    <a:srgbClr val="000000">
                      <a:alpha val="43137"/>
                    </a:srgbClr>
                  </a:outerShdw>
                </a:effectLst>
              </a:rPr>
              <a:t>DIRETORIA – GESTÃO 2014/2015</a:t>
            </a:r>
            <a:endParaRPr lang="pt-BR" sz="32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42"/>
          <p:cNvSpPr/>
          <p:nvPr/>
        </p:nvSpPr>
        <p:spPr>
          <a:xfrm>
            <a:off x="2195736" y="836712"/>
            <a:ext cx="4595874" cy="107721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RESOLUÇÃO CFC 1.364/11</a:t>
            </a:r>
          </a:p>
          <a:p>
            <a:pPr algn="ctr">
              <a:defRPr/>
            </a:pPr>
            <a:r>
              <a:rPr lang="pt-BR" sz="3200" b="1" dirty="0" smtClean="0">
                <a:solidFill>
                  <a:srgbClr val="FFC000"/>
                </a:solidFill>
                <a:effectLst>
                  <a:outerShdw blurRad="38100" dist="38100" dir="2700000" algn="tl">
                    <a:srgbClr val="000000">
                      <a:alpha val="43137"/>
                    </a:srgbClr>
                  </a:outerShdw>
                </a:effectLst>
              </a:rPr>
              <a:t>RESOLUÇÃO CFC 1.403/12</a:t>
            </a:r>
            <a:endParaRPr lang="pt-BR" sz="3200" dirty="0">
              <a:solidFill>
                <a:srgbClr val="FFC000"/>
              </a:solidFill>
              <a:effectLst>
                <a:outerShdw blurRad="38100" dist="38100" dir="2700000" algn="tl">
                  <a:srgbClr val="000000">
                    <a:alpha val="43137"/>
                  </a:srgbClr>
                </a:outerShdw>
              </a:effectLst>
            </a:endParaRPr>
          </a:p>
        </p:txBody>
      </p:sp>
      <p:sp>
        <p:nvSpPr>
          <p:cNvPr id="44" name="Espaço Reservado para Conteúdo 4"/>
          <p:cNvSpPr txBox="1">
            <a:spLocks/>
          </p:cNvSpPr>
          <p:nvPr/>
        </p:nvSpPr>
        <p:spPr>
          <a:xfrm>
            <a:off x="251520" y="1628800"/>
            <a:ext cx="8589267" cy="4535909"/>
          </a:xfrm>
          <a:prstGeom prst="rect">
            <a:avLst/>
          </a:prstGeom>
        </p:spPr>
        <p:txBody>
          <a:bodyPr/>
          <a:lstStyle/>
          <a:p>
            <a:pPr marL="342900" indent="-342900" algn="just">
              <a:spcBef>
                <a:spcPct val="20000"/>
              </a:spcBef>
              <a:defRPr/>
            </a:pPr>
            <a:r>
              <a:rPr lang="pt-BR" sz="3200" b="1" dirty="0">
                <a:latin typeface="Arial Narrow" pitchFamily="34" charset="0"/>
              </a:rPr>
              <a:t>	</a:t>
            </a:r>
            <a:r>
              <a:rPr lang="pt-BR" sz="3200" b="1" dirty="0" smtClean="0">
                <a:latin typeface="Arial Narrow" pitchFamily="34" charset="0"/>
              </a:rPr>
              <a:t>			</a:t>
            </a:r>
          </a:p>
          <a:p>
            <a:pPr marL="342900" indent="-342900" algn="just" fontAlgn="auto">
              <a:spcBef>
                <a:spcPct val="20000"/>
              </a:spcBef>
              <a:spcAft>
                <a:spcPts val="0"/>
              </a:spcAft>
              <a:buFont typeface="Wingdings" pitchFamily="2" charset="2"/>
              <a:buChar char="ü"/>
              <a:defRPr/>
            </a:pPr>
            <a:r>
              <a:rPr lang="pt-BR" sz="2800" dirty="0" smtClean="0">
                <a:latin typeface="Arial Narrow" pitchFamily="34" charset="0"/>
              </a:rPr>
              <a:t>Resolução CFC 1.364/11 - Dispõe sobre a Declaração Comprobatória de Percepção de Rendimentos – DECORE Eletrônica – Documentação Comprobatória Anexo II</a:t>
            </a:r>
          </a:p>
          <a:p>
            <a:pPr marL="342900" indent="-342900" algn="just" fontAlgn="auto">
              <a:spcBef>
                <a:spcPct val="20000"/>
              </a:spcBef>
              <a:spcAft>
                <a:spcPts val="0"/>
              </a:spcAft>
              <a:buFont typeface="Wingdings" pitchFamily="2" charset="2"/>
              <a:buChar char="ü"/>
              <a:defRPr/>
            </a:pPr>
            <a:r>
              <a:rPr lang="pt-BR" sz="2800" dirty="0" smtClean="0">
                <a:latin typeface="Arial Narrow" pitchFamily="34" charset="0"/>
              </a:rPr>
              <a:t> Resolução CFC 1.403/12 – Altera a Resolução CFC 1.364/11 que dispõe sobre a Declaração Comprobatória de Percepção de Rendimentos – DECORE Eletrônica</a:t>
            </a:r>
          </a:p>
          <a:p>
            <a:pPr marL="342900" indent="-342900" algn="just" fontAlgn="auto">
              <a:spcBef>
                <a:spcPct val="20000"/>
              </a:spcBef>
              <a:spcAft>
                <a:spcPts val="0"/>
              </a:spcAft>
              <a:buFont typeface="Wingdings" pitchFamily="2" charset="2"/>
              <a:buChar char="ü"/>
              <a:defRPr/>
            </a:pPr>
            <a:r>
              <a:rPr lang="pt-BR" sz="2800" dirty="0" smtClean="0">
                <a:latin typeface="Arial Narrow" pitchFamily="34" charset="0"/>
              </a:rPr>
              <a:t> Apresentação das 50 DECORES juntamente com a documentação hábil legal junto ao CRCES. Após a apresentação fica liberado a emissão de novas DECORES.</a:t>
            </a:r>
          </a:p>
          <a:p>
            <a:pPr marL="342900" indent="-342900" algn="just" fontAlgn="auto">
              <a:spcBef>
                <a:spcPct val="20000"/>
              </a:spcBef>
              <a:spcAft>
                <a:spcPts val="0"/>
              </a:spcAft>
              <a:buFont typeface="Wingdings" pitchFamily="2" charset="2"/>
              <a:buChar char="ü"/>
              <a:defRPr/>
            </a:pPr>
            <a:endParaRPr lang="pt-BR" sz="32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wipe(down)">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4">
                                            <p:txEl>
                                              <p:pRg st="1" end="1"/>
                                            </p:txEl>
                                          </p:spTgt>
                                        </p:tgtEl>
                                        <p:attrNameLst>
                                          <p:attrName>style.visibility</p:attrName>
                                        </p:attrNameLst>
                                      </p:cBhvr>
                                      <p:to>
                                        <p:strVal val="visible"/>
                                      </p:to>
                                    </p:set>
                                    <p:animEffect transition="in" filter="wipe(down)">
                                      <p:cBhvr>
                                        <p:cTn id="12" dur="500"/>
                                        <p:tgtEl>
                                          <p:spTgt spid="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xEl>
                                              <p:pRg st="2" end="2"/>
                                            </p:txEl>
                                          </p:spTgt>
                                        </p:tgtEl>
                                        <p:attrNameLst>
                                          <p:attrName>style.visibility</p:attrName>
                                        </p:attrNameLst>
                                      </p:cBhvr>
                                      <p:to>
                                        <p:strVal val="visible"/>
                                      </p:to>
                                    </p:set>
                                    <p:animEffect transition="in" filter="wipe(down)">
                                      <p:cBhvr>
                                        <p:cTn id="17" dur="500"/>
                                        <p:tgtEl>
                                          <p:spTgt spid="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4">
                                            <p:txEl>
                                              <p:pRg st="3" end="3"/>
                                            </p:txEl>
                                          </p:spTgt>
                                        </p:tgtEl>
                                        <p:attrNameLst>
                                          <p:attrName>style.visibility</p:attrName>
                                        </p:attrNameLst>
                                      </p:cBhvr>
                                      <p:to>
                                        <p:strVal val="visible"/>
                                      </p:to>
                                    </p:set>
                                    <p:animEffect transition="in" filter="wipe(down)">
                                      <p:cBhvr>
                                        <p:cTn id="22" dur="500"/>
                                        <p:tgtEl>
                                          <p:spTgt spid="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b="1" dirty="0" smtClean="0"/>
              <a:t/>
            </a:r>
            <a:br>
              <a:rPr lang="pt-BR" sz="2800" b="1" dirty="0" smtClean="0"/>
            </a:br>
            <a:endParaRPr lang="pt-BR" sz="2800" dirty="0"/>
          </a:p>
        </p:txBody>
      </p:sp>
      <p:sp>
        <p:nvSpPr>
          <p:cNvPr id="8" name="Retângulo 7"/>
          <p:cNvSpPr/>
          <p:nvPr/>
        </p:nvSpPr>
        <p:spPr>
          <a:xfrm>
            <a:off x="2195737" y="836712"/>
            <a:ext cx="4595874"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RESOLUÇÃO CFC 1.330/11</a:t>
            </a:r>
          </a:p>
        </p:txBody>
      </p:sp>
      <p:sp>
        <p:nvSpPr>
          <p:cNvPr id="9" name="Espaço Reservado para Conteúdo 4"/>
          <p:cNvSpPr txBox="1">
            <a:spLocks/>
          </p:cNvSpPr>
          <p:nvPr/>
        </p:nvSpPr>
        <p:spPr>
          <a:xfrm>
            <a:off x="251520" y="1628800"/>
            <a:ext cx="8589267" cy="4824536"/>
          </a:xfrm>
          <a:prstGeom prst="rect">
            <a:avLst/>
          </a:prstGeom>
        </p:spPr>
        <p:txBody>
          <a:bodyPr/>
          <a:lstStyle/>
          <a:p>
            <a:pPr marL="342900" indent="-342900" algn="just">
              <a:spcBef>
                <a:spcPct val="20000"/>
              </a:spcBef>
              <a:defRPr/>
            </a:pPr>
            <a:r>
              <a:rPr lang="pt-BR" sz="3200" b="1" dirty="0">
                <a:latin typeface="Arial Narrow" pitchFamily="34" charset="0"/>
              </a:rPr>
              <a:t>	</a:t>
            </a:r>
            <a:r>
              <a:rPr lang="pt-BR" sz="3200" b="1" dirty="0" smtClean="0">
                <a:latin typeface="Arial Narrow" pitchFamily="34" charset="0"/>
              </a:rPr>
              <a:t>			</a:t>
            </a:r>
          </a:p>
          <a:p>
            <a:pPr marL="342900" indent="-342900" algn="just" fontAlgn="auto">
              <a:spcBef>
                <a:spcPct val="20000"/>
              </a:spcBef>
              <a:spcAft>
                <a:spcPts val="0"/>
              </a:spcAft>
              <a:buFont typeface="Wingdings" pitchFamily="2" charset="2"/>
              <a:buChar char="ü"/>
              <a:defRPr/>
            </a:pPr>
            <a:r>
              <a:rPr lang="pt-BR" sz="3200" b="1" dirty="0" smtClean="0">
                <a:latin typeface="Arial Narrow" pitchFamily="34" charset="0"/>
              </a:rPr>
              <a:t>Aprova a ITG 2000 – Escrituração Contábil </a:t>
            </a:r>
          </a:p>
          <a:p>
            <a:pPr marL="342900" lvl="0" indent="-342900" algn="just">
              <a:spcBef>
                <a:spcPct val="20000"/>
              </a:spcBef>
              <a:buFont typeface="Wingdings" pitchFamily="2" charset="2"/>
              <a:buChar char="ü"/>
              <a:defRPr/>
            </a:pPr>
            <a:r>
              <a:rPr lang="pt-BR" sz="3200" b="1" dirty="0" smtClean="0">
                <a:latin typeface="Arial Narrow" pitchFamily="34" charset="0"/>
              </a:rPr>
              <a:t> Item 19 - </a:t>
            </a:r>
            <a:r>
              <a:rPr lang="pt-BR" sz="2400" dirty="0" smtClean="0"/>
              <a:t>A entidade é responsável pelo registro público de livros contábeis em órgão competente e por averbações exigidas pela legislação de recuperação judicial, sendo atribuição do profissional de contabilidade a comunicação formal dessas exigências à entidade.</a:t>
            </a:r>
          </a:p>
          <a:p>
            <a:pPr marL="342900" lvl="0" indent="-342900" algn="just">
              <a:spcBef>
                <a:spcPct val="20000"/>
              </a:spcBef>
              <a:buFont typeface="Wingdings" pitchFamily="2" charset="2"/>
              <a:buChar char="ü"/>
              <a:defRPr/>
            </a:pPr>
            <a:r>
              <a:rPr lang="pt-BR" sz="2400" dirty="0" smtClean="0"/>
              <a:t>Modelo Comunicado Formal disponível site CRCES</a:t>
            </a:r>
          </a:p>
          <a:p>
            <a:pPr lvl="0" indent="-342900" algn="just">
              <a:spcBef>
                <a:spcPct val="20000"/>
              </a:spcBef>
              <a:defRPr/>
            </a:pPr>
            <a:r>
              <a:rPr lang="pt-BR" sz="2400" dirty="0" smtClean="0">
                <a:hlinkClick r:id="rId2"/>
              </a:rPr>
              <a:t>www.crc-es.org.br/Fiscalização/Formulários e modelos/</a:t>
            </a:r>
            <a:r>
              <a:rPr lang="pt-BR" sz="2400" dirty="0" smtClean="0"/>
              <a:t> </a:t>
            </a:r>
            <a:r>
              <a:rPr lang="pt-BR" sz="2400" dirty="0" smtClean="0">
                <a:hlinkClick r:id="rId2"/>
              </a:rPr>
              <a:t>Modelo de Comunicação Formal de Obrigatoriedade de Registro Livros Contábeis</a:t>
            </a:r>
          </a:p>
          <a:p>
            <a:pPr marL="342900" indent="-342900" algn="just" fontAlgn="auto">
              <a:spcBef>
                <a:spcPct val="20000"/>
              </a:spcBef>
              <a:spcAft>
                <a:spcPts val="0"/>
              </a:spcAft>
              <a:buFont typeface="Wingdings" pitchFamily="2" charset="2"/>
              <a:buChar char="ü"/>
              <a:defRPr/>
            </a:pPr>
            <a:endParaRPr lang="pt-BR" sz="3200" b="1" dirty="0" smtClean="0">
              <a:latin typeface="Arial Narrow" pitchFamily="34" charset="0"/>
            </a:endParaRPr>
          </a:p>
          <a:p>
            <a:pPr marL="342900" indent="-342900" algn="just" fontAlgn="auto">
              <a:spcBef>
                <a:spcPct val="20000"/>
              </a:spcBef>
              <a:spcAft>
                <a:spcPts val="0"/>
              </a:spcAft>
              <a:buFont typeface="Wingdings" pitchFamily="2" charset="2"/>
              <a:buChar char="ü"/>
              <a:defRPr/>
            </a:pPr>
            <a:endParaRPr lang="pt-BR" sz="32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195737" y="836712"/>
            <a:ext cx="4595874"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RESOLUÇÃO CFC 1.409/12</a:t>
            </a:r>
          </a:p>
        </p:txBody>
      </p:sp>
      <p:sp>
        <p:nvSpPr>
          <p:cNvPr id="5" name="Espaço Reservado para Conteúdo 4"/>
          <p:cNvSpPr txBox="1">
            <a:spLocks/>
          </p:cNvSpPr>
          <p:nvPr/>
        </p:nvSpPr>
        <p:spPr>
          <a:xfrm>
            <a:off x="179512" y="1844824"/>
            <a:ext cx="8589267" cy="4824536"/>
          </a:xfrm>
          <a:prstGeom prst="rect">
            <a:avLst/>
          </a:prstGeom>
        </p:spPr>
        <p:txBody>
          <a:bodyPr/>
          <a:lstStyle/>
          <a:p>
            <a:pPr marL="342900" indent="-342900" algn="just">
              <a:spcBef>
                <a:spcPct val="20000"/>
              </a:spcBef>
              <a:defRPr/>
            </a:pPr>
            <a:r>
              <a:rPr lang="pt-BR" sz="3200" b="1" dirty="0">
                <a:latin typeface="Arial Narrow" pitchFamily="34" charset="0"/>
              </a:rPr>
              <a:t>	</a:t>
            </a:r>
            <a:r>
              <a:rPr lang="pt-BR" sz="3200" b="1" dirty="0" smtClean="0">
                <a:latin typeface="Arial Narrow" pitchFamily="34" charset="0"/>
              </a:rPr>
              <a:t>			</a:t>
            </a:r>
          </a:p>
          <a:p>
            <a:pPr marL="342900" indent="-342900" algn="just" fontAlgn="auto">
              <a:spcBef>
                <a:spcPct val="20000"/>
              </a:spcBef>
              <a:spcAft>
                <a:spcPts val="0"/>
              </a:spcAft>
              <a:buFont typeface="Wingdings" pitchFamily="2" charset="2"/>
              <a:buChar char="ü"/>
              <a:defRPr/>
            </a:pPr>
            <a:r>
              <a:rPr lang="pt-BR" sz="3200" b="1" dirty="0" smtClean="0">
                <a:latin typeface="Arial Narrow" pitchFamily="34" charset="0"/>
              </a:rPr>
              <a:t>Aprova a ITG 2002 – Entidade sem Finalidade de Lucros</a:t>
            </a:r>
          </a:p>
          <a:p>
            <a:pPr marL="342900" indent="-342900" algn="just" fontAlgn="auto">
              <a:spcBef>
                <a:spcPct val="20000"/>
              </a:spcBef>
              <a:spcAft>
                <a:spcPts val="0"/>
              </a:spcAft>
              <a:buFont typeface="Wingdings" pitchFamily="2" charset="2"/>
              <a:buChar char="ü"/>
              <a:defRPr/>
            </a:pPr>
            <a:endParaRPr lang="pt-BR" sz="3200" b="1" dirty="0" smtClean="0">
              <a:latin typeface="Arial Narrow" pitchFamily="34" charset="0"/>
            </a:endParaRPr>
          </a:p>
          <a:p>
            <a:pPr algn="just" fontAlgn="auto">
              <a:spcBef>
                <a:spcPct val="20000"/>
              </a:spcBef>
              <a:spcAft>
                <a:spcPts val="0"/>
              </a:spcAft>
              <a:defRPr/>
            </a:pPr>
            <a:r>
              <a:rPr lang="pt-BR" sz="3200" b="1" dirty="0" smtClean="0">
                <a:latin typeface="Arial Narrow" pitchFamily="34" charset="0"/>
              </a:rPr>
              <a:t>Obs.: Atenção especial para a Lei 13.019/2014 – Marco Regulatório do Terceiro Setor</a:t>
            </a:r>
          </a:p>
          <a:p>
            <a:pPr marL="342900" indent="-342900" algn="just" fontAlgn="auto">
              <a:spcBef>
                <a:spcPct val="20000"/>
              </a:spcBef>
              <a:spcAft>
                <a:spcPts val="0"/>
              </a:spcAft>
              <a:buFont typeface="Wingdings" pitchFamily="2" charset="2"/>
              <a:buChar char="ü"/>
              <a:defRPr/>
            </a:pPr>
            <a:endParaRPr lang="pt-BR" sz="32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611560" y="980728"/>
            <a:ext cx="7845289"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Entrega de Documentos Profissional/Clientes</a:t>
            </a:r>
          </a:p>
        </p:txBody>
      </p:sp>
      <p:sp>
        <p:nvSpPr>
          <p:cNvPr id="9" name="Espaço Reservado para Conteúdo 4"/>
          <p:cNvSpPr txBox="1">
            <a:spLocks/>
          </p:cNvSpPr>
          <p:nvPr/>
        </p:nvSpPr>
        <p:spPr>
          <a:xfrm>
            <a:off x="251520" y="1628800"/>
            <a:ext cx="8589267" cy="4824536"/>
          </a:xfrm>
          <a:prstGeom prst="rect">
            <a:avLst/>
          </a:prstGeom>
        </p:spPr>
        <p:txBody>
          <a:bodyPr/>
          <a:lstStyle/>
          <a:p>
            <a:pPr marL="342900" indent="-342900" algn="just">
              <a:spcBef>
                <a:spcPct val="20000"/>
              </a:spcBef>
              <a:defRPr/>
            </a:pPr>
            <a:r>
              <a:rPr lang="pt-BR" sz="3200" b="1" dirty="0">
                <a:latin typeface="Arial Narrow" pitchFamily="34" charset="0"/>
              </a:rPr>
              <a:t>	</a:t>
            </a:r>
            <a:r>
              <a:rPr lang="pt-BR" sz="3200" b="1" dirty="0" smtClean="0">
                <a:latin typeface="Arial Narrow" pitchFamily="34" charset="0"/>
              </a:rPr>
              <a:t>			</a:t>
            </a:r>
          </a:p>
          <a:p>
            <a:pPr marL="342900" indent="-342900" algn="just" fontAlgn="auto">
              <a:spcBef>
                <a:spcPct val="20000"/>
              </a:spcBef>
              <a:spcAft>
                <a:spcPts val="0"/>
              </a:spcAft>
              <a:buFont typeface="Wingdings" pitchFamily="2" charset="2"/>
              <a:buChar char="ü"/>
              <a:defRPr/>
            </a:pPr>
            <a:r>
              <a:rPr lang="pt-BR" sz="3200" b="1" dirty="0" smtClean="0">
                <a:latin typeface="Arial Narrow" pitchFamily="34" charset="0"/>
              </a:rPr>
              <a:t> Profissional que não possui novo Contador – Elaborar Termo de Rescisão/ Protocolo de Entregas de Documentos, bem como observar o Parecer Técnico CT/CFC nº108/2005 – Consulta sobre a  suspensão da execução dos serviços prestados</a:t>
            </a:r>
          </a:p>
          <a:p>
            <a:pPr marL="342900" indent="-342900" algn="just" fontAlgn="auto">
              <a:spcBef>
                <a:spcPct val="20000"/>
              </a:spcBef>
              <a:spcAft>
                <a:spcPts val="0"/>
              </a:spcAft>
              <a:buFont typeface="Wingdings" pitchFamily="2" charset="2"/>
              <a:buChar char="ü"/>
              <a:defRPr/>
            </a:pPr>
            <a:endParaRPr lang="pt-BR" sz="32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0"/>
            <a:ext cx="8229600" cy="1301006"/>
          </a:xfrm>
        </p:spPr>
        <p:txBody>
          <a:bodyPr>
            <a:normAutofit fontScale="90000"/>
          </a:bodyPr>
          <a:lstStyle/>
          <a:p>
            <a:r>
              <a:rPr lang="pt-BR" sz="3100" b="1" dirty="0" smtClean="0"/>
              <a:t/>
            </a:r>
            <a:br>
              <a:rPr lang="pt-BR" sz="3100" b="1" dirty="0" smtClean="0"/>
            </a:br>
            <a:r>
              <a:rPr lang="pt-BR" sz="3100" b="1" dirty="0" smtClean="0"/>
              <a:t/>
            </a:r>
            <a:br>
              <a:rPr lang="pt-BR" sz="3100" b="1" dirty="0" smtClean="0"/>
            </a:br>
            <a:r>
              <a:rPr lang="pt-BR" sz="3100" b="1" dirty="0" smtClean="0"/>
              <a:t/>
            </a:r>
            <a:br>
              <a:rPr lang="pt-BR" sz="3100" b="1" dirty="0" smtClean="0"/>
            </a:br>
            <a:r>
              <a:rPr lang="pt-BR" sz="2400" b="1" dirty="0" smtClean="0"/>
              <a:t> </a:t>
            </a:r>
            <a:br>
              <a:rPr lang="pt-BR" sz="2400" b="1" dirty="0" smtClean="0"/>
            </a:br>
            <a:r>
              <a:rPr lang="pt-BR" sz="2200" b="1" dirty="0" smtClean="0"/>
              <a:t/>
            </a:r>
            <a:br>
              <a:rPr lang="pt-BR" sz="2200" b="1" dirty="0" smtClean="0"/>
            </a:br>
            <a:r>
              <a:rPr lang="pt-BR" b="1" dirty="0" smtClean="0"/>
              <a:t/>
            </a:r>
            <a:br>
              <a:rPr lang="pt-BR" b="1" dirty="0" smtClean="0"/>
            </a:br>
            <a:endParaRPr lang="pt-BR" dirty="0"/>
          </a:p>
        </p:txBody>
      </p:sp>
      <p:sp>
        <p:nvSpPr>
          <p:cNvPr id="3" name="Espaço Reservado para Conteúdo 2"/>
          <p:cNvSpPr>
            <a:spLocks noGrp="1"/>
          </p:cNvSpPr>
          <p:nvPr>
            <p:ph idx="1"/>
          </p:nvPr>
        </p:nvSpPr>
        <p:spPr>
          <a:xfrm>
            <a:off x="457200" y="1196752"/>
            <a:ext cx="8229600" cy="4929411"/>
          </a:xfrm>
        </p:spPr>
        <p:txBody>
          <a:bodyPr>
            <a:normAutofit/>
          </a:bodyPr>
          <a:lstStyle/>
          <a:p>
            <a:pPr>
              <a:buNone/>
            </a:pPr>
            <a:endParaRPr lang="pt-BR" sz="7200" b="1" u="sng" dirty="0" smtClean="0"/>
          </a:p>
          <a:p>
            <a:pPr>
              <a:buNone/>
            </a:pPr>
            <a:endParaRPr lang="pt-BR" sz="7200" dirty="0" smtClean="0"/>
          </a:p>
          <a:p>
            <a:pPr marL="0">
              <a:buNone/>
            </a:pPr>
            <a:r>
              <a:rPr lang="pt-BR" dirty="0" smtClean="0"/>
              <a:t> </a:t>
            </a:r>
          </a:p>
          <a:p>
            <a:endParaRPr lang="pt-BR" dirty="0"/>
          </a:p>
        </p:txBody>
      </p:sp>
      <p:sp>
        <p:nvSpPr>
          <p:cNvPr id="6" name="Retângulo 5"/>
          <p:cNvSpPr/>
          <p:nvPr/>
        </p:nvSpPr>
        <p:spPr>
          <a:xfrm>
            <a:off x="2195737" y="836712"/>
            <a:ext cx="4595874"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RESOLUÇÃO CFC 1.309/10</a:t>
            </a:r>
          </a:p>
        </p:txBody>
      </p:sp>
      <p:sp>
        <p:nvSpPr>
          <p:cNvPr id="7" name="Espaço Reservado para Conteúdo 4"/>
          <p:cNvSpPr txBox="1">
            <a:spLocks/>
          </p:cNvSpPr>
          <p:nvPr/>
        </p:nvSpPr>
        <p:spPr>
          <a:xfrm>
            <a:off x="251520" y="1484784"/>
            <a:ext cx="8589267" cy="4824536"/>
          </a:xfrm>
          <a:prstGeom prst="rect">
            <a:avLst/>
          </a:prstGeom>
        </p:spPr>
        <p:txBody>
          <a:bodyPr/>
          <a:lstStyle/>
          <a:p>
            <a:pPr marL="342900" indent="-342900" algn="just">
              <a:spcBef>
                <a:spcPct val="20000"/>
              </a:spcBef>
              <a:defRPr/>
            </a:pPr>
            <a:r>
              <a:rPr lang="pt-BR" sz="3200" b="1" dirty="0">
                <a:latin typeface="Arial Narrow" pitchFamily="34" charset="0"/>
              </a:rPr>
              <a:t>	</a:t>
            </a:r>
            <a:r>
              <a:rPr lang="pt-BR" sz="3200" b="1" dirty="0" smtClean="0">
                <a:latin typeface="Arial Narrow" pitchFamily="34" charset="0"/>
              </a:rPr>
              <a:t>			</a:t>
            </a:r>
          </a:p>
          <a:p>
            <a:pPr marL="342900" indent="-342900" algn="just" fontAlgn="auto">
              <a:spcBef>
                <a:spcPct val="20000"/>
              </a:spcBef>
              <a:spcAft>
                <a:spcPts val="0"/>
              </a:spcAft>
              <a:buFont typeface="Wingdings" pitchFamily="2" charset="2"/>
              <a:buChar char="ü"/>
              <a:defRPr/>
            </a:pPr>
            <a:r>
              <a:rPr lang="pt-BR" sz="3200" b="1" dirty="0" smtClean="0">
                <a:latin typeface="Arial Narrow" pitchFamily="34" charset="0"/>
              </a:rPr>
              <a:t>Artigo 46, § 2º da Resolução CFC 1.309/10</a:t>
            </a:r>
          </a:p>
          <a:p>
            <a:pPr algn="just"/>
            <a:endParaRPr lang="pt-BR" sz="3200" dirty="0" smtClean="0"/>
          </a:p>
          <a:p>
            <a:pPr algn="just"/>
            <a:r>
              <a:rPr lang="pt-BR" sz="2800" dirty="0" smtClean="0"/>
              <a:t>Artigo 46: § 2º O arquivamento do feito, que se refere o parágrafo anterior, não se aplica aos enquadramentos éticos, exceto quando comprovada a ausência do fato gerador da infração.</a:t>
            </a:r>
          </a:p>
          <a:p>
            <a:pPr algn="just"/>
            <a:r>
              <a:rPr lang="pt-BR" sz="2800" i="1" dirty="0" smtClean="0"/>
              <a:t>(Acrescido por meio da Resolução CFC nº 1.355/2011)</a:t>
            </a:r>
            <a:endParaRPr lang="pt-BR" sz="2800" b="1" dirty="0" smtClean="0">
              <a:latin typeface="Arial Narrow" pitchFamily="34" charset="0"/>
            </a:endParaRPr>
          </a:p>
          <a:p>
            <a:pPr marL="342900" indent="-342900" algn="just" fontAlgn="auto">
              <a:spcBef>
                <a:spcPct val="20000"/>
              </a:spcBef>
              <a:spcAft>
                <a:spcPts val="0"/>
              </a:spcAft>
              <a:buFont typeface="Wingdings" pitchFamily="2" charset="2"/>
              <a:buChar char="ü"/>
              <a:defRPr/>
            </a:pPr>
            <a:endParaRPr lang="pt-BR" sz="32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down)">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82154"/>
          </a:xfrm>
        </p:spPr>
        <p:txBody>
          <a:bodyPr>
            <a:noAutofit/>
          </a:bodyPr>
          <a:lstStyle/>
          <a:p>
            <a:r>
              <a:rPr lang="pt-BR" sz="1800" b="1" u="sng" dirty="0" smtClean="0"/>
              <a:t/>
            </a:r>
            <a:br>
              <a:rPr lang="pt-BR" sz="1800" b="1" u="sng" dirty="0" smtClean="0"/>
            </a:br>
            <a:r>
              <a:rPr lang="pt-BR" sz="1800" b="1" u="sng" dirty="0" smtClean="0"/>
              <a:t/>
            </a:r>
            <a:br>
              <a:rPr lang="pt-BR" sz="1800" b="1" u="sng" dirty="0" smtClean="0"/>
            </a:br>
            <a:endParaRPr lang="pt-BR" sz="1800" dirty="0"/>
          </a:p>
        </p:txBody>
      </p:sp>
      <p:sp>
        <p:nvSpPr>
          <p:cNvPr id="9" name="Retângulo 8"/>
          <p:cNvSpPr/>
          <p:nvPr/>
        </p:nvSpPr>
        <p:spPr>
          <a:xfrm>
            <a:off x="1517575" y="836712"/>
            <a:ext cx="5952207" cy="156966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PRAZO NOTIFICATÓRIO</a:t>
            </a:r>
          </a:p>
          <a:p>
            <a:pPr algn="ctr">
              <a:defRPr/>
            </a:pPr>
            <a:r>
              <a:rPr lang="pt-BR" sz="3200" b="1" dirty="0" smtClean="0">
                <a:solidFill>
                  <a:srgbClr val="FFC000"/>
                </a:solidFill>
                <a:effectLst>
                  <a:outerShdw blurRad="38100" dist="38100" dir="2700000" algn="tl">
                    <a:srgbClr val="000000">
                      <a:alpha val="43137"/>
                    </a:srgbClr>
                  </a:outerShdw>
                </a:effectLst>
              </a:rPr>
              <a:t>CAPÍTULO VI – DOS PRAZOS</a:t>
            </a:r>
          </a:p>
          <a:p>
            <a:pPr algn="ctr">
              <a:defRPr/>
            </a:pPr>
            <a:r>
              <a:rPr lang="pt-BR" sz="3200" b="1" dirty="0" smtClean="0">
                <a:solidFill>
                  <a:srgbClr val="FFC000"/>
                </a:solidFill>
                <a:effectLst>
                  <a:outerShdw blurRad="38100" dist="38100" dir="2700000" algn="tl">
                    <a:srgbClr val="000000">
                      <a:alpha val="43137"/>
                    </a:srgbClr>
                  </a:outerShdw>
                </a:effectLst>
              </a:rPr>
              <a:t>RESOLUÇÃO CFC 1.309/10 ART. 13</a:t>
            </a:r>
          </a:p>
        </p:txBody>
      </p:sp>
      <p:sp>
        <p:nvSpPr>
          <p:cNvPr id="10" name="Espaço Reservado para Conteúdo 4"/>
          <p:cNvSpPr txBox="1">
            <a:spLocks/>
          </p:cNvSpPr>
          <p:nvPr/>
        </p:nvSpPr>
        <p:spPr>
          <a:xfrm>
            <a:off x="251520" y="1196752"/>
            <a:ext cx="8589267" cy="4824536"/>
          </a:xfrm>
          <a:prstGeom prst="rect">
            <a:avLst/>
          </a:prstGeom>
        </p:spPr>
        <p:txBody>
          <a:bodyPr/>
          <a:lstStyle/>
          <a:p>
            <a:pPr marL="342900" indent="-342900" algn="just">
              <a:spcBef>
                <a:spcPct val="20000"/>
              </a:spcBef>
              <a:defRPr/>
            </a:pPr>
            <a:r>
              <a:rPr lang="pt-BR" sz="3200" b="1" dirty="0">
                <a:latin typeface="Arial Narrow" pitchFamily="34" charset="0"/>
              </a:rPr>
              <a:t>	</a:t>
            </a:r>
            <a:r>
              <a:rPr lang="pt-BR" sz="3200" b="1" dirty="0" smtClean="0">
                <a:latin typeface="Arial Narrow" pitchFamily="34" charset="0"/>
              </a:rPr>
              <a:t>			</a:t>
            </a:r>
          </a:p>
          <a:p>
            <a:pPr marL="342900" indent="-342900" algn="just">
              <a:spcBef>
                <a:spcPct val="20000"/>
              </a:spcBef>
              <a:defRPr/>
            </a:pPr>
            <a:endParaRPr lang="pt-BR" sz="3200" b="1" dirty="0" smtClean="0">
              <a:latin typeface="Arial Narrow" pitchFamily="34" charset="0"/>
            </a:endParaRPr>
          </a:p>
          <a:p>
            <a:pPr marL="342900" indent="-342900" algn="just">
              <a:spcBef>
                <a:spcPct val="20000"/>
              </a:spcBef>
              <a:defRPr/>
            </a:pPr>
            <a:endParaRPr lang="pt-BR" sz="3200" b="1" dirty="0" smtClean="0">
              <a:latin typeface="Arial Narrow" pitchFamily="34" charset="0"/>
            </a:endParaRPr>
          </a:p>
          <a:p>
            <a:pPr indent="-342900" algn="just">
              <a:spcBef>
                <a:spcPct val="20000"/>
              </a:spcBef>
              <a:defRPr/>
            </a:pPr>
            <a:r>
              <a:rPr lang="pt-BR" sz="2000" b="1" dirty="0" smtClean="0">
                <a:latin typeface="Arial Narrow" pitchFamily="34" charset="0"/>
              </a:rPr>
              <a:t>As notificações terão prazo de 15(quinze) dias podendo ser prorrogadas pelo mesmo prazo</a:t>
            </a:r>
          </a:p>
          <a:p>
            <a:endParaRPr lang="pt-BR" sz="2000" b="1" dirty="0" smtClean="0">
              <a:latin typeface="Arial Narrow" pitchFamily="34" charset="0"/>
            </a:endParaRPr>
          </a:p>
          <a:p>
            <a:pPr algn="just"/>
            <a:r>
              <a:rPr lang="pt-BR" sz="2000" b="1" dirty="0" smtClean="0"/>
              <a:t>Art. 13</a:t>
            </a:r>
            <a:r>
              <a:rPr lang="pt-BR" sz="2000" dirty="0" smtClean="0"/>
              <a:t> Inexistindo disposição específica, os atos do órgão ou autoridade responsável pelo processo e do interessado ou autuado que dele participem devem ser praticados no prazo máximo de 15 (quinze) dias, salvo motivo de força maior. </a:t>
            </a:r>
          </a:p>
          <a:p>
            <a:pPr algn="just"/>
            <a:endParaRPr lang="pt-BR" sz="2000" dirty="0" smtClean="0"/>
          </a:p>
          <a:p>
            <a:pPr algn="just"/>
            <a:r>
              <a:rPr lang="pt-BR" sz="2000" b="1" dirty="0" smtClean="0"/>
              <a:t>Parágrafo único.</a:t>
            </a:r>
            <a:r>
              <a:rPr lang="pt-BR" sz="2000" dirty="0" smtClean="0"/>
              <a:t> O prazo previsto neste artigo pode ser prorrogado até o dobro, mediante comprovada justificação.</a:t>
            </a:r>
          </a:p>
          <a:p>
            <a:pPr marL="342900" indent="-342900" algn="just" fontAlgn="auto">
              <a:spcBef>
                <a:spcPct val="20000"/>
              </a:spcBef>
              <a:spcAft>
                <a:spcPts val="0"/>
              </a:spcAft>
              <a:defRPr/>
            </a:pPr>
            <a:endParaRPr lang="pt-BR" sz="32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wipe(down)">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wipe(down)">
                                      <p:cBhvr>
                                        <p:cTn id="17" dur="5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wipe(down)">
                                      <p:cBhvr>
                                        <p:cTn id="2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332656"/>
            <a:ext cx="9144000" cy="646331"/>
          </a:xfrm>
          <a:prstGeom prst="rect">
            <a:avLst/>
          </a:prstGeom>
        </p:spPr>
        <p:txBody>
          <a:bodyPr wrap="square">
            <a:spAutoFit/>
          </a:bodyPr>
          <a:lstStyle/>
          <a:p>
            <a:pPr lvl="2">
              <a:buNone/>
            </a:pPr>
            <a:endParaRPr lang="pt-BR" b="1" u="sng" dirty="0" smtClean="0"/>
          </a:p>
          <a:p>
            <a:pPr lvl="2">
              <a:buNone/>
            </a:pPr>
            <a:endParaRPr lang="pt-BR" b="1" u="sng" dirty="0" smtClean="0"/>
          </a:p>
        </p:txBody>
      </p:sp>
      <p:sp>
        <p:nvSpPr>
          <p:cNvPr id="5" name="Retângulo 4"/>
          <p:cNvSpPr/>
          <p:nvPr/>
        </p:nvSpPr>
        <p:spPr>
          <a:xfrm>
            <a:off x="2123728" y="980728"/>
            <a:ext cx="4595874"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RESOLUÇÃO CFC 1.445/13</a:t>
            </a:r>
          </a:p>
        </p:txBody>
      </p:sp>
      <p:sp>
        <p:nvSpPr>
          <p:cNvPr id="9" name="Espaço Reservado para Conteúdo 4"/>
          <p:cNvSpPr txBox="1">
            <a:spLocks/>
          </p:cNvSpPr>
          <p:nvPr/>
        </p:nvSpPr>
        <p:spPr>
          <a:xfrm>
            <a:off x="179512" y="1772816"/>
            <a:ext cx="8589267" cy="4824536"/>
          </a:xfrm>
          <a:prstGeom prst="rect">
            <a:avLst/>
          </a:prstGeom>
        </p:spPr>
        <p:txBody>
          <a:bodyPr/>
          <a:lstStyle/>
          <a:p>
            <a:pPr marL="342900" indent="-342900" algn="just">
              <a:spcBef>
                <a:spcPct val="20000"/>
              </a:spcBef>
              <a:defRPr/>
            </a:pPr>
            <a:r>
              <a:rPr lang="pt-BR" sz="3200" b="1" dirty="0">
                <a:latin typeface="Arial Narrow" pitchFamily="34" charset="0"/>
              </a:rPr>
              <a:t>	</a:t>
            </a:r>
            <a:r>
              <a:rPr lang="pt-BR" sz="3200" b="1" dirty="0" smtClean="0">
                <a:latin typeface="Arial Narrow" pitchFamily="34" charset="0"/>
              </a:rPr>
              <a:t>			</a:t>
            </a:r>
          </a:p>
          <a:p>
            <a:pPr marL="342900" indent="-342900" algn="just" fontAlgn="auto">
              <a:spcBef>
                <a:spcPct val="20000"/>
              </a:spcBef>
              <a:spcAft>
                <a:spcPts val="0"/>
              </a:spcAft>
              <a:buFont typeface="Wingdings" pitchFamily="2" charset="2"/>
              <a:buChar char="ü"/>
              <a:defRPr/>
            </a:pPr>
            <a:r>
              <a:rPr lang="pt-BR" sz="3200" b="1" dirty="0" smtClean="0">
                <a:latin typeface="Arial Narrow" pitchFamily="34" charset="0"/>
              </a:rPr>
              <a:t>Dispõe sobre os procedimentos a serem observados pelos profissionais e Organizações Contábeis, quando no exercício de suas funções, para cumprimento das obrigações previstas na Lei nº9.613/1998 e alterações posteriores - COAF</a:t>
            </a:r>
          </a:p>
          <a:p>
            <a:pPr algn="just"/>
            <a:endParaRPr lang="pt-BR" sz="3200" dirty="0" smtClean="0"/>
          </a:p>
          <a:p>
            <a:pPr marL="342900" indent="-342900" algn="just" fontAlgn="auto">
              <a:spcBef>
                <a:spcPct val="20000"/>
              </a:spcBef>
              <a:spcAft>
                <a:spcPts val="0"/>
              </a:spcAft>
              <a:buFont typeface="Wingdings" pitchFamily="2" charset="2"/>
              <a:buChar char="ü"/>
              <a:defRPr/>
            </a:pPr>
            <a:endParaRPr lang="pt-BR" sz="32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noChangeArrowheads="1"/>
          </p:cNvSpPr>
          <p:nvPr>
            <p:ph idx="1"/>
          </p:nvPr>
        </p:nvSpPr>
        <p:spPr bwMode="auto">
          <a:xfrm>
            <a:off x="467544" y="1412776"/>
            <a:ext cx="8229600" cy="5983176"/>
          </a:xfrm>
          <a:prstGeom prst="rect">
            <a:avLst/>
          </a:prstGeom>
          <a:noFill/>
          <a:ln w="9525">
            <a:noFill/>
            <a:miter lim="800000"/>
            <a:headEnd/>
            <a:tailEnd/>
          </a:ln>
        </p:spPr>
        <p:txBody>
          <a:bodyPr>
            <a:spAutoFit/>
          </a:bodyPr>
          <a:lstStyle/>
          <a:p>
            <a:pPr marL="342900" indent="-342900" algn="just" fontAlgn="t">
              <a:buFont typeface="Wingdings" pitchFamily="2" charset="2"/>
              <a:buChar char="Ø"/>
            </a:pPr>
            <a:r>
              <a:rPr lang="pt-BR" sz="2200" dirty="0">
                <a:latin typeface="Arial Narrow" pitchFamily="34" charset="0"/>
              </a:rPr>
              <a:t>Resolução CFC 803/1996 – </a:t>
            </a:r>
            <a:r>
              <a:rPr lang="pt-BR" sz="2200" i="1" dirty="0">
                <a:latin typeface="Arial Narrow" pitchFamily="34" charset="0"/>
              </a:rPr>
              <a:t>Aprova o Código de Ética Profissional do Contabilista – CEPC</a:t>
            </a:r>
            <a:r>
              <a:rPr lang="pt-BR" sz="2200" b="1" dirty="0">
                <a:latin typeface="Arial Narrow" pitchFamily="34" charset="0"/>
              </a:rPr>
              <a:t>;</a:t>
            </a:r>
          </a:p>
          <a:p>
            <a:pPr marL="342900" indent="-342900" algn="just" fontAlgn="t">
              <a:buFont typeface="Wingdings" pitchFamily="2" charset="2"/>
              <a:buChar char="Ø"/>
            </a:pPr>
            <a:r>
              <a:rPr lang="pt-BR" sz="2200" dirty="0" smtClean="0">
                <a:latin typeface="Arial Narrow" pitchFamily="34" charset="0"/>
              </a:rPr>
              <a:t>Resolução </a:t>
            </a:r>
            <a:r>
              <a:rPr lang="pt-BR" sz="2200" dirty="0">
                <a:latin typeface="Arial Narrow" pitchFamily="34" charset="0"/>
              </a:rPr>
              <a:t>CFC 987/2003 – Regulamenta a obrigatoriedade do contrato de prestação de serviços contábeis e distrato, e dá outras providências;</a:t>
            </a:r>
          </a:p>
          <a:p>
            <a:pPr marL="342900" indent="-342900" algn="just" fontAlgn="t">
              <a:buFont typeface="Wingdings" pitchFamily="2" charset="2"/>
              <a:buChar char="Ø"/>
            </a:pPr>
            <a:r>
              <a:rPr lang="pt-BR" sz="2200" dirty="0" smtClean="0">
                <a:latin typeface="Arial Narrow" pitchFamily="34" charset="0"/>
              </a:rPr>
              <a:t>Resolução </a:t>
            </a:r>
            <a:r>
              <a:rPr lang="pt-BR" sz="2200" dirty="0">
                <a:latin typeface="Arial Narrow" pitchFamily="34" charset="0"/>
              </a:rPr>
              <a:t>1309/2010 – Aprova o Regulamento de Procedimentos Processuais dos Conselhos de Contabilidade, que dispõe sobre os processos administrativos de fiscalização, e dá outras providências;</a:t>
            </a:r>
          </a:p>
          <a:p>
            <a:pPr marL="342900" indent="-342900" algn="just" fontAlgn="t">
              <a:buFont typeface="Wingdings" pitchFamily="2" charset="2"/>
              <a:buChar char="Ø"/>
            </a:pPr>
            <a:r>
              <a:rPr lang="pt-BR" sz="2200" dirty="0" smtClean="0">
                <a:latin typeface="Arial Narrow" pitchFamily="34" charset="0"/>
              </a:rPr>
              <a:t>Resolução </a:t>
            </a:r>
            <a:r>
              <a:rPr lang="pt-BR" sz="2200" dirty="0">
                <a:latin typeface="Arial Narrow" pitchFamily="34" charset="0"/>
              </a:rPr>
              <a:t>CFC 1255/2009 – NBC TG 1000 – Contabilidade para Pequenas e Médias Empresas;</a:t>
            </a:r>
          </a:p>
          <a:p>
            <a:pPr marL="342900" indent="-342900" algn="just" fontAlgn="t">
              <a:buFont typeface="Wingdings" pitchFamily="2" charset="2"/>
              <a:buChar char="Ø"/>
            </a:pPr>
            <a:r>
              <a:rPr lang="pt-BR" sz="2200" dirty="0" smtClean="0">
                <a:latin typeface="Arial Narrow" pitchFamily="34" charset="0"/>
              </a:rPr>
              <a:t>Resolução </a:t>
            </a:r>
            <a:r>
              <a:rPr lang="pt-BR" sz="2200" dirty="0">
                <a:latin typeface="Arial Narrow" pitchFamily="34" charset="0"/>
              </a:rPr>
              <a:t>CFC 1330/2011 e 1409/2012 – ITG 2000 e ITG 2002 – Escrituração Contábil e Escrituração para Entidades sem Finalidade de Lucros;</a:t>
            </a:r>
          </a:p>
          <a:p>
            <a:pPr algn="just" fontAlgn="t">
              <a:buFont typeface="Wingdings" pitchFamily="2" charset="2"/>
              <a:buChar char="Ø"/>
            </a:pPr>
            <a:r>
              <a:rPr lang="pt-BR" sz="2200" dirty="0" smtClean="0">
                <a:latin typeface="Arial Narrow" pitchFamily="34" charset="0"/>
              </a:rPr>
              <a:t>Resolução CFC 1389/2012 – Registro Profissional dos Contadores e Técnicos em Contabilidade;</a:t>
            </a:r>
          </a:p>
          <a:p>
            <a:pPr marL="342900" indent="-342900" algn="just" fontAlgn="t">
              <a:buNone/>
            </a:pPr>
            <a:endParaRPr lang="pt-BR" sz="2200" dirty="0">
              <a:latin typeface="Arial Narrow" pitchFamily="34" charset="0"/>
            </a:endParaRPr>
          </a:p>
          <a:p>
            <a:pPr marL="342900" indent="-342900" algn="just">
              <a:buFont typeface="Arial" charset="0"/>
              <a:buChar char="•"/>
            </a:pPr>
            <a:endParaRPr lang="pt-BR" sz="2200" dirty="0">
              <a:latin typeface="Arial Narrow" pitchFamily="34" charset="0"/>
            </a:endParaRPr>
          </a:p>
        </p:txBody>
      </p:sp>
      <p:sp>
        <p:nvSpPr>
          <p:cNvPr id="6" name="Retângulo 5"/>
          <p:cNvSpPr/>
          <p:nvPr/>
        </p:nvSpPr>
        <p:spPr>
          <a:xfrm>
            <a:off x="2555776" y="836712"/>
            <a:ext cx="4386907"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PRINCIPAIS RESOLUÇÕES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noChangeArrowheads="1"/>
          </p:cNvSpPr>
          <p:nvPr>
            <p:ph idx="1"/>
          </p:nvPr>
        </p:nvSpPr>
        <p:spPr bwMode="auto">
          <a:xfrm>
            <a:off x="251520" y="1052736"/>
            <a:ext cx="8229600" cy="6727996"/>
          </a:xfrm>
          <a:prstGeom prst="rect">
            <a:avLst/>
          </a:prstGeom>
          <a:noFill/>
          <a:ln w="9525">
            <a:noFill/>
            <a:miter lim="800000"/>
            <a:headEnd/>
            <a:tailEnd/>
          </a:ln>
        </p:spPr>
        <p:txBody>
          <a:bodyPr>
            <a:spAutoFit/>
          </a:bodyPr>
          <a:lstStyle/>
          <a:p>
            <a:pPr marL="342900" indent="-342900" algn="just" fontAlgn="t">
              <a:buFont typeface="Wingdings" pitchFamily="2" charset="2"/>
              <a:buChar char="Ø"/>
            </a:pPr>
            <a:endParaRPr lang="pt-BR" sz="2200" dirty="0">
              <a:latin typeface="Arial Narrow" pitchFamily="34" charset="0"/>
            </a:endParaRPr>
          </a:p>
          <a:p>
            <a:pPr marL="342900" indent="-342900" algn="just" fontAlgn="t">
              <a:buFont typeface="Wingdings" pitchFamily="2" charset="2"/>
              <a:buChar char="Ø"/>
            </a:pPr>
            <a:r>
              <a:rPr lang="pt-BR" sz="2200" dirty="0" smtClean="0">
                <a:latin typeface="Arial Narrow" pitchFamily="34" charset="0"/>
              </a:rPr>
              <a:t>Resolução CFC 1390/2012 – Registro Cadastral das Organizações Contábeis;</a:t>
            </a:r>
          </a:p>
          <a:p>
            <a:pPr algn="just" fontAlgn="t">
              <a:buFont typeface="Wingdings" pitchFamily="2" charset="2"/>
              <a:buChar char="Ø"/>
            </a:pPr>
            <a:r>
              <a:rPr lang="pt-BR" sz="2200" dirty="0" smtClean="0">
                <a:latin typeface="Arial Narrow" pitchFamily="34" charset="0"/>
              </a:rPr>
              <a:t>Resolução CFC 1418/2012 – Modelo Contábil para Microempresa e Empresa de Pequeno Porte;</a:t>
            </a:r>
          </a:p>
          <a:p>
            <a:pPr algn="just" fontAlgn="t">
              <a:buFont typeface="Wingdings" pitchFamily="2" charset="2"/>
              <a:buChar char="Ø"/>
            </a:pPr>
            <a:r>
              <a:rPr lang="pt-BR" sz="2200" dirty="0" smtClean="0">
                <a:latin typeface="Arial Narrow" pitchFamily="34" charset="0"/>
              </a:rPr>
              <a:t>Resolução CFC 1403/2012 – Altera a Resolução CFC n.º 1.364/11 que dispõe sobre a Declaração Comprobatória de Percepção de Rendimentos – DECORE Eletrônica – e dá outras providências;</a:t>
            </a:r>
          </a:p>
          <a:p>
            <a:pPr algn="just" fontAlgn="t">
              <a:buFont typeface="Wingdings" pitchFamily="2" charset="2"/>
              <a:buChar char="Ø"/>
            </a:pPr>
            <a:r>
              <a:rPr lang="pt-BR" sz="2200" dirty="0" smtClean="0">
                <a:latin typeface="Arial Narrow" pitchFamily="34" charset="0"/>
              </a:rPr>
              <a:t>Resolução CFC 1.246/09 – Dispõe sobre a participação de estudantes em trabalhos auxiliares da profissão contábil;</a:t>
            </a:r>
          </a:p>
          <a:p>
            <a:pPr algn="just" fontAlgn="t">
              <a:buFont typeface="Wingdings" pitchFamily="2" charset="2"/>
              <a:buChar char="Ø"/>
            </a:pPr>
            <a:r>
              <a:rPr lang="pt-BR" sz="2200" dirty="0" smtClean="0">
                <a:latin typeface="Arial Narrow" pitchFamily="34" charset="0"/>
              </a:rPr>
              <a:t>Resolução CFC 560/83 – Dispõe sobre as prerrogativas profissionais de que trata o artigo 25 do Decreto-lei nº9.295/46, de 27 de maio de 1946;</a:t>
            </a:r>
          </a:p>
          <a:p>
            <a:pPr algn="just" fontAlgn="t">
              <a:buFont typeface="Wingdings" pitchFamily="2" charset="2"/>
              <a:buChar char="Ø"/>
            </a:pPr>
            <a:r>
              <a:rPr lang="pt-BR" sz="2200" dirty="0" smtClean="0">
                <a:latin typeface="Arial Narrow" pitchFamily="34" charset="0"/>
              </a:rPr>
              <a:t>Resolução CFC 1.445/13 – Dispõe sobre os procedimentos a serem observados pelos profissionais e Organizações Contábeis, quando no exercício de suas funções, para cumprimento das obrigações previstas na Lei nº9.613/1998 e alterações posteriores</a:t>
            </a:r>
            <a:endParaRPr lang="pt-BR" sz="2200" dirty="0">
              <a:latin typeface="Arial Narrow" pitchFamily="34" charset="0"/>
            </a:endParaRPr>
          </a:p>
          <a:p>
            <a:pPr marL="342900" indent="-342900" algn="just" fontAlgn="t">
              <a:buFont typeface="Wingdings" pitchFamily="2" charset="2"/>
              <a:buChar char="Ø"/>
            </a:pPr>
            <a:endParaRPr lang="pt-BR" sz="2200" dirty="0">
              <a:latin typeface="Arial Narrow" pitchFamily="34" charset="0"/>
            </a:endParaRPr>
          </a:p>
          <a:p>
            <a:pPr marL="342900" indent="-342900" algn="just">
              <a:buFont typeface="Arial" charset="0"/>
              <a:buChar char="•"/>
            </a:pPr>
            <a:endParaRPr lang="pt-BR" sz="2200" dirty="0">
              <a:latin typeface="Arial Narrow" pitchFamily="34" charset="0"/>
            </a:endParaRPr>
          </a:p>
        </p:txBody>
      </p:sp>
      <p:sp>
        <p:nvSpPr>
          <p:cNvPr id="8" name="Retângulo 7"/>
          <p:cNvSpPr/>
          <p:nvPr/>
        </p:nvSpPr>
        <p:spPr>
          <a:xfrm>
            <a:off x="2411760" y="764704"/>
            <a:ext cx="4386907"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PRINCIPAIS RESOLUÇÕES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836712"/>
            <a:ext cx="8229600" cy="1143000"/>
          </a:xfrm>
        </p:spPr>
        <p:txBody>
          <a:bodyPr>
            <a:normAutofit fontScale="90000"/>
          </a:bodyPr>
          <a:lstStyle/>
          <a:p>
            <a:r>
              <a:rPr lang="pt-BR" sz="2700" b="1" dirty="0" smtClean="0"/>
              <a:t/>
            </a:r>
            <a:br>
              <a:rPr lang="pt-BR" sz="2700" b="1" dirty="0" smtClean="0"/>
            </a:br>
            <a:r>
              <a:rPr lang="pt-BR" sz="2700" b="1" dirty="0" smtClean="0"/>
              <a:t/>
            </a:r>
            <a:br>
              <a:rPr lang="pt-BR" sz="2700" b="1" dirty="0" smtClean="0"/>
            </a:br>
            <a:r>
              <a:rPr lang="pt-BR" sz="2700" b="1" dirty="0" smtClean="0"/>
              <a:t/>
            </a:r>
            <a:br>
              <a:rPr lang="pt-BR" sz="2700" b="1" dirty="0" smtClean="0"/>
            </a:br>
            <a:r>
              <a:rPr lang="pt-BR" sz="2700" b="1" dirty="0" smtClean="0"/>
              <a:t/>
            </a:r>
            <a:br>
              <a:rPr lang="pt-BR" sz="2700" b="1" dirty="0" smtClean="0"/>
            </a:br>
            <a:r>
              <a:rPr lang="x-none" sz="2700" b="1" smtClean="0"/>
              <a:t>NORMA BRASILEIRA DE CONTABILIDADE – NBC PG 100, DE</a:t>
            </a:r>
            <a:r>
              <a:rPr lang="pt-BR" sz="2700" b="1" dirty="0" smtClean="0"/>
              <a:t> 24 DE JANEIRO </a:t>
            </a:r>
            <a:r>
              <a:rPr lang="x-none" sz="2700" b="1" smtClean="0"/>
              <a:t>DE 201</a:t>
            </a:r>
            <a:r>
              <a:rPr lang="pt-BR" sz="2700" b="1" dirty="0" smtClean="0"/>
              <a:t>4</a:t>
            </a:r>
            <a:br>
              <a:rPr lang="pt-BR" sz="2700" b="1" dirty="0" smtClean="0"/>
            </a:br>
            <a:r>
              <a:rPr lang="pt-BR" sz="2700" b="1" i="1" dirty="0" smtClean="0"/>
              <a:t>Dispõe sobre a NBC PG 100 – Aplicação Geral aos Profissionais da Contabilidade.</a:t>
            </a:r>
            <a:r>
              <a:rPr lang="pt-BR" dirty="0" smtClean="0"/>
              <a:t/>
            </a:r>
            <a:br>
              <a:rPr lang="pt-BR" dirty="0" smtClean="0"/>
            </a:br>
            <a:r>
              <a:rPr lang="pt-BR" b="1" dirty="0" smtClean="0"/>
              <a:t/>
            </a:r>
            <a:br>
              <a:rPr lang="pt-BR" b="1" dirty="0" smtClean="0"/>
            </a:br>
            <a:endParaRPr lang="pt-BR" dirty="0"/>
          </a:p>
        </p:txBody>
      </p:sp>
      <p:graphicFrame>
        <p:nvGraphicFramePr>
          <p:cNvPr id="4" name="Tabela 3"/>
          <p:cNvGraphicFramePr>
            <a:graphicFrameLocks noGrp="1"/>
          </p:cNvGraphicFramePr>
          <p:nvPr/>
        </p:nvGraphicFramePr>
        <p:xfrm>
          <a:off x="899592" y="2564904"/>
          <a:ext cx="7561262" cy="2591462"/>
        </p:xfrm>
        <a:graphic>
          <a:graphicData uri="http://schemas.openxmlformats.org/drawingml/2006/table">
            <a:tbl>
              <a:tblPr firstRow="1" bandRow="1">
                <a:tableStyleId>{5C22544A-7EE6-4342-B048-85BDC9FD1C3A}</a:tableStyleId>
              </a:tblPr>
              <a:tblGrid>
                <a:gridCol w="4464496"/>
                <a:gridCol w="3096766"/>
              </a:tblGrid>
              <a:tr h="0">
                <a:tc>
                  <a:txBody>
                    <a:bodyPr/>
                    <a:lstStyle/>
                    <a:p>
                      <a:pPr algn="l"/>
                      <a:r>
                        <a:rPr lang="pt-BR" sz="1800" b="1" dirty="0" smtClean="0"/>
                        <a:t>Sumário</a:t>
                      </a:r>
                      <a:endParaRPr lang="pt-BR" sz="1800" b="1" dirty="0"/>
                    </a:p>
                  </a:txBody>
                  <a:tcPr marL="91445" marR="91445" marT="45733" marB="45733"/>
                </a:tc>
                <a:tc>
                  <a:txBody>
                    <a:bodyPr/>
                    <a:lstStyle/>
                    <a:p>
                      <a:r>
                        <a:rPr lang="pt-BR" sz="1800" b="1" dirty="0" smtClean="0"/>
                        <a:t>Item</a:t>
                      </a:r>
                      <a:endParaRPr lang="pt-BR" sz="1800" b="1" dirty="0"/>
                    </a:p>
                  </a:txBody>
                  <a:tcPr marL="91445" marR="91445" marT="45733" marB="45733"/>
                </a:tc>
              </a:tr>
              <a:tr h="370946">
                <a:tc>
                  <a:txBody>
                    <a:bodyPr/>
                    <a:lstStyle/>
                    <a:p>
                      <a:r>
                        <a:rPr lang="pt-BR" sz="1800" b="1" dirty="0" smtClean="0"/>
                        <a:t>Seção 100 – Introdução e princípios éticos</a:t>
                      </a:r>
                      <a:endParaRPr lang="pt-BR" sz="1800" b="1" dirty="0"/>
                    </a:p>
                  </a:txBody>
                  <a:tcPr marL="91445" marR="91445" marT="45733" marB="45733"/>
                </a:tc>
                <a:tc>
                  <a:txBody>
                    <a:bodyPr/>
                    <a:lstStyle/>
                    <a:p>
                      <a:r>
                        <a:rPr lang="pt-BR" sz="1800" b="0" kern="1200" dirty="0" smtClean="0">
                          <a:solidFill>
                            <a:schemeClr val="dk1"/>
                          </a:solidFill>
                          <a:latin typeface="+mn-lt"/>
                          <a:ea typeface="+mn-ea"/>
                          <a:cs typeface="+mn-cs"/>
                        </a:rPr>
                        <a:t>100.1 – 100.25</a:t>
                      </a:r>
                      <a:endParaRPr lang="pt-BR" sz="1800" b="0" kern="1200" dirty="0">
                        <a:solidFill>
                          <a:schemeClr val="dk1"/>
                        </a:solidFill>
                        <a:latin typeface="+mn-lt"/>
                        <a:ea typeface="+mn-ea"/>
                        <a:cs typeface="+mn-cs"/>
                      </a:endParaRPr>
                    </a:p>
                  </a:txBody>
                  <a:tcPr marL="91445" marR="91445" marT="45733" marB="45733"/>
                </a:tc>
              </a:tr>
              <a:tr h="370946">
                <a:tc>
                  <a:txBody>
                    <a:bodyPr/>
                    <a:lstStyle/>
                    <a:p>
                      <a:r>
                        <a:rPr lang="pt-BR" sz="1800" b="1" dirty="0" smtClean="0"/>
                        <a:t>Seção 110 – Integridade</a:t>
                      </a:r>
                      <a:endParaRPr lang="pt-BR" sz="1800" b="1" dirty="0"/>
                    </a:p>
                  </a:txBody>
                  <a:tcPr marL="91445" marR="91445" marT="45733" marB="45733"/>
                </a:tc>
                <a:tc>
                  <a:txBody>
                    <a:bodyPr/>
                    <a:lstStyle/>
                    <a:p>
                      <a:r>
                        <a:rPr lang="pt-BR" sz="1800" b="0" kern="1200" dirty="0" smtClean="0">
                          <a:solidFill>
                            <a:schemeClr val="dk1"/>
                          </a:solidFill>
                          <a:latin typeface="+mn-lt"/>
                          <a:ea typeface="+mn-ea"/>
                          <a:cs typeface="+mn-cs"/>
                        </a:rPr>
                        <a:t>110.1 – 110.3</a:t>
                      </a:r>
                      <a:endParaRPr lang="pt-BR" sz="1800" b="0" kern="1200" dirty="0">
                        <a:solidFill>
                          <a:schemeClr val="dk1"/>
                        </a:solidFill>
                        <a:latin typeface="+mn-lt"/>
                        <a:ea typeface="+mn-ea"/>
                        <a:cs typeface="+mn-cs"/>
                      </a:endParaRPr>
                    </a:p>
                  </a:txBody>
                  <a:tcPr marL="91445" marR="91445" marT="45733" marB="45733"/>
                </a:tc>
              </a:tr>
              <a:tr h="370946">
                <a:tc>
                  <a:txBody>
                    <a:bodyPr/>
                    <a:lstStyle/>
                    <a:p>
                      <a:r>
                        <a:rPr lang="pt-BR" sz="1800" b="1" dirty="0" smtClean="0"/>
                        <a:t>Seção 120 – Objetividade</a:t>
                      </a:r>
                      <a:endParaRPr lang="pt-BR" sz="1800" b="1" dirty="0"/>
                    </a:p>
                  </a:txBody>
                  <a:tcPr marL="91445" marR="91445" marT="45733" marB="45733"/>
                </a:tc>
                <a:tc>
                  <a:txBody>
                    <a:bodyPr/>
                    <a:lstStyle/>
                    <a:p>
                      <a:r>
                        <a:rPr lang="pt-BR" sz="1800" b="0" kern="1200" dirty="0" smtClean="0">
                          <a:solidFill>
                            <a:schemeClr val="dk1"/>
                          </a:solidFill>
                          <a:latin typeface="+mn-lt"/>
                          <a:ea typeface="+mn-ea"/>
                          <a:cs typeface="+mn-cs"/>
                        </a:rPr>
                        <a:t>120.1 – 120.2</a:t>
                      </a:r>
                      <a:endParaRPr lang="pt-BR" sz="1800" b="0" kern="1200" dirty="0">
                        <a:solidFill>
                          <a:schemeClr val="dk1"/>
                        </a:solidFill>
                        <a:latin typeface="+mn-lt"/>
                        <a:ea typeface="+mn-ea"/>
                        <a:cs typeface="+mn-cs"/>
                      </a:endParaRPr>
                    </a:p>
                  </a:txBody>
                  <a:tcPr marL="91445" marR="91445" marT="45733" marB="45733"/>
                </a:tc>
              </a:tr>
              <a:tr h="370946">
                <a:tc>
                  <a:txBody>
                    <a:bodyPr/>
                    <a:lstStyle/>
                    <a:p>
                      <a:r>
                        <a:rPr lang="pt-BR" sz="1800" b="1" dirty="0" smtClean="0"/>
                        <a:t>Seção</a:t>
                      </a:r>
                      <a:r>
                        <a:rPr lang="pt-BR" sz="1800" b="1" baseline="0" dirty="0" smtClean="0"/>
                        <a:t> 130 – Competência e zelo profissionais</a:t>
                      </a:r>
                      <a:endParaRPr lang="pt-BR" sz="1800" b="1" dirty="0"/>
                    </a:p>
                  </a:txBody>
                  <a:tcPr marL="91445" marR="91445" marT="45733" marB="45733"/>
                </a:tc>
                <a:tc>
                  <a:txBody>
                    <a:bodyPr/>
                    <a:lstStyle/>
                    <a:p>
                      <a:r>
                        <a:rPr lang="pt-BR" sz="1800" b="0" kern="1200" dirty="0" smtClean="0">
                          <a:solidFill>
                            <a:schemeClr val="dk1"/>
                          </a:solidFill>
                          <a:latin typeface="+mn-lt"/>
                          <a:ea typeface="+mn-ea"/>
                          <a:cs typeface="+mn-cs"/>
                        </a:rPr>
                        <a:t>130.1 – 130.6</a:t>
                      </a:r>
                      <a:endParaRPr lang="pt-BR" sz="1800" b="0" kern="1200" dirty="0">
                        <a:solidFill>
                          <a:schemeClr val="dk1"/>
                        </a:solidFill>
                        <a:latin typeface="+mn-lt"/>
                        <a:ea typeface="+mn-ea"/>
                        <a:cs typeface="+mn-cs"/>
                      </a:endParaRPr>
                    </a:p>
                  </a:txBody>
                  <a:tcPr marL="91445" marR="91445" marT="45733" marB="45733"/>
                </a:tc>
              </a:tr>
              <a:tr h="370946">
                <a:tc>
                  <a:txBody>
                    <a:bodyPr/>
                    <a:lstStyle/>
                    <a:p>
                      <a:r>
                        <a:rPr lang="pt-BR" sz="1800" b="1" dirty="0" smtClean="0"/>
                        <a:t>Seção 140 – Sigilo Profissional</a:t>
                      </a:r>
                      <a:endParaRPr lang="pt-BR" sz="1800" b="1" dirty="0"/>
                    </a:p>
                  </a:txBody>
                  <a:tcPr marL="91445" marR="91445" marT="45733" marB="45733"/>
                </a:tc>
                <a:tc>
                  <a:txBody>
                    <a:bodyPr/>
                    <a:lstStyle/>
                    <a:p>
                      <a:r>
                        <a:rPr lang="pt-BR" sz="1800" b="0" kern="1200" dirty="0" smtClean="0">
                          <a:solidFill>
                            <a:schemeClr val="dk1"/>
                          </a:solidFill>
                          <a:latin typeface="+mn-lt"/>
                          <a:ea typeface="+mn-ea"/>
                          <a:cs typeface="+mn-cs"/>
                        </a:rPr>
                        <a:t>140.1 – 140.8</a:t>
                      </a:r>
                      <a:endParaRPr lang="pt-BR" sz="1800" b="0" kern="1200" dirty="0">
                        <a:solidFill>
                          <a:schemeClr val="dk1"/>
                        </a:solidFill>
                        <a:latin typeface="+mn-lt"/>
                        <a:ea typeface="+mn-ea"/>
                        <a:cs typeface="+mn-cs"/>
                      </a:endParaRPr>
                    </a:p>
                  </a:txBody>
                  <a:tcPr marL="91445" marR="91445" marT="45733" marB="45733"/>
                </a:tc>
              </a:tr>
              <a:tr h="370946">
                <a:tc>
                  <a:txBody>
                    <a:bodyPr/>
                    <a:lstStyle/>
                    <a:p>
                      <a:r>
                        <a:rPr lang="pt-BR" sz="1800" b="1" dirty="0" smtClean="0"/>
                        <a:t>Seção 150 – Comportamento profissional</a:t>
                      </a:r>
                      <a:endParaRPr lang="pt-BR" sz="1800" b="1" dirty="0"/>
                    </a:p>
                  </a:txBody>
                  <a:tcPr marL="91445" marR="91445" marT="45733" marB="45733"/>
                </a:tc>
                <a:tc>
                  <a:txBody>
                    <a:bodyPr/>
                    <a:lstStyle/>
                    <a:p>
                      <a:r>
                        <a:rPr lang="pt-BR" sz="1800" b="0" kern="1200" dirty="0" smtClean="0">
                          <a:solidFill>
                            <a:schemeClr val="dk1"/>
                          </a:solidFill>
                          <a:latin typeface="+mn-lt"/>
                          <a:ea typeface="+mn-ea"/>
                          <a:cs typeface="+mn-cs"/>
                        </a:rPr>
                        <a:t>150.1 – 150.2</a:t>
                      </a:r>
                      <a:endParaRPr lang="pt-BR" sz="1800" b="0" kern="1200" dirty="0">
                        <a:solidFill>
                          <a:schemeClr val="dk1"/>
                        </a:solidFill>
                        <a:latin typeface="+mn-lt"/>
                        <a:ea typeface="+mn-ea"/>
                        <a:cs typeface="+mn-cs"/>
                      </a:endParaRPr>
                    </a:p>
                  </a:txBody>
                  <a:tcPr marL="91445" marR="91445" marT="45733" marB="45733"/>
                </a:tc>
              </a:tr>
            </a:tbl>
          </a:graphicData>
        </a:graphic>
      </p:graphicFrame>
    </p:spTree>
    <p:extLst>
      <p:ext uri="{BB962C8B-B14F-4D97-AF65-F5344CB8AC3E}">
        <p14:creationId xmlns:p14="http://schemas.microsoft.com/office/powerpoint/2010/main" xmlns="" val="2089249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kern="0" dirty="0" smtClean="0"/>
              <a:t/>
            </a:r>
            <a:br>
              <a:rPr lang="pt-BR" sz="1800" b="1" kern="0" dirty="0" smtClean="0"/>
            </a:br>
            <a:r>
              <a:rPr lang="pt-BR" sz="1800" b="1" kern="0" dirty="0" smtClean="0"/>
              <a:t/>
            </a:r>
            <a:br>
              <a:rPr lang="pt-BR" sz="1800" b="1" kern="0" dirty="0" smtClean="0"/>
            </a:br>
            <a:r>
              <a:rPr lang="pt-BR" sz="1800" b="1" kern="0" dirty="0" smtClean="0"/>
              <a:t/>
            </a:r>
            <a:br>
              <a:rPr lang="pt-BR" sz="1800" b="1" kern="0" dirty="0" smtClean="0"/>
            </a:br>
            <a:r>
              <a:rPr lang="pt-BR" b="1" kern="0" dirty="0" smtClean="0"/>
              <a:t/>
            </a:r>
            <a:br>
              <a:rPr lang="pt-BR" b="1" kern="0" dirty="0" smtClean="0"/>
            </a:br>
            <a:endParaRPr lang="pt-BR" dirty="0"/>
          </a:p>
        </p:txBody>
      </p:sp>
      <p:sp>
        <p:nvSpPr>
          <p:cNvPr id="4" name="Retângulo 3"/>
          <p:cNvSpPr/>
          <p:nvPr/>
        </p:nvSpPr>
        <p:spPr>
          <a:xfrm>
            <a:off x="2612257" y="828001"/>
            <a:ext cx="3543919"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a:solidFill>
                  <a:srgbClr val="FFC000"/>
                </a:solidFill>
                <a:effectLst>
                  <a:outerShdw blurRad="38100" dist="38100" dir="2700000" algn="tl">
                    <a:srgbClr val="000000">
                      <a:alpha val="43137"/>
                    </a:srgbClr>
                  </a:outerShdw>
                </a:effectLst>
              </a:rPr>
              <a:t>REGULAMENTAÇÃO</a:t>
            </a:r>
            <a:endParaRPr lang="pt-BR" sz="3200" dirty="0">
              <a:solidFill>
                <a:srgbClr val="FFC000"/>
              </a:solidFill>
              <a:effectLst>
                <a:outerShdw blurRad="38100" dist="38100" dir="2700000" algn="tl">
                  <a:srgbClr val="000000">
                    <a:alpha val="43137"/>
                  </a:srgbClr>
                </a:outerShdw>
              </a:effectLst>
            </a:endParaRPr>
          </a:p>
        </p:txBody>
      </p:sp>
      <p:sp>
        <p:nvSpPr>
          <p:cNvPr id="5" name="Espaço Reservado para Conteúdo 4"/>
          <p:cNvSpPr>
            <a:spLocks noGrp="1"/>
          </p:cNvSpPr>
          <p:nvPr>
            <p:ph idx="1"/>
          </p:nvPr>
        </p:nvSpPr>
        <p:spPr>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normAutofit fontScale="92500"/>
          </a:bodyPr>
          <a:lstStyle/>
          <a:p>
            <a:pPr algn="ctr">
              <a:buNone/>
              <a:defRPr/>
            </a:pPr>
            <a:r>
              <a:rPr lang="pt-BR" sz="6000" dirty="0" smtClean="0">
                <a:solidFill>
                  <a:schemeClr val="bg1"/>
                </a:solidFill>
                <a:effectLst>
                  <a:outerShdw blurRad="38100" dist="38100" dir="2700000" algn="tl">
                    <a:srgbClr val="000000">
                      <a:alpha val="43137"/>
                    </a:srgbClr>
                  </a:outerShdw>
                </a:effectLst>
                <a:latin typeface="Calibri" pitchFamily="34" charset="0"/>
                <a:ea typeface="ＭＳ Ｐゴシック" charset="-128"/>
              </a:rPr>
              <a:t>Decreto-Lei n.º 9.295/46, </a:t>
            </a:r>
          </a:p>
          <a:p>
            <a:pPr algn="ctr">
              <a:buNone/>
              <a:defRPr/>
            </a:pPr>
            <a:r>
              <a:rPr lang="pt-BR" sz="6000" dirty="0" smtClean="0">
                <a:solidFill>
                  <a:schemeClr val="bg1"/>
                </a:solidFill>
                <a:effectLst>
                  <a:outerShdw blurRad="38100" dist="38100" dir="2700000" algn="tl">
                    <a:srgbClr val="000000">
                      <a:alpha val="43137"/>
                    </a:srgbClr>
                  </a:outerShdw>
                </a:effectLst>
                <a:latin typeface="Calibri" pitchFamily="34" charset="0"/>
                <a:ea typeface="ＭＳ Ｐゴシック" charset="-128"/>
              </a:rPr>
              <a:t>que dispõe sobre a Lei de Regência da profissão Contábil. </a:t>
            </a:r>
          </a:p>
          <a:p>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700" b="1" dirty="0" smtClean="0"/>
              <a:t/>
            </a:r>
            <a:br>
              <a:rPr lang="pt-BR" sz="2700" b="1" dirty="0" smtClean="0"/>
            </a:br>
            <a:r>
              <a:rPr lang="pt-BR" sz="2700" b="1" dirty="0" smtClean="0"/>
              <a:t/>
            </a:r>
            <a:br>
              <a:rPr lang="pt-BR" sz="2700" b="1" dirty="0" smtClean="0"/>
            </a:br>
            <a:r>
              <a:rPr lang="pt-BR" sz="2700" b="1" dirty="0" smtClean="0"/>
              <a:t/>
            </a:r>
            <a:br>
              <a:rPr lang="pt-BR" sz="2700" b="1" dirty="0" smtClean="0"/>
            </a:br>
            <a:r>
              <a:rPr lang="pt-BR" sz="2700" b="1" dirty="0" smtClean="0"/>
              <a:t/>
            </a:r>
            <a:br>
              <a:rPr lang="pt-BR" sz="2700" b="1" dirty="0" smtClean="0"/>
            </a:br>
            <a:r>
              <a:rPr lang="pt-BR" sz="2700" b="1" dirty="0" smtClean="0"/>
              <a:t/>
            </a:r>
            <a:br>
              <a:rPr lang="pt-BR" sz="2700" b="1" dirty="0" smtClean="0"/>
            </a:br>
            <a:r>
              <a:rPr lang="pt-BR" sz="2700" b="1" dirty="0" smtClean="0"/>
              <a:t/>
            </a:r>
            <a:br>
              <a:rPr lang="pt-BR" sz="2700" b="1" dirty="0" smtClean="0"/>
            </a:br>
            <a:r>
              <a:rPr lang="x-none" sz="2700" b="1" smtClean="0"/>
              <a:t>NORMA BRASILEIRA DE CONTABILIDADE – NBC PG 200, DE</a:t>
            </a:r>
            <a:r>
              <a:rPr lang="pt-BR" sz="2700" b="1" dirty="0" smtClean="0"/>
              <a:t> 24 DE JANEIRO </a:t>
            </a:r>
            <a:r>
              <a:rPr lang="x-none" sz="2700" b="1" smtClean="0"/>
              <a:t>DE 201</a:t>
            </a:r>
            <a:r>
              <a:rPr lang="pt-BR" sz="2700" b="1" dirty="0" smtClean="0"/>
              <a:t>4</a:t>
            </a:r>
            <a:br>
              <a:rPr lang="pt-BR" sz="2700" b="1" dirty="0" smtClean="0"/>
            </a:br>
            <a:r>
              <a:rPr lang="pt-BR" sz="2700" b="1" i="1" dirty="0" smtClean="0"/>
              <a:t>Dispõe sobre a NBC PG 200 – Contadores que Prestam Serviços (Contadores Externos).</a:t>
            </a:r>
            <a:r>
              <a:rPr lang="pt-BR" dirty="0" smtClean="0"/>
              <a:t/>
            </a:r>
            <a:br>
              <a:rPr lang="pt-BR" dirty="0" smtClean="0"/>
            </a:br>
            <a:endParaRPr lang="pt-BR" dirty="0"/>
          </a:p>
        </p:txBody>
      </p:sp>
      <p:graphicFrame>
        <p:nvGraphicFramePr>
          <p:cNvPr id="4" name="Tabela 3"/>
          <p:cNvGraphicFramePr>
            <a:graphicFrameLocks noGrp="1"/>
          </p:cNvGraphicFramePr>
          <p:nvPr/>
        </p:nvGraphicFramePr>
        <p:xfrm>
          <a:off x="755576" y="2420888"/>
          <a:ext cx="7561262" cy="4242620"/>
        </p:xfrm>
        <a:graphic>
          <a:graphicData uri="http://schemas.openxmlformats.org/drawingml/2006/table">
            <a:tbl>
              <a:tblPr firstRow="1" bandRow="1">
                <a:tableStyleId>{5C22544A-7EE6-4342-B048-85BDC9FD1C3A}</a:tableStyleId>
              </a:tblPr>
              <a:tblGrid>
                <a:gridCol w="5040560"/>
                <a:gridCol w="2520702"/>
              </a:tblGrid>
              <a:tr h="0">
                <a:tc>
                  <a:txBody>
                    <a:bodyPr/>
                    <a:lstStyle/>
                    <a:p>
                      <a:pPr algn="l"/>
                      <a:r>
                        <a:rPr lang="pt-BR" sz="1800" b="1" dirty="0" smtClean="0"/>
                        <a:t>Sumário</a:t>
                      </a:r>
                      <a:endParaRPr lang="pt-BR" sz="1800" b="1" dirty="0"/>
                    </a:p>
                  </a:txBody>
                  <a:tcPr marL="91445" marR="91445" marT="45733" marB="45733"/>
                </a:tc>
                <a:tc>
                  <a:txBody>
                    <a:bodyPr/>
                    <a:lstStyle/>
                    <a:p>
                      <a:r>
                        <a:rPr lang="pt-BR" sz="1800" b="1" dirty="0" smtClean="0"/>
                        <a:t>Item</a:t>
                      </a:r>
                      <a:endParaRPr lang="pt-BR" sz="1800" b="1" dirty="0"/>
                    </a:p>
                  </a:txBody>
                  <a:tcPr marL="91445" marR="91445" marT="45733" marB="45733"/>
                </a:tc>
              </a:tr>
              <a:tr h="370946">
                <a:tc>
                  <a:txBody>
                    <a:bodyPr/>
                    <a:lstStyle/>
                    <a:p>
                      <a:r>
                        <a:rPr lang="pt-BR" sz="1800" b="1" dirty="0" smtClean="0"/>
                        <a:t>Seção 200 – Introdução</a:t>
                      </a:r>
                      <a:endParaRPr lang="pt-BR" sz="1800" b="1" dirty="0"/>
                    </a:p>
                  </a:txBody>
                  <a:tcPr marL="91445" marR="91445" marT="45733" marB="45733"/>
                </a:tc>
                <a:tc>
                  <a:txBody>
                    <a:bodyPr/>
                    <a:lstStyle/>
                    <a:p>
                      <a:pPr algn="just">
                        <a:spcBef>
                          <a:spcPts val="300"/>
                        </a:spcBef>
                        <a:spcAft>
                          <a:spcPts val="300"/>
                        </a:spcAft>
                      </a:pPr>
                      <a:r>
                        <a:rPr lang="pt-BR" sz="1800" b="0" kern="1200" dirty="0" smtClean="0">
                          <a:solidFill>
                            <a:schemeClr val="dk1"/>
                          </a:solidFill>
                          <a:latin typeface="+mn-lt"/>
                          <a:ea typeface="+mn-ea"/>
                          <a:cs typeface="+mn-cs"/>
                        </a:rPr>
                        <a:t>200.1 – 200.15</a:t>
                      </a:r>
                    </a:p>
                  </a:txBody>
                  <a:tcPr marL="68580" marR="68580" marT="0" marB="0"/>
                </a:tc>
              </a:tr>
              <a:tr h="370946">
                <a:tc>
                  <a:txBody>
                    <a:bodyPr/>
                    <a:lstStyle/>
                    <a:p>
                      <a:r>
                        <a:rPr lang="pt-BR" sz="1800" b="1" dirty="0" smtClean="0"/>
                        <a:t>Seção 210 – Nomeação de profissionais</a:t>
                      </a:r>
                      <a:endParaRPr lang="pt-BR" sz="1800" b="1" dirty="0"/>
                    </a:p>
                  </a:txBody>
                  <a:tcPr marL="91445" marR="91445" marT="45733" marB="45733"/>
                </a:tc>
                <a:tc>
                  <a:txBody>
                    <a:bodyPr/>
                    <a:lstStyle/>
                    <a:p>
                      <a:pPr algn="just">
                        <a:spcBef>
                          <a:spcPts val="300"/>
                        </a:spcBef>
                        <a:spcAft>
                          <a:spcPts val="300"/>
                        </a:spcAft>
                      </a:pPr>
                      <a:r>
                        <a:rPr lang="pt-BR" sz="1800" b="0" kern="1200" dirty="0" smtClean="0">
                          <a:solidFill>
                            <a:schemeClr val="dk1"/>
                          </a:solidFill>
                          <a:latin typeface="+mn-lt"/>
                          <a:ea typeface="+mn-ea"/>
                          <a:cs typeface="+mn-cs"/>
                        </a:rPr>
                        <a:t>210.1 – 210.14</a:t>
                      </a:r>
                    </a:p>
                  </a:txBody>
                  <a:tcPr marL="68580" marR="68580" marT="0" marB="0"/>
                </a:tc>
              </a:tr>
              <a:tr h="370946">
                <a:tc>
                  <a:txBody>
                    <a:bodyPr/>
                    <a:lstStyle/>
                    <a:p>
                      <a:r>
                        <a:rPr lang="pt-BR" sz="1800" b="1" dirty="0" smtClean="0"/>
                        <a:t>Seção 220 – Conflitos de Interesse</a:t>
                      </a:r>
                      <a:endParaRPr lang="pt-BR" sz="1800" b="1" dirty="0"/>
                    </a:p>
                  </a:txBody>
                  <a:tcPr marL="91445" marR="91445" marT="45733" marB="45733"/>
                </a:tc>
                <a:tc>
                  <a:txBody>
                    <a:bodyPr/>
                    <a:lstStyle/>
                    <a:p>
                      <a:pPr algn="just">
                        <a:spcBef>
                          <a:spcPts val="300"/>
                        </a:spcBef>
                        <a:spcAft>
                          <a:spcPts val="300"/>
                        </a:spcAft>
                      </a:pPr>
                      <a:r>
                        <a:rPr lang="pt-BR" sz="1800" b="0" kern="1200" dirty="0" smtClean="0">
                          <a:solidFill>
                            <a:schemeClr val="dk1"/>
                          </a:solidFill>
                          <a:latin typeface="+mn-lt"/>
                          <a:ea typeface="+mn-ea"/>
                          <a:cs typeface="+mn-cs"/>
                        </a:rPr>
                        <a:t>220.1 – 220.14</a:t>
                      </a:r>
                    </a:p>
                  </a:txBody>
                  <a:tcPr marL="68580" marR="68580" marT="0" marB="0"/>
                </a:tc>
              </a:tr>
              <a:tr h="370946">
                <a:tc>
                  <a:txBody>
                    <a:bodyPr/>
                    <a:lstStyle/>
                    <a:p>
                      <a:r>
                        <a:rPr lang="pt-BR" sz="1800" b="1" dirty="0" smtClean="0"/>
                        <a:t>Seção 230 – Segunda</a:t>
                      </a:r>
                      <a:r>
                        <a:rPr lang="pt-BR" sz="1800" b="1" baseline="0" dirty="0" smtClean="0"/>
                        <a:t> Opinião </a:t>
                      </a:r>
                      <a:endParaRPr lang="pt-BR" sz="1800" b="1" dirty="0"/>
                    </a:p>
                  </a:txBody>
                  <a:tcPr marL="91445" marR="91445" marT="45733" marB="45733"/>
                </a:tc>
                <a:tc>
                  <a:txBody>
                    <a:bodyPr/>
                    <a:lstStyle/>
                    <a:p>
                      <a:pPr algn="just">
                        <a:spcBef>
                          <a:spcPts val="300"/>
                        </a:spcBef>
                        <a:spcAft>
                          <a:spcPts val="300"/>
                        </a:spcAft>
                      </a:pPr>
                      <a:r>
                        <a:rPr lang="pt-BR" sz="1800" b="0" kern="1200" dirty="0" smtClean="0">
                          <a:solidFill>
                            <a:schemeClr val="dk1"/>
                          </a:solidFill>
                          <a:latin typeface="+mn-lt"/>
                          <a:ea typeface="+mn-ea"/>
                          <a:cs typeface="+mn-cs"/>
                        </a:rPr>
                        <a:t>230.1 – 230.3</a:t>
                      </a:r>
                    </a:p>
                  </a:txBody>
                  <a:tcPr marL="68580" marR="68580" marT="0" marB="0"/>
                </a:tc>
              </a:tr>
              <a:tr h="370946">
                <a:tc>
                  <a:txBody>
                    <a:bodyPr/>
                    <a:lstStyle/>
                    <a:p>
                      <a:r>
                        <a:rPr lang="pt-BR" sz="1800" b="1" dirty="0" smtClean="0"/>
                        <a:t>Seção 240 – Honorários e outros tipos</a:t>
                      </a:r>
                      <a:r>
                        <a:rPr lang="pt-BR" sz="1800" b="1" baseline="0" dirty="0" smtClean="0"/>
                        <a:t> de remuneração</a:t>
                      </a:r>
                      <a:endParaRPr lang="pt-BR" sz="1800" b="1" dirty="0"/>
                    </a:p>
                  </a:txBody>
                  <a:tcPr marL="91445" marR="91445" marT="45733" marB="45733"/>
                </a:tc>
                <a:tc>
                  <a:txBody>
                    <a:bodyPr/>
                    <a:lstStyle/>
                    <a:p>
                      <a:pPr algn="just">
                        <a:spcBef>
                          <a:spcPts val="300"/>
                        </a:spcBef>
                        <a:spcAft>
                          <a:spcPts val="300"/>
                        </a:spcAft>
                      </a:pPr>
                      <a:r>
                        <a:rPr lang="pt-BR" sz="1800" b="0" kern="1200" dirty="0" smtClean="0">
                          <a:solidFill>
                            <a:schemeClr val="dk1"/>
                          </a:solidFill>
                          <a:latin typeface="+mn-lt"/>
                          <a:ea typeface="+mn-ea"/>
                          <a:cs typeface="+mn-cs"/>
                        </a:rPr>
                        <a:t>240.1 – 240.8</a:t>
                      </a:r>
                    </a:p>
                  </a:txBody>
                  <a:tcPr marL="68580" marR="68580" marT="0" marB="0"/>
                </a:tc>
              </a:tr>
              <a:tr h="370946">
                <a:tc>
                  <a:txBody>
                    <a:bodyPr/>
                    <a:lstStyle/>
                    <a:p>
                      <a:r>
                        <a:rPr lang="pt-BR" sz="1800" b="1" dirty="0" smtClean="0"/>
                        <a:t>Seção 250 – Divulgação comercial de serviços</a:t>
                      </a:r>
                      <a:r>
                        <a:rPr lang="pt-BR" sz="1800" b="1" baseline="0" dirty="0" smtClean="0"/>
                        <a:t> profissionais</a:t>
                      </a:r>
                      <a:endParaRPr lang="pt-BR" sz="1800" b="1" dirty="0"/>
                    </a:p>
                  </a:txBody>
                  <a:tcPr marL="91445" marR="91445" marT="45733" marB="45733"/>
                </a:tc>
                <a:tc>
                  <a:txBody>
                    <a:bodyPr/>
                    <a:lstStyle/>
                    <a:p>
                      <a:pPr algn="just">
                        <a:spcBef>
                          <a:spcPts val="300"/>
                        </a:spcBef>
                        <a:spcAft>
                          <a:spcPts val="300"/>
                        </a:spcAft>
                      </a:pPr>
                      <a:r>
                        <a:rPr lang="pt-BR" sz="1800" b="0" kern="1200" dirty="0" smtClean="0">
                          <a:solidFill>
                            <a:schemeClr val="dk1"/>
                          </a:solidFill>
                          <a:latin typeface="+mn-lt"/>
                          <a:ea typeface="+mn-ea"/>
                          <a:cs typeface="+mn-cs"/>
                        </a:rPr>
                        <a:t>250.1 – 250.2</a:t>
                      </a:r>
                    </a:p>
                  </a:txBody>
                  <a:tcPr marL="68580" marR="68580" marT="0" marB="0"/>
                </a:tc>
              </a:tr>
              <a:tr h="370946">
                <a:tc>
                  <a:txBody>
                    <a:bodyPr/>
                    <a:lstStyle/>
                    <a:p>
                      <a:r>
                        <a:rPr lang="pt-BR" sz="1800" b="1" dirty="0" smtClean="0"/>
                        <a:t>Seção 260 – Presentes e afins</a:t>
                      </a:r>
                      <a:endParaRPr lang="pt-BR" sz="1800" b="1" dirty="0"/>
                    </a:p>
                  </a:txBody>
                  <a:tcPr marL="91445" marR="91445" marT="45733" marB="45733"/>
                </a:tc>
                <a:tc>
                  <a:txBody>
                    <a:bodyPr/>
                    <a:lstStyle/>
                    <a:p>
                      <a:pPr algn="just">
                        <a:spcBef>
                          <a:spcPts val="300"/>
                        </a:spcBef>
                        <a:spcAft>
                          <a:spcPts val="300"/>
                        </a:spcAft>
                      </a:pPr>
                      <a:r>
                        <a:rPr lang="pt-BR" sz="1800" b="0" kern="1200" dirty="0" smtClean="0">
                          <a:solidFill>
                            <a:schemeClr val="dk1"/>
                          </a:solidFill>
                          <a:latin typeface="+mn-lt"/>
                          <a:ea typeface="+mn-ea"/>
                          <a:cs typeface="+mn-cs"/>
                        </a:rPr>
                        <a:t>260.1 – 260.3</a:t>
                      </a:r>
                    </a:p>
                  </a:txBody>
                  <a:tcPr marL="68580" marR="68580" marT="0" marB="0"/>
                </a:tc>
              </a:tr>
              <a:tr h="370946">
                <a:tc>
                  <a:txBody>
                    <a:bodyPr/>
                    <a:lstStyle/>
                    <a:p>
                      <a:r>
                        <a:rPr lang="pt-BR" sz="1800" b="1" dirty="0" smtClean="0"/>
                        <a:t>Seção</a:t>
                      </a:r>
                      <a:r>
                        <a:rPr lang="pt-BR" sz="1800" b="1" baseline="0" dirty="0" smtClean="0"/>
                        <a:t> 270 – Custódia de ativos de clientes</a:t>
                      </a:r>
                      <a:endParaRPr lang="pt-BR" sz="1800" b="1" dirty="0"/>
                    </a:p>
                  </a:txBody>
                  <a:tcPr marL="91445" marR="91445" marT="45733" marB="45733"/>
                </a:tc>
                <a:tc>
                  <a:txBody>
                    <a:bodyPr/>
                    <a:lstStyle/>
                    <a:p>
                      <a:pPr algn="just">
                        <a:spcBef>
                          <a:spcPts val="300"/>
                        </a:spcBef>
                        <a:spcAft>
                          <a:spcPts val="300"/>
                        </a:spcAft>
                      </a:pPr>
                      <a:r>
                        <a:rPr lang="pt-BR" sz="1800" b="0" kern="1200" dirty="0" smtClean="0">
                          <a:solidFill>
                            <a:schemeClr val="dk1"/>
                          </a:solidFill>
                          <a:latin typeface="+mn-lt"/>
                          <a:ea typeface="+mn-ea"/>
                          <a:cs typeface="+mn-cs"/>
                        </a:rPr>
                        <a:t>270.1 – 270.3</a:t>
                      </a:r>
                    </a:p>
                  </a:txBody>
                  <a:tcPr marL="68580" marR="68580" marT="0" marB="0"/>
                </a:tc>
              </a:tr>
              <a:tr h="370946">
                <a:tc>
                  <a:txBody>
                    <a:bodyPr/>
                    <a:lstStyle/>
                    <a:p>
                      <a:r>
                        <a:rPr lang="pt-BR" sz="1800" b="1" dirty="0" smtClean="0"/>
                        <a:t>Seção 280 – Objetividade</a:t>
                      </a:r>
                      <a:r>
                        <a:rPr lang="pt-BR" sz="1800" b="1" baseline="0" dirty="0" smtClean="0"/>
                        <a:t> em todos os serviços</a:t>
                      </a:r>
                      <a:endParaRPr lang="pt-BR" sz="1800" b="1" dirty="0"/>
                    </a:p>
                  </a:txBody>
                  <a:tcPr marL="91445" marR="91445" marT="45733" marB="45733"/>
                </a:tc>
                <a:tc>
                  <a:txBody>
                    <a:bodyPr/>
                    <a:lstStyle/>
                    <a:p>
                      <a:pPr algn="just">
                        <a:spcBef>
                          <a:spcPts val="300"/>
                        </a:spcBef>
                        <a:spcAft>
                          <a:spcPts val="300"/>
                        </a:spcAft>
                      </a:pPr>
                      <a:r>
                        <a:rPr lang="pt-BR" sz="1800" b="0" kern="1200" dirty="0" smtClean="0">
                          <a:solidFill>
                            <a:schemeClr val="dk1"/>
                          </a:solidFill>
                          <a:latin typeface="+mn-lt"/>
                          <a:ea typeface="+mn-ea"/>
                          <a:cs typeface="+mn-cs"/>
                        </a:rPr>
                        <a:t>280.1 – 280.4</a:t>
                      </a:r>
                    </a:p>
                  </a:txBody>
                  <a:tcPr marL="68580" marR="68580" marT="0" marB="0"/>
                </a:tc>
              </a:tr>
            </a:tbl>
          </a:graphicData>
        </a:graphic>
      </p:graphicFrame>
    </p:spTree>
    <p:extLst>
      <p:ext uri="{BB962C8B-B14F-4D97-AF65-F5344CB8AC3E}">
        <p14:creationId xmlns:p14="http://schemas.microsoft.com/office/powerpoint/2010/main" xmlns="" val="720195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700" b="1" dirty="0" smtClean="0"/>
              <a:t/>
            </a:r>
            <a:br>
              <a:rPr lang="pt-BR" sz="2700" b="1" dirty="0" smtClean="0"/>
            </a:br>
            <a:r>
              <a:rPr lang="pt-BR" sz="2700" b="1" dirty="0" smtClean="0"/>
              <a:t/>
            </a:r>
            <a:br>
              <a:rPr lang="pt-BR" sz="2700" b="1" dirty="0" smtClean="0"/>
            </a:br>
            <a:r>
              <a:rPr lang="pt-BR" sz="2700" b="1" dirty="0" smtClean="0"/>
              <a:t/>
            </a:r>
            <a:br>
              <a:rPr lang="pt-BR" sz="2700" b="1" dirty="0" smtClean="0"/>
            </a:br>
            <a:r>
              <a:rPr lang="pt-BR" sz="2700" b="1" dirty="0" smtClean="0"/>
              <a:t/>
            </a:r>
            <a:br>
              <a:rPr lang="pt-BR" sz="2700" b="1" dirty="0" smtClean="0"/>
            </a:br>
            <a:r>
              <a:rPr lang="pt-BR" sz="2700" b="1" dirty="0" smtClean="0"/>
              <a:t/>
            </a:r>
            <a:br>
              <a:rPr lang="pt-BR" sz="2700" b="1" dirty="0" smtClean="0"/>
            </a:br>
            <a:r>
              <a:rPr lang="pt-BR" sz="2700" b="1" dirty="0" smtClean="0"/>
              <a:t/>
            </a:r>
            <a:br>
              <a:rPr lang="pt-BR" sz="2700" b="1" dirty="0" smtClean="0"/>
            </a:br>
            <a:r>
              <a:rPr lang="pt-BR" sz="2700" b="1" dirty="0" smtClean="0"/>
              <a:t/>
            </a:r>
            <a:br>
              <a:rPr lang="pt-BR" sz="2700" b="1" dirty="0" smtClean="0"/>
            </a:br>
            <a:r>
              <a:rPr lang="pt-BR" sz="2700" b="1" dirty="0" smtClean="0"/>
              <a:t/>
            </a:r>
            <a:br>
              <a:rPr lang="pt-BR" sz="2700" b="1" dirty="0" smtClean="0"/>
            </a:br>
            <a:r>
              <a:rPr lang="x-none" sz="2700" b="1" smtClean="0"/>
              <a:t>NORMA BRASILEIRA DE CONTABILIDADE – NBC PG 300, DE </a:t>
            </a:r>
            <a:r>
              <a:rPr lang="pt-BR" sz="2700" b="1" dirty="0" smtClean="0"/>
              <a:t>24 </a:t>
            </a:r>
            <a:r>
              <a:rPr lang="x-none" sz="2700" b="1" smtClean="0"/>
              <a:t>DE</a:t>
            </a:r>
            <a:r>
              <a:rPr lang="pt-BR" sz="2700" b="1" dirty="0" smtClean="0"/>
              <a:t> JANEIRO </a:t>
            </a:r>
            <a:r>
              <a:rPr lang="x-none" sz="2700" b="1" smtClean="0"/>
              <a:t>DE 201</a:t>
            </a:r>
            <a:r>
              <a:rPr lang="pt-BR" sz="2700" b="1" dirty="0" smtClean="0"/>
              <a:t>4</a:t>
            </a:r>
            <a:br>
              <a:rPr lang="pt-BR" sz="2700" b="1" dirty="0" smtClean="0"/>
            </a:br>
            <a:r>
              <a:rPr lang="x-none" sz="2700" smtClean="0"/>
              <a:t> </a:t>
            </a:r>
            <a:r>
              <a:rPr lang="pt-BR" sz="2700" b="1" i="1" dirty="0" smtClean="0"/>
              <a:t>Dispõe sobre a NBC PG 300 – Contadores Empregados (Contadores Internos).</a:t>
            </a:r>
            <a:br>
              <a:rPr lang="pt-BR" sz="2700" b="1" i="1" dirty="0" smtClean="0"/>
            </a:br>
            <a:r>
              <a:rPr lang="pt-BR" sz="2700" b="1" i="1" dirty="0" smtClean="0"/>
              <a:t/>
            </a:r>
            <a:br>
              <a:rPr lang="pt-BR" sz="2700" b="1" i="1" dirty="0" smtClean="0"/>
            </a:br>
            <a:r>
              <a:rPr lang="pt-BR" dirty="0" smtClean="0"/>
              <a:t/>
            </a:r>
            <a:br>
              <a:rPr lang="pt-BR" dirty="0" smtClean="0"/>
            </a:br>
            <a:endParaRPr lang="pt-BR" dirty="0"/>
          </a:p>
        </p:txBody>
      </p:sp>
      <p:graphicFrame>
        <p:nvGraphicFramePr>
          <p:cNvPr id="4" name="Tabela 3"/>
          <p:cNvGraphicFramePr>
            <a:graphicFrameLocks noGrp="1"/>
          </p:cNvGraphicFramePr>
          <p:nvPr/>
        </p:nvGraphicFramePr>
        <p:xfrm>
          <a:off x="755576" y="2420888"/>
          <a:ext cx="7561262" cy="2769156"/>
        </p:xfrm>
        <a:graphic>
          <a:graphicData uri="http://schemas.openxmlformats.org/drawingml/2006/table">
            <a:tbl>
              <a:tblPr firstRow="1" bandRow="1">
                <a:tableStyleId>{5C22544A-7EE6-4342-B048-85BDC9FD1C3A}</a:tableStyleId>
              </a:tblPr>
              <a:tblGrid>
                <a:gridCol w="5976664"/>
                <a:gridCol w="1584598"/>
              </a:tblGrid>
              <a:tr h="0">
                <a:tc>
                  <a:txBody>
                    <a:bodyPr/>
                    <a:lstStyle/>
                    <a:p>
                      <a:pPr algn="l"/>
                      <a:r>
                        <a:rPr lang="pt-BR" sz="1800" b="1" dirty="0" smtClean="0"/>
                        <a:t>Sumário</a:t>
                      </a:r>
                      <a:endParaRPr lang="pt-BR" sz="1800" b="1" dirty="0"/>
                    </a:p>
                  </a:txBody>
                  <a:tcPr marL="91445" marR="91445" marT="45733" marB="45733"/>
                </a:tc>
                <a:tc>
                  <a:txBody>
                    <a:bodyPr/>
                    <a:lstStyle/>
                    <a:p>
                      <a:r>
                        <a:rPr lang="pt-BR" sz="1800" b="1" dirty="0" smtClean="0"/>
                        <a:t>Item</a:t>
                      </a:r>
                      <a:endParaRPr lang="pt-BR" sz="1800" b="1" dirty="0"/>
                    </a:p>
                  </a:txBody>
                  <a:tcPr marL="91445" marR="91445" marT="45733" marB="45733"/>
                </a:tc>
              </a:tr>
              <a:tr h="370946">
                <a:tc>
                  <a:txBody>
                    <a:bodyPr/>
                    <a:lstStyle/>
                    <a:p>
                      <a:pPr algn="just">
                        <a:spcBef>
                          <a:spcPts val="300"/>
                        </a:spcBef>
                        <a:spcAft>
                          <a:spcPts val="300"/>
                        </a:spcAft>
                      </a:pPr>
                      <a:r>
                        <a:rPr lang="pt-BR" sz="1800" b="1" kern="1200" dirty="0" smtClean="0">
                          <a:solidFill>
                            <a:schemeClr val="dk1"/>
                          </a:solidFill>
                          <a:latin typeface="+mn-lt"/>
                          <a:ea typeface="+mn-ea"/>
                          <a:cs typeface="+mn-cs"/>
                        </a:rPr>
                        <a:t>Seção 300 – Introdução </a:t>
                      </a:r>
                    </a:p>
                  </a:txBody>
                  <a:tcPr marL="68580" marR="68580" marT="0" marB="0"/>
                </a:tc>
                <a:tc>
                  <a:txBody>
                    <a:bodyPr/>
                    <a:lstStyle/>
                    <a:p>
                      <a:pPr algn="just">
                        <a:spcBef>
                          <a:spcPts val="300"/>
                        </a:spcBef>
                        <a:spcAft>
                          <a:spcPts val="300"/>
                        </a:spcAft>
                      </a:pPr>
                      <a:r>
                        <a:rPr lang="pt-BR" sz="1800" b="0" kern="1200" dirty="0" smtClean="0">
                          <a:solidFill>
                            <a:schemeClr val="dk1"/>
                          </a:solidFill>
                          <a:latin typeface="+mn-lt"/>
                          <a:ea typeface="+mn-ea"/>
                          <a:cs typeface="+mn-cs"/>
                        </a:rPr>
                        <a:t>300.1 – 300.15</a:t>
                      </a:r>
                    </a:p>
                  </a:txBody>
                  <a:tcPr marL="68580" marR="68580" marT="0" marB="0"/>
                </a:tc>
              </a:tr>
              <a:tr h="370946">
                <a:tc>
                  <a:txBody>
                    <a:bodyPr/>
                    <a:lstStyle/>
                    <a:p>
                      <a:pPr algn="just">
                        <a:spcBef>
                          <a:spcPts val="300"/>
                        </a:spcBef>
                        <a:spcAft>
                          <a:spcPts val="300"/>
                        </a:spcAft>
                      </a:pPr>
                      <a:r>
                        <a:rPr lang="pt-BR" sz="1800" b="1" kern="1200" dirty="0" smtClean="0">
                          <a:solidFill>
                            <a:schemeClr val="dk1"/>
                          </a:solidFill>
                          <a:latin typeface="+mn-lt"/>
                          <a:ea typeface="+mn-ea"/>
                          <a:cs typeface="+mn-cs"/>
                        </a:rPr>
                        <a:t>Seção 310 – Conflitos de interesse</a:t>
                      </a:r>
                    </a:p>
                  </a:txBody>
                  <a:tcPr marL="68580" marR="68580" marT="0" marB="0"/>
                </a:tc>
                <a:tc>
                  <a:txBody>
                    <a:bodyPr/>
                    <a:lstStyle/>
                    <a:p>
                      <a:pPr algn="just">
                        <a:spcBef>
                          <a:spcPts val="300"/>
                        </a:spcBef>
                        <a:spcAft>
                          <a:spcPts val="300"/>
                        </a:spcAft>
                      </a:pPr>
                      <a:r>
                        <a:rPr lang="pt-BR" sz="1800" b="0" kern="1200" dirty="0" smtClean="0">
                          <a:solidFill>
                            <a:schemeClr val="dk1"/>
                          </a:solidFill>
                          <a:latin typeface="+mn-lt"/>
                          <a:ea typeface="+mn-ea"/>
                          <a:cs typeface="+mn-cs"/>
                        </a:rPr>
                        <a:t>310.1 – 310.11</a:t>
                      </a:r>
                    </a:p>
                  </a:txBody>
                  <a:tcPr marL="68580" marR="68580" marT="0" marB="0"/>
                </a:tc>
              </a:tr>
              <a:tr h="370946">
                <a:tc>
                  <a:txBody>
                    <a:bodyPr/>
                    <a:lstStyle/>
                    <a:p>
                      <a:pPr algn="just">
                        <a:spcBef>
                          <a:spcPts val="300"/>
                        </a:spcBef>
                        <a:spcAft>
                          <a:spcPts val="300"/>
                        </a:spcAft>
                      </a:pPr>
                      <a:r>
                        <a:rPr lang="pt-BR" sz="1800" b="1" kern="1200" dirty="0" smtClean="0">
                          <a:solidFill>
                            <a:schemeClr val="dk1"/>
                          </a:solidFill>
                          <a:latin typeface="+mn-lt"/>
                          <a:ea typeface="+mn-ea"/>
                          <a:cs typeface="+mn-cs"/>
                        </a:rPr>
                        <a:t>Seção 320 – Elaboração e comunicação de informações </a:t>
                      </a:r>
                    </a:p>
                  </a:txBody>
                  <a:tcPr marL="68580" marR="68580" marT="0" marB="0"/>
                </a:tc>
                <a:tc>
                  <a:txBody>
                    <a:bodyPr/>
                    <a:lstStyle/>
                    <a:p>
                      <a:pPr algn="just">
                        <a:spcBef>
                          <a:spcPts val="300"/>
                        </a:spcBef>
                        <a:spcAft>
                          <a:spcPts val="300"/>
                        </a:spcAft>
                      </a:pPr>
                      <a:r>
                        <a:rPr lang="pt-BR" sz="1800" b="0" kern="1200" dirty="0" smtClean="0">
                          <a:solidFill>
                            <a:schemeClr val="dk1"/>
                          </a:solidFill>
                          <a:latin typeface="+mn-lt"/>
                          <a:ea typeface="+mn-ea"/>
                          <a:cs typeface="+mn-cs"/>
                        </a:rPr>
                        <a:t>320.1 – 320.7</a:t>
                      </a:r>
                    </a:p>
                  </a:txBody>
                  <a:tcPr marL="68580" marR="68580" marT="0" marB="0"/>
                </a:tc>
              </a:tr>
              <a:tr h="370946">
                <a:tc>
                  <a:txBody>
                    <a:bodyPr/>
                    <a:lstStyle/>
                    <a:p>
                      <a:pPr algn="just">
                        <a:spcBef>
                          <a:spcPts val="300"/>
                        </a:spcBef>
                        <a:spcAft>
                          <a:spcPts val="300"/>
                        </a:spcAft>
                      </a:pPr>
                      <a:r>
                        <a:rPr lang="pt-BR" sz="1800" b="1" kern="1200" dirty="0" smtClean="0">
                          <a:solidFill>
                            <a:schemeClr val="dk1"/>
                          </a:solidFill>
                          <a:latin typeface="+mn-lt"/>
                          <a:ea typeface="+mn-ea"/>
                          <a:cs typeface="+mn-cs"/>
                        </a:rPr>
                        <a:t>Seção 330 – Atuação com competência suficiente </a:t>
                      </a:r>
                    </a:p>
                  </a:txBody>
                  <a:tcPr marL="68580" marR="68580" marT="0" marB="0"/>
                </a:tc>
                <a:tc>
                  <a:txBody>
                    <a:bodyPr/>
                    <a:lstStyle/>
                    <a:p>
                      <a:pPr algn="just">
                        <a:spcBef>
                          <a:spcPts val="300"/>
                        </a:spcBef>
                        <a:spcAft>
                          <a:spcPts val="300"/>
                        </a:spcAft>
                      </a:pPr>
                      <a:r>
                        <a:rPr lang="pt-BR" sz="1800" b="0" kern="1200" dirty="0" smtClean="0">
                          <a:solidFill>
                            <a:schemeClr val="dk1"/>
                          </a:solidFill>
                          <a:latin typeface="+mn-lt"/>
                          <a:ea typeface="+mn-ea"/>
                          <a:cs typeface="+mn-cs"/>
                        </a:rPr>
                        <a:t>330.1 – 330.4</a:t>
                      </a:r>
                    </a:p>
                  </a:txBody>
                  <a:tcPr marL="68580" marR="68580" marT="0" marB="0"/>
                </a:tc>
              </a:tr>
              <a:tr h="370946">
                <a:tc>
                  <a:txBody>
                    <a:bodyPr/>
                    <a:lstStyle/>
                    <a:p>
                      <a:pPr algn="just">
                        <a:spcBef>
                          <a:spcPts val="300"/>
                        </a:spcBef>
                        <a:spcAft>
                          <a:spcPts val="300"/>
                        </a:spcAft>
                      </a:pPr>
                      <a:r>
                        <a:rPr lang="pt-BR" sz="1800" b="1" kern="1200" dirty="0" smtClean="0">
                          <a:solidFill>
                            <a:schemeClr val="dk1"/>
                          </a:solidFill>
                          <a:latin typeface="+mn-lt"/>
                          <a:ea typeface="+mn-ea"/>
                          <a:cs typeface="+mn-cs"/>
                        </a:rPr>
                        <a:t>Seção 340 – Interesses financeiros</a:t>
                      </a:r>
                      <a:r>
                        <a:rPr lang="pt-PT" sz="1800" b="1" kern="1200" dirty="0" smtClean="0">
                          <a:solidFill>
                            <a:schemeClr val="dk1"/>
                          </a:solidFill>
                          <a:latin typeface="+mn-lt"/>
                          <a:ea typeface="+mn-ea"/>
                          <a:cs typeface="+mn-cs"/>
                        </a:rPr>
                        <a:t>, remuneração e incentivos associados aos relatórios financeiros e tomada de decisão</a:t>
                      </a:r>
                      <a:endParaRPr lang="pt-BR" sz="1800" b="1" kern="1200" dirty="0" smtClean="0">
                        <a:solidFill>
                          <a:schemeClr val="dk1"/>
                        </a:solidFill>
                        <a:latin typeface="+mn-lt"/>
                        <a:ea typeface="+mn-ea"/>
                        <a:cs typeface="+mn-cs"/>
                      </a:endParaRPr>
                    </a:p>
                  </a:txBody>
                  <a:tcPr marL="68580" marR="68580" marT="0" marB="0"/>
                </a:tc>
                <a:tc>
                  <a:txBody>
                    <a:bodyPr/>
                    <a:lstStyle/>
                    <a:p>
                      <a:pPr algn="just">
                        <a:spcBef>
                          <a:spcPts val="300"/>
                        </a:spcBef>
                        <a:spcAft>
                          <a:spcPts val="300"/>
                        </a:spcAft>
                      </a:pPr>
                      <a:r>
                        <a:rPr lang="pt-BR" sz="1800" b="0" kern="1200" dirty="0" smtClean="0">
                          <a:solidFill>
                            <a:schemeClr val="dk1"/>
                          </a:solidFill>
                          <a:latin typeface="+mn-lt"/>
                          <a:ea typeface="+mn-ea"/>
                          <a:cs typeface="+mn-cs"/>
                        </a:rPr>
                        <a:t>340.1 – 340.4</a:t>
                      </a:r>
                    </a:p>
                  </a:txBody>
                  <a:tcPr marL="68580" marR="68580" marT="0" marB="0"/>
                </a:tc>
              </a:tr>
              <a:tr h="370946">
                <a:tc>
                  <a:txBody>
                    <a:bodyPr/>
                    <a:lstStyle/>
                    <a:p>
                      <a:pPr algn="just">
                        <a:spcBef>
                          <a:spcPts val="300"/>
                        </a:spcBef>
                        <a:spcAft>
                          <a:spcPts val="300"/>
                        </a:spcAft>
                      </a:pPr>
                      <a:r>
                        <a:rPr lang="pt-BR" sz="1800" b="1" kern="1200" dirty="0" smtClean="0">
                          <a:solidFill>
                            <a:schemeClr val="dk1"/>
                          </a:solidFill>
                          <a:latin typeface="+mn-lt"/>
                          <a:ea typeface="+mn-ea"/>
                          <a:cs typeface="+mn-cs"/>
                        </a:rPr>
                        <a:t>Seção 350 – Induzimentos </a:t>
                      </a:r>
                    </a:p>
                  </a:txBody>
                  <a:tcPr marL="68580" marR="68580" marT="0" marB="0"/>
                </a:tc>
                <a:tc>
                  <a:txBody>
                    <a:bodyPr/>
                    <a:lstStyle/>
                    <a:p>
                      <a:pPr algn="just">
                        <a:spcBef>
                          <a:spcPts val="300"/>
                        </a:spcBef>
                        <a:spcAft>
                          <a:spcPts val="300"/>
                        </a:spcAft>
                      </a:pPr>
                      <a:r>
                        <a:rPr lang="pt-BR" sz="1800" b="0" kern="1200" dirty="0" smtClean="0">
                          <a:solidFill>
                            <a:schemeClr val="dk1"/>
                          </a:solidFill>
                          <a:latin typeface="+mn-lt"/>
                          <a:ea typeface="+mn-ea"/>
                          <a:cs typeface="+mn-cs"/>
                        </a:rPr>
                        <a:t>350.1 – 350.8</a:t>
                      </a:r>
                    </a:p>
                  </a:txBody>
                  <a:tcPr marL="68580" marR="68580" marT="0" marB="0"/>
                </a:tc>
              </a:tr>
            </a:tbl>
          </a:graphicData>
        </a:graphic>
      </p:graphicFrame>
    </p:spTree>
    <p:extLst>
      <p:ext uri="{BB962C8B-B14F-4D97-AF65-F5344CB8AC3E}">
        <p14:creationId xmlns:p14="http://schemas.microsoft.com/office/powerpoint/2010/main" xmlns="" val="974566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p:cNvPicPr>
            <a:picLocks noGrp="1" noChangeAspect="1"/>
          </p:cNvPicPr>
          <p:nvPr>
            <p:ph idx="1"/>
          </p:nvPr>
        </p:nvPicPr>
        <p:blipFill>
          <a:blip r:embed="rId2" cstate="print"/>
          <a:srcRect/>
          <a:stretch>
            <a:fillRect/>
          </a:stretch>
        </p:blipFill>
        <p:spPr bwMode="auto">
          <a:xfrm>
            <a:off x="323528" y="1844824"/>
            <a:ext cx="3944389" cy="3453938"/>
          </a:xfrm>
          <a:prstGeom prst="rect">
            <a:avLst/>
          </a:prstGeom>
          <a:noFill/>
          <a:ln w="9525">
            <a:noFill/>
            <a:miter lim="800000"/>
            <a:headEnd/>
            <a:tailEnd/>
          </a:ln>
        </p:spPr>
      </p:pic>
      <p:sp>
        <p:nvSpPr>
          <p:cNvPr id="5" name="Rectangle 2"/>
          <p:cNvSpPr>
            <a:spLocks noChangeArrowheads="1"/>
          </p:cNvSpPr>
          <p:nvPr/>
        </p:nvSpPr>
        <p:spPr bwMode="auto">
          <a:xfrm>
            <a:off x="4427984" y="1916832"/>
            <a:ext cx="4967287" cy="644525"/>
          </a:xfrm>
          <a:prstGeom prst="rect">
            <a:avLst/>
          </a:prstGeom>
          <a:noFill/>
          <a:ln w="12700">
            <a:noFill/>
            <a:miter lim="800000"/>
            <a:headEnd/>
            <a:tailEnd/>
          </a:ln>
        </p:spPr>
        <p:txBody>
          <a:bodyPr lIns="90488" tIns="44450" rIns="90488" bIns="44450">
            <a:spAutoFit/>
          </a:bodyPr>
          <a:lstStyle/>
          <a:p>
            <a:pPr algn="ctr" defTabSz="762000" eaLnBrk="0" hangingPunct="0"/>
            <a:r>
              <a:rPr lang="pt-BR" altLang="pt-BR" sz="3600" b="1" dirty="0">
                <a:solidFill>
                  <a:srgbClr val="0000FF"/>
                </a:solidFill>
                <a:latin typeface="Comic Sans MS" pitchFamily="66" charset="0"/>
              </a:rPr>
              <a:t>Obrigado!</a:t>
            </a:r>
          </a:p>
        </p:txBody>
      </p:sp>
      <p:sp>
        <p:nvSpPr>
          <p:cNvPr id="6" name="Rectangle 3"/>
          <p:cNvSpPr>
            <a:spLocks noChangeArrowheads="1"/>
          </p:cNvSpPr>
          <p:nvPr/>
        </p:nvSpPr>
        <p:spPr bwMode="auto">
          <a:xfrm>
            <a:off x="4391025" y="3789040"/>
            <a:ext cx="4752975" cy="836612"/>
          </a:xfrm>
          <a:prstGeom prst="rect">
            <a:avLst/>
          </a:prstGeom>
          <a:noFill/>
          <a:ln w="9525">
            <a:noFill/>
            <a:miter lim="800000"/>
            <a:headEnd/>
            <a:tailEnd/>
          </a:ln>
        </p:spPr>
        <p:txBody>
          <a:bodyPr>
            <a:spAutoFit/>
          </a:bodyPr>
          <a:lstStyle/>
          <a:p>
            <a:pPr algn="ctr" eaLnBrk="0" hangingPunct="0">
              <a:lnSpc>
                <a:spcPct val="110000"/>
              </a:lnSpc>
            </a:pPr>
            <a:r>
              <a:rPr lang="en-US" altLang="pt-BR" sz="2400" dirty="0">
                <a:latin typeface="Comic Sans MS" pitchFamily="66" charset="0"/>
              </a:rPr>
              <a:t>Roberto Schulze</a:t>
            </a:r>
            <a:br>
              <a:rPr lang="en-US" altLang="pt-BR" sz="2400" dirty="0">
                <a:latin typeface="Comic Sans MS" pitchFamily="66" charset="0"/>
              </a:rPr>
            </a:br>
            <a:r>
              <a:rPr lang="en-US" altLang="pt-BR" sz="2000" b="1" dirty="0">
                <a:solidFill>
                  <a:srgbClr val="0070C0"/>
                </a:solidFill>
                <a:latin typeface="Comic Sans MS" pitchFamily="66" charset="0"/>
              </a:rPr>
              <a:t> </a:t>
            </a:r>
            <a:r>
              <a:rPr lang="en-US" altLang="pt-BR" b="1" dirty="0">
                <a:solidFill>
                  <a:srgbClr val="0070C0"/>
                </a:solidFill>
                <a:latin typeface="Comic Sans MS" pitchFamily="66" charset="0"/>
              </a:rPr>
              <a:t>(roberto.schulze</a:t>
            </a:r>
            <a:r>
              <a:rPr lang="pt-BR" altLang="pt-BR" b="1" i="1" dirty="0">
                <a:solidFill>
                  <a:srgbClr val="0070C0"/>
                </a:solidFill>
                <a:latin typeface="Comic Sans MS" pitchFamily="66" charset="0"/>
              </a:rPr>
              <a:t>@crc-es.org.br)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196752"/>
            <a:ext cx="7797552" cy="648072"/>
          </a:xfrm>
        </p:spPr>
        <p:txBody>
          <a:bodyPr>
            <a:normAutofit fontScale="90000"/>
          </a:bodyPr>
          <a:lstStyle/>
          <a:p>
            <a:r>
              <a:rPr lang="pt-BR" b="1" u="sng" dirty="0" smtClean="0"/>
              <a:t/>
            </a:r>
            <a:br>
              <a:rPr lang="pt-BR" b="1" u="sng" dirty="0" smtClean="0"/>
            </a:br>
            <a:r>
              <a:rPr lang="pt-BR" b="1" u="sng" dirty="0" smtClean="0"/>
              <a:t/>
            </a:r>
            <a:br>
              <a:rPr lang="pt-BR" b="1" u="sng" dirty="0" smtClean="0"/>
            </a:br>
            <a:r>
              <a:rPr lang="pt-BR" b="1" u="sng" dirty="0" smtClean="0"/>
              <a:t/>
            </a:r>
            <a:br>
              <a:rPr lang="pt-BR" b="1" u="sng" dirty="0" smtClean="0"/>
            </a:br>
            <a:r>
              <a:rPr lang="pt-BR" b="1" u="sng" dirty="0" smtClean="0"/>
              <a:t/>
            </a:r>
            <a:br>
              <a:rPr lang="pt-BR" b="1" u="sng" dirty="0" smtClean="0"/>
            </a:br>
            <a:r>
              <a:rPr lang="pt-BR" b="1" u="sng" dirty="0" smtClean="0"/>
              <a:t/>
            </a:r>
            <a:br>
              <a:rPr lang="pt-BR" b="1" u="sng" dirty="0" smtClean="0"/>
            </a:br>
            <a:endParaRPr lang="pt-BR" dirty="0"/>
          </a:p>
        </p:txBody>
      </p:sp>
      <p:sp>
        <p:nvSpPr>
          <p:cNvPr id="3" name="Espaço Reservado para Conteúdo 2"/>
          <p:cNvSpPr>
            <a:spLocks noGrp="1"/>
          </p:cNvSpPr>
          <p:nvPr>
            <p:ph idx="1"/>
          </p:nvPr>
        </p:nvSpPr>
        <p:spPr>
          <a:xfrm>
            <a:off x="457200" y="1844824"/>
            <a:ext cx="8229600" cy="4281339"/>
          </a:xfrm>
        </p:spPr>
        <p:txBody>
          <a:bodyPr>
            <a:normAutofit/>
          </a:bodyPr>
          <a:lstStyle/>
          <a:p>
            <a:pPr fontAlgn="t"/>
            <a:endParaRPr lang="pt-BR" b="1" dirty="0" smtClean="0"/>
          </a:p>
          <a:p>
            <a:endParaRPr lang="pt-BR" dirty="0"/>
          </a:p>
        </p:txBody>
      </p:sp>
      <p:graphicFrame>
        <p:nvGraphicFramePr>
          <p:cNvPr id="4" name="Tabela 3"/>
          <p:cNvGraphicFramePr>
            <a:graphicFrameLocks noGrp="1"/>
          </p:cNvGraphicFramePr>
          <p:nvPr/>
        </p:nvGraphicFramePr>
        <p:xfrm>
          <a:off x="1043608" y="1916832"/>
          <a:ext cx="7056784" cy="4104456"/>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7056784"/>
              </a:tblGrid>
              <a:tr h="4104456">
                <a:tc>
                  <a:txBody>
                    <a:bodyPr/>
                    <a:lstStyle/>
                    <a:p>
                      <a:endParaRPr lang="pt-BR" dirty="0"/>
                    </a:p>
                  </a:txBody>
                  <a:tcPr>
                    <a:noFill/>
                  </a:tcPr>
                </a:tc>
              </a:tr>
            </a:tbl>
          </a:graphicData>
        </a:graphic>
      </p:graphicFrame>
      <p:sp>
        <p:nvSpPr>
          <p:cNvPr id="5" name="Retângulo 4"/>
          <p:cNvSpPr/>
          <p:nvPr/>
        </p:nvSpPr>
        <p:spPr>
          <a:xfrm>
            <a:off x="1907704" y="764704"/>
            <a:ext cx="6241709" cy="107721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a:solidFill>
                  <a:srgbClr val="FFC000"/>
                </a:solidFill>
                <a:effectLst>
                  <a:outerShdw blurRad="38100" dist="38100" dir="2700000" algn="tl">
                    <a:srgbClr val="000000">
                      <a:alpha val="43137"/>
                    </a:srgbClr>
                  </a:outerShdw>
                </a:effectLst>
              </a:rPr>
              <a:t>CRC/ES – CONSELHO DE PROFISSÃO</a:t>
            </a:r>
          </a:p>
          <a:p>
            <a:pPr algn="ctr">
              <a:defRPr/>
            </a:pPr>
            <a:r>
              <a:rPr lang="pt-BR" sz="3200" b="1" dirty="0">
                <a:solidFill>
                  <a:srgbClr val="FFC000"/>
                </a:solidFill>
                <a:effectLst>
                  <a:outerShdw blurRad="38100" dist="38100" dir="2700000" algn="tl">
                    <a:srgbClr val="000000">
                      <a:alpha val="43137"/>
                    </a:srgbClr>
                  </a:outerShdw>
                </a:effectLst>
              </a:rPr>
              <a:t>REGULAMENTADA</a:t>
            </a:r>
            <a:endParaRPr lang="pt-BR" sz="3200" dirty="0">
              <a:solidFill>
                <a:srgbClr val="FFC000"/>
              </a:solidFill>
              <a:effectLst>
                <a:outerShdw blurRad="38100" dist="38100" dir="2700000" algn="tl">
                  <a:srgbClr val="000000">
                    <a:alpha val="43137"/>
                  </a:srgbClr>
                </a:outerShdw>
              </a:effectLst>
            </a:endParaRPr>
          </a:p>
        </p:txBody>
      </p:sp>
      <p:sp>
        <p:nvSpPr>
          <p:cNvPr id="6" name="Espaço Reservado para Conteúdo 4"/>
          <p:cNvSpPr txBox="1">
            <a:spLocks/>
          </p:cNvSpPr>
          <p:nvPr/>
        </p:nvSpPr>
        <p:spPr>
          <a:xfrm>
            <a:off x="303213" y="1772816"/>
            <a:ext cx="8589267" cy="4535909"/>
          </a:xfrm>
          <a:prstGeom prst="rect">
            <a:avLst/>
          </a:prstGeom>
        </p:spPr>
        <p:txBody>
          <a:bodyPr/>
          <a:lstStyle/>
          <a:p>
            <a:pPr marL="342900" indent="-342900" algn="just">
              <a:spcBef>
                <a:spcPct val="20000"/>
              </a:spcBef>
              <a:defRPr/>
            </a:pPr>
            <a:r>
              <a:rPr lang="pt-BR" sz="3200" b="1" dirty="0">
                <a:latin typeface="Arial Narrow" pitchFamily="34" charset="0"/>
              </a:rPr>
              <a:t>	</a:t>
            </a:r>
            <a:r>
              <a:rPr lang="pt-BR" sz="3200" b="1" dirty="0" smtClean="0">
                <a:latin typeface="Arial Narrow" pitchFamily="34" charset="0"/>
              </a:rPr>
              <a:t>Objetivos:			</a:t>
            </a:r>
            <a:r>
              <a:rPr lang="pt-BR" altLang="pt-BR" sz="3200" b="1" dirty="0" smtClean="0">
                <a:solidFill>
                  <a:srgbClr val="C00000"/>
                </a:solidFill>
              </a:rPr>
              <a:t>DL 9295/46</a:t>
            </a:r>
          </a:p>
          <a:p>
            <a:pPr marL="342900" indent="-342900" algn="just" fontAlgn="auto">
              <a:spcBef>
                <a:spcPct val="20000"/>
              </a:spcBef>
              <a:spcAft>
                <a:spcPts val="0"/>
              </a:spcAft>
              <a:buFont typeface="Wingdings" pitchFamily="2" charset="2"/>
              <a:buChar char="ü"/>
              <a:defRPr/>
            </a:pPr>
            <a:r>
              <a:rPr lang="pt-BR" sz="3200" b="1" dirty="0" smtClean="0">
                <a:latin typeface="Arial Narrow" pitchFamily="34" charset="0"/>
              </a:rPr>
              <a:t> </a:t>
            </a:r>
            <a:r>
              <a:rPr lang="pt-BR" sz="3200" b="1" dirty="0">
                <a:latin typeface="Arial Narrow" pitchFamily="34" charset="0"/>
              </a:rPr>
              <a:t>Registrar os profissionais</a:t>
            </a:r>
          </a:p>
          <a:p>
            <a:pPr marL="342900" indent="-342900" algn="just">
              <a:spcBef>
                <a:spcPct val="20000"/>
              </a:spcBef>
              <a:buFont typeface="Wingdings" pitchFamily="2" charset="2"/>
              <a:buChar char="ü"/>
              <a:defRPr/>
            </a:pPr>
            <a:r>
              <a:rPr lang="pt-BR" sz="3200" b="1" dirty="0">
                <a:latin typeface="Arial Narrow" pitchFamily="34" charset="0"/>
              </a:rPr>
              <a:t> Fiscalizar o exercício da </a:t>
            </a:r>
            <a:r>
              <a:rPr lang="pt-BR" sz="3200" b="1" dirty="0" smtClean="0">
                <a:latin typeface="Arial Narrow" pitchFamily="34" charset="0"/>
              </a:rPr>
              <a:t>profissão</a:t>
            </a:r>
          </a:p>
          <a:p>
            <a:pPr marL="442913" indent="-442913" algn="just" fontAlgn="auto">
              <a:spcBef>
                <a:spcPts val="3600"/>
              </a:spcBef>
              <a:spcAft>
                <a:spcPts val="0"/>
              </a:spcAft>
              <a:buFont typeface="Wingdings" pitchFamily="2" charset="2"/>
              <a:buChar char="ü"/>
              <a:defRPr/>
            </a:pPr>
            <a:r>
              <a:rPr lang="pt-BR" sz="3200" b="1" dirty="0" smtClean="0">
                <a:latin typeface="Arial Narrow" pitchFamily="34" charset="0"/>
              </a:rPr>
              <a:t>Exigência </a:t>
            </a:r>
            <a:r>
              <a:rPr lang="pt-BR" sz="3200" b="1" dirty="0">
                <a:latin typeface="Arial Narrow" pitchFamily="34" charset="0"/>
              </a:rPr>
              <a:t>de aprovação no Exame de Suficiência</a:t>
            </a:r>
          </a:p>
          <a:p>
            <a:pPr marL="342900" indent="-342900" algn="just" fontAlgn="auto">
              <a:spcBef>
                <a:spcPct val="20000"/>
              </a:spcBef>
              <a:spcAft>
                <a:spcPts val="0"/>
              </a:spcAft>
              <a:buFont typeface="Wingdings" pitchFamily="2" charset="2"/>
              <a:buChar char="ü"/>
              <a:defRPr/>
            </a:pPr>
            <a:r>
              <a:rPr lang="pt-BR" sz="3200" b="1" dirty="0">
                <a:latin typeface="Arial Narrow" pitchFamily="34" charset="0"/>
              </a:rPr>
              <a:t>Proporcionar educação continuada</a:t>
            </a:r>
          </a:p>
          <a:p>
            <a:pPr marL="342900" indent="-342900" algn="just" fontAlgn="auto">
              <a:spcBef>
                <a:spcPct val="20000"/>
              </a:spcBef>
              <a:spcAft>
                <a:spcPts val="0"/>
              </a:spcAft>
              <a:buFont typeface="Wingdings" pitchFamily="2" charset="2"/>
              <a:buChar char="ü"/>
              <a:defRPr/>
            </a:pPr>
            <a:r>
              <a:rPr lang="pt-BR" sz="3200" b="1" dirty="0">
                <a:latin typeface="Arial Narrow" pitchFamily="34" charset="0"/>
              </a:rPr>
              <a:t> Editar Normas Brasileiras de Contabilidade</a:t>
            </a:r>
          </a:p>
        </p:txBody>
      </p:sp>
      <p:sp>
        <p:nvSpPr>
          <p:cNvPr id="7" name="CaixaDeTexto 6"/>
          <p:cNvSpPr txBox="1">
            <a:spLocks noChangeArrowheads="1"/>
          </p:cNvSpPr>
          <p:nvPr/>
        </p:nvSpPr>
        <p:spPr bwMode="auto">
          <a:xfrm>
            <a:off x="6308725" y="3090863"/>
            <a:ext cx="2871788" cy="554037"/>
          </a:xfrm>
          <a:prstGeom prst="rect">
            <a:avLst/>
          </a:prstGeom>
          <a:noFill/>
          <a:ln w="9525">
            <a:noFill/>
            <a:miter lim="800000"/>
            <a:headEnd/>
            <a:tailEnd/>
          </a:ln>
        </p:spPr>
        <p:txBody>
          <a:bodyPr>
            <a:spAutoFit/>
          </a:bodyPr>
          <a:lstStyle/>
          <a:p>
            <a:pPr algn="ctr"/>
            <a:r>
              <a:rPr lang="pt-BR" altLang="pt-BR" sz="3000" b="1" dirty="0">
                <a:solidFill>
                  <a:srgbClr val="C00000"/>
                </a:solidFill>
              </a:rPr>
              <a:t>Lei 12.249/2010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additive="base">
                                        <p:cTn id="1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 calcmode="lin" valueType="num">
                                      <p:cBhvr additive="base">
                                        <p:cTn id="2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 calcmode="lin" valueType="num">
                                      <p:cBhvr additive="base">
                                        <p:cTn id="2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b="1" dirty="0" smtClean="0"/>
              <a:t/>
            </a:r>
            <a:br>
              <a:rPr lang="pt-BR" sz="2800" b="1" dirty="0" smtClean="0"/>
            </a:br>
            <a:endParaRPr lang="pt-BR" sz="2800" dirty="0"/>
          </a:p>
        </p:txBody>
      </p:sp>
      <p:sp>
        <p:nvSpPr>
          <p:cNvPr id="7" name="Espaço Reservado para Conteúdo 1"/>
          <p:cNvSpPr txBox="1">
            <a:spLocks noGrp="1"/>
          </p:cNvSpPr>
          <p:nvPr>
            <p:ph idx="1"/>
          </p:nvPr>
        </p:nvSpPr>
        <p:spPr>
          <a:xfrm>
            <a:off x="539552" y="2492896"/>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250" indent="14288" algn="just">
              <a:buNone/>
              <a:defRPr/>
            </a:pPr>
            <a:r>
              <a:rPr lang="pt-BR" sz="2400" dirty="0" smtClean="0">
                <a:latin typeface="Arial Narrow" pitchFamily="34" charset="0"/>
              </a:rPr>
              <a:t>O Novo Código Civil Brasileiro, traz a obrigatoriedade da escrituração contábil e a exigência da realização do balanço anual e o de resultado econômico, assinado por profissionais da contabilidade juntamente com o empresário (artigos 1.179 a 1.182 CC) </a:t>
            </a:r>
            <a:r>
              <a:rPr lang="pt-BR" sz="2400" dirty="0">
                <a:latin typeface="Arial Narrow" pitchFamily="34" charset="0"/>
              </a:rPr>
              <a:t>e também (artigos 1.183 a 1.195 CC).</a:t>
            </a:r>
          </a:p>
          <a:p>
            <a:pPr algn="just">
              <a:buFont typeface="Arial" pitchFamily="34" charset="0"/>
              <a:buNone/>
              <a:defRPr/>
            </a:pPr>
            <a:endParaRPr lang="pt-BR" sz="2400" dirty="0" smtClean="0">
              <a:latin typeface="Arial Narrow" pitchFamily="34" charset="0"/>
            </a:endParaRPr>
          </a:p>
          <a:p>
            <a:pPr algn="just">
              <a:buFont typeface="Arial" pitchFamily="34" charset="0"/>
              <a:buNone/>
              <a:defRPr/>
            </a:pPr>
            <a:endParaRPr lang="pt-BR" sz="2400" dirty="0">
              <a:latin typeface="Arial Narrow" pitchFamily="34" charset="0"/>
            </a:endParaRPr>
          </a:p>
        </p:txBody>
      </p:sp>
      <p:sp>
        <p:nvSpPr>
          <p:cNvPr id="5" name="Retângulo 4"/>
          <p:cNvSpPr/>
          <p:nvPr/>
        </p:nvSpPr>
        <p:spPr>
          <a:xfrm>
            <a:off x="683568" y="1052736"/>
            <a:ext cx="7977440" cy="107721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PRINCIPAIS MODIFICAÇÕES DO CÓDIGO CIVIL </a:t>
            </a:r>
          </a:p>
          <a:p>
            <a:pPr algn="ctr">
              <a:defRPr/>
            </a:pPr>
            <a:r>
              <a:rPr lang="pt-BR" sz="3200" b="1" dirty="0" smtClean="0">
                <a:solidFill>
                  <a:srgbClr val="FFC000"/>
                </a:solidFill>
                <a:effectLst>
                  <a:outerShdw blurRad="38100" dist="38100" dir="2700000" algn="tl">
                    <a:srgbClr val="000000">
                      <a:alpha val="43137"/>
                    </a:srgbClr>
                  </a:outerShdw>
                </a:effectLst>
              </a:rPr>
              <a:t>PARA OS CONTABILISTAS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b="1" dirty="0" smtClean="0"/>
              <a:t/>
            </a:r>
            <a:br>
              <a:rPr lang="pt-BR" sz="2800" b="1" dirty="0" smtClean="0"/>
            </a:br>
            <a:endParaRPr lang="pt-BR" sz="2800" dirty="0"/>
          </a:p>
        </p:txBody>
      </p:sp>
      <p:sp>
        <p:nvSpPr>
          <p:cNvPr id="7" name="Espaço Reservado para Conteúdo 1"/>
          <p:cNvSpPr txBox="1">
            <a:spLocks noGrp="1"/>
          </p:cNvSpPr>
          <p:nvPr>
            <p:ph idx="1"/>
          </p:nvPr>
        </p:nvSpPr>
        <p:spPr>
          <a:xfrm>
            <a:off x="539552" y="1844824"/>
            <a:ext cx="8229600" cy="475252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pt-BR" sz="2400" b="1" dirty="0"/>
              <a:t>Art. 3º</a:t>
            </a:r>
            <a:r>
              <a:rPr lang="pt-BR" sz="2400" dirty="0"/>
              <a:t> Ficam obrigadas a adotar a ECD, nos termos do art. 2º do </a:t>
            </a:r>
            <a:r>
              <a:rPr lang="pt-BR" sz="2400" dirty="0">
                <a:hlinkClick r:id="rId2"/>
              </a:rPr>
              <a:t>Decreto nº 6.022, de 2007</a:t>
            </a:r>
            <a:r>
              <a:rPr lang="pt-BR" sz="2400" dirty="0"/>
              <a:t>, em relação aos fatos contábeis ocorridos a partir de 1º de janeiro de 2014:</a:t>
            </a:r>
          </a:p>
          <a:p>
            <a:pPr marL="0" indent="0" fontAlgn="base">
              <a:buNone/>
            </a:pPr>
            <a:endParaRPr lang="pt-BR" sz="2400" dirty="0"/>
          </a:p>
          <a:p>
            <a:pPr fontAlgn="base"/>
            <a:r>
              <a:rPr lang="pt-BR" sz="2400" dirty="0"/>
              <a:t>II - as pessoas jurídicas tributadas com base no lucro presumido, que distribuírem, a título de lucros, sem incidência do Imposto sobre a Renda Retido na Fonte (IRRF), parcela dos lucros ou dividendos superior ao valor da base de cálculo do Imposto, diminuída de todos os impostos e contribuições a que estiver sujeita; </a:t>
            </a:r>
          </a:p>
        </p:txBody>
      </p:sp>
      <p:sp>
        <p:nvSpPr>
          <p:cNvPr id="5" name="Retângulo 4"/>
          <p:cNvSpPr/>
          <p:nvPr/>
        </p:nvSpPr>
        <p:spPr>
          <a:xfrm>
            <a:off x="1187624" y="1052736"/>
            <a:ext cx="6696743"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pt-BR" sz="3200" b="1" dirty="0"/>
              <a:t>Instrução Normativa 1.420/2013</a:t>
            </a:r>
            <a:endParaRPr lang="pt-BR" sz="3200" b="1" dirty="0" smtClean="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20144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p:cNvSpPr>
            <a:spLocks noGrp="1" noChangeArrowheads="1"/>
          </p:cNvSpPr>
          <p:nvPr>
            <p:ph idx="1"/>
          </p:nvPr>
        </p:nvSpPr>
        <p:spPr bwMode="auto">
          <a:xfrm>
            <a:off x="457200" y="1600200"/>
            <a:ext cx="8229600" cy="4819781"/>
          </a:xfrm>
          <a:prstGeom prst="rect">
            <a:avLst/>
          </a:prstGeom>
          <a:noFill/>
          <a:ln w="9525">
            <a:noFill/>
            <a:miter lim="800000"/>
            <a:headEnd/>
            <a:tailEnd/>
          </a:ln>
        </p:spPr>
        <p:txBody>
          <a:bodyPr>
            <a:spAutoFit/>
          </a:bodyPr>
          <a:lstStyle/>
          <a:p>
            <a:pPr marL="0" indent="0" algn="just">
              <a:buNone/>
            </a:pPr>
            <a:r>
              <a:rPr lang="pt-BR" sz="2400" b="1" dirty="0">
                <a:latin typeface="Arial Narrow" pitchFamily="34" charset="0"/>
              </a:rPr>
              <a:t>Art. 2º</a:t>
            </a:r>
            <a:r>
              <a:rPr lang="pt-BR" sz="2400" dirty="0">
                <a:latin typeface="Arial Narrow" pitchFamily="34" charset="0"/>
              </a:rPr>
              <a:t> São deveres do contabilista:</a:t>
            </a:r>
          </a:p>
          <a:p>
            <a:pPr marL="0" indent="0" algn="just">
              <a:buNone/>
            </a:pPr>
            <a:r>
              <a:rPr lang="pt-BR" sz="2400" dirty="0" smtClean="0">
                <a:latin typeface="Arial Narrow" pitchFamily="34" charset="0"/>
              </a:rPr>
              <a:t>I </a:t>
            </a:r>
            <a:r>
              <a:rPr lang="pt-BR" sz="2400" dirty="0">
                <a:latin typeface="Arial Narrow" pitchFamily="34" charset="0"/>
              </a:rPr>
              <a:t>– exercer a profissão com zelo, diligência e honestidade, observada a legislação vigente e resguardados os interesses de seus clientes e/ou empregadores, sem prejuízo da dignidade e independência profissionais;</a:t>
            </a:r>
          </a:p>
          <a:p>
            <a:pPr marL="0" indent="0" algn="just">
              <a:buNone/>
            </a:pPr>
            <a:r>
              <a:rPr lang="pt-BR" sz="2400" dirty="0" smtClean="0">
                <a:latin typeface="Arial Narrow" pitchFamily="34" charset="0"/>
              </a:rPr>
              <a:t>II </a:t>
            </a:r>
            <a:r>
              <a:rPr lang="pt-BR" sz="2400" dirty="0">
                <a:latin typeface="Arial Narrow" pitchFamily="34" charset="0"/>
              </a:rPr>
              <a:t>– guardar sigilo sobre o que souber em razão do exercício profissional lícito, inclusive no âmbito do serviço público, ressalvados os casos previstos em lei ou quando solicitado por autoridades competentes, entre estas os Conselhos Regionais de Contabilidade</a:t>
            </a:r>
            <a:r>
              <a:rPr lang="pt-BR" sz="2400" dirty="0" smtClean="0">
                <a:latin typeface="Arial Narrow" pitchFamily="34" charset="0"/>
              </a:rPr>
              <a:t>;</a:t>
            </a:r>
          </a:p>
          <a:p>
            <a:pPr marL="0" indent="0" algn="just">
              <a:buNone/>
            </a:pPr>
            <a:r>
              <a:rPr lang="pt-BR" sz="2400" dirty="0" smtClean="0">
                <a:latin typeface="Arial Narrow" pitchFamily="34" charset="0"/>
              </a:rPr>
              <a:t>III </a:t>
            </a:r>
            <a:r>
              <a:rPr lang="pt-BR" sz="2400" dirty="0">
                <a:latin typeface="Arial Narrow" pitchFamily="34" charset="0"/>
              </a:rPr>
              <a:t>– zelar pela sua competência exclusiva na orientação técnica dos serviços a seu cargo;</a:t>
            </a:r>
          </a:p>
          <a:p>
            <a:pPr marL="0" indent="0" algn="just">
              <a:buNone/>
            </a:pPr>
            <a:r>
              <a:rPr lang="pt-BR" sz="2400" dirty="0">
                <a:latin typeface="Arial Narrow" pitchFamily="34" charset="0"/>
              </a:rPr>
              <a:t> ...</a:t>
            </a:r>
          </a:p>
        </p:txBody>
      </p:sp>
      <p:sp>
        <p:nvSpPr>
          <p:cNvPr id="6" name="Retângulo 5"/>
          <p:cNvSpPr/>
          <p:nvPr/>
        </p:nvSpPr>
        <p:spPr>
          <a:xfrm>
            <a:off x="1619672" y="836712"/>
            <a:ext cx="6046592"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DEVERES DO CONTABILISTA (CEPC)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p:cNvSpPr>
            <a:spLocks noGrp="1" noChangeArrowheads="1"/>
          </p:cNvSpPr>
          <p:nvPr>
            <p:ph idx="1"/>
          </p:nvPr>
        </p:nvSpPr>
        <p:spPr bwMode="auto">
          <a:xfrm>
            <a:off x="395536" y="1556792"/>
            <a:ext cx="8229600" cy="4745915"/>
          </a:xfrm>
          <a:prstGeom prst="rect">
            <a:avLst/>
          </a:prstGeom>
          <a:noFill/>
          <a:ln w="9525">
            <a:noFill/>
            <a:miter lim="800000"/>
            <a:headEnd/>
            <a:tailEnd/>
          </a:ln>
        </p:spPr>
        <p:txBody>
          <a:bodyPr wrap="square">
            <a:spAutoFit/>
          </a:bodyPr>
          <a:lstStyle/>
          <a:p>
            <a:pPr marL="0" indent="0" algn="just">
              <a:buNone/>
            </a:pPr>
            <a:r>
              <a:rPr lang="pt-BR" sz="2400" dirty="0">
                <a:latin typeface="Arial Narrow" pitchFamily="34" charset="0"/>
              </a:rPr>
              <a:t>IV – comunicar, desde logo, ao cliente ou empregador, em documento reservado, eventual circunstância adversa que possa influir na decisão daquele que lhe formular consulta ou lhe confiar trabalho, estendendo-se a obrigação a sócios e executores;</a:t>
            </a:r>
          </a:p>
          <a:p>
            <a:pPr marL="0" indent="0" algn="just">
              <a:buNone/>
            </a:pPr>
            <a:r>
              <a:rPr lang="pt-BR" sz="2400" dirty="0">
                <a:latin typeface="Arial Narrow" pitchFamily="34" charset="0"/>
              </a:rPr>
              <a:t> </a:t>
            </a:r>
            <a:r>
              <a:rPr lang="pt-BR" sz="2400" dirty="0" smtClean="0">
                <a:latin typeface="Arial Narrow" pitchFamily="34" charset="0"/>
              </a:rPr>
              <a:t>V </a:t>
            </a:r>
            <a:r>
              <a:rPr lang="pt-BR" sz="2400" dirty="0">
                <a:latin typeface="Arial Narrow" pitchFamily="34" charset="0"/>
              </a:rPr>
              <a:t>– inteirar-se de todas as circunstâncias, antes de emitir opinião sobre qualquer caso;</a:t>
            </a:r>
          </a:p>
          <a:p>
            <a:pPr marL="0" indent="0" algn="just">
              <a:buNone/>
            </a:pPr>
            <a:r>
              <a:rPr lang="pt-BR" sz="2400" dirty="0">
                <a:latin typeface="Arial Narrow" pitchFamily="34" charset="0"/>
              </a:rPr>
              <a:t> </a:t>
            </a:r>
            <a:r>
              <a:rPr lang="pt-BR" sz="2400" dirty="0" smtClean="0">
                <a:latin typeface="Arial Narrow" pitchFamily="34" charset="0"/>
              </a:rPr>
              <a:t>VI </a:t>
            </a:r>
            <a:r>
              <a:rPr lang="pt-BR" sz="2400" dirty="0">
                <a:latin typeface="Arial Narrow" pitchFamily="34" charset="0"/>
              </a:rPr>
              <a:t>– renunciar às funções que exerce, logo que se positive falta de confiança por parte do cliente ou empregador, a quem deverá notificar com trinta dias de antecedência, zelando, contudo, para que os interesse dos mesmos não sejam prejudicados, evitando declarações públicas sobre os motivos da renúncia;</a:t>
            </a:r>
          </a:p>
          <a:p>
            <a:pPr algn="just">
              <a:buNone/>
            </a:pPr>
            <a:endParaRPr lang="pt-BR" sz="2400" dirty="0">
              <a:latin typeface="Arial Narrow" pitchFamily="34" charset="0"/>
            </a:endParaRPr>
          </a:p>
        </p:txBody>
      </p:sp>
      <p:sp>
        <p:nvSpPr>
          <p:cNvPr id="6" name="Retângulo 5"/>
          <p:cNvSpPr/>
          <p:nvPr/>
        </p:nvSpPr>
        <p:spPr>
          <a:xfrm>
            <a:off x="1331640" y="908720"/>
            <a:ext cx="6046592"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DEVERES DO CONTABILISTA (CEPC)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p:cNvSpPr>
            <a:spLocks noGrp="1" noChangeArrowheads="1"/>
          </p:cNvSpPr>
          <p:nvPr>
            <p:ph idx="1"/>
          </p:nvPr>
        </p:nvSpPr>
        <p:spPr bwMode="auto">
          <a:xfrm>
            <a:off x="457200" y="1600200"/>
            <a:ext cx="8229600" cy="3564053"/>
          </a:xfrm>
          <a:prstGeom prst="rect">
            <a:avLst/>
          </a:prstGeom>
          <a:noFill/>
          <a:ln w="9525">
            <a:noFill/>
            <a:miter lim="800000"/>
            <a:headEnd/>
            <a:tailEnd/>
          </a:ln>
        </p:spPr>
        <p:txBody>
          <a:bodyPr>
            <a:spAutoFit/>
          </a:bodyPr>
          <a:lstStyle/>
          <a:p>
            <a:pPr marL="0" indent="0" algn="just">
              <a:buNone/>
            </a:pPr>
            <a:r>
              <a:rPr lang="pt-BR" sz="2400" dirty="0">
                <a:latin typeface="Arial Narrow" pitchFamily="34" charset="0"/>
              </a:rPr>
              <a:t>VII – se substituído em suas funções, informar ao substituto sobre fatos que devam chegar ao conhecimento desse, a fim de habilitá-lo para o bom desempenho das funções a serem exercidas;</a:t>
            </a:r>
          </a:p>
          <a:p>
            <a:pPr marL="0" indent="0" algn="just">
              <a:buNone/>
            </a:pPr>
            <a:r>
              <a:rPr lang="pt-BR" sz="2400" dirty="0" smtClean="0">
                <a:latin typeface="Arial Narrow" pitchFamily="34" charset="0"/>
              </a:rPr>
              <a:t>VIII </a:t>
            </a:r>
            <a:r>
              <a:rPr lang="pt-BR" sz="2400" dirty="0">
                <a:latin typeface="Arial Narrow" pitchFamily="34" charset="0"/>
              </a:rPr>
              <a:t>– manifestar, a qualquer tempo, a existência de impedimento para o exercício da profissão;</a:t>
            </a:r>
          </a:p>
          <a:p>
            <a:pPr marL="0" indent="0" algn="just">
              <a:buNone/>
            </a:pPr>
            <a:r>
              <a:rPr lang="pt-BR" sz="2400" dirty="0">
                <a:latin typeface="Arial Narrow" pitchFamily="34" charset="0"/>
              </a:rPr>
              <a:t> </a:t>
            </a:r>
            <a:r>
              <a:rPr lang="pt-BR" sz="2400" dirty="0" smtClean="0">
                <a:latin typeface="Arial Narrow" pitchFamily="34" charset="0"/>
              </a:rPr>
              <a:t>IX </a:t>
            </a:r>
            <a:r>
              <a:rPr lang="pt-BR" sz="2400" dirty="0">
                <a:latin typeface="Arial Narrow" pitchFamily="34" charset="0"/>
              </a:rPr>
              <a:t>– ser solidário com os movimentos de defesa da dignidade profissional, seja propugnando por remuneração condigna, seja zelando por condições de trabalho compatíveis com o exercício ético-profissional da Contabilidade e seu aprimoramento técnico.</a:t>
            </a:r>
          </a:p>
        </p:txBody>
      </p:sp>
      <p:sp>
        <p:nvSpPr>
          <p:cNvPr id="7" name="Retângulo 6"/>
          <p:cNvSpPr/>
          <p:nvPr/>
        </p:nvSpPr>
        <p:spPr>
          <a:xfrm>
            <a:off x="1619672" y="836712"/>
            <a:ext cx="6046592" cy="58477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pt-BR" sz="3200" b="1" dirty="0" smtClean="0">
                <a:solidFill>
                  <a:srgbClr val="FFC000"/>
                </a:solidFill>
                <a:effectLst>
                  <a:outerShdw blurRad="38100" dist="38100" dir="2700000" algn="tl">
                    <a:srgbClr val="000000">
                      <a:alpha val="43137"/>
                    </a:srgbClr>
                  </a:outerShdw>
                </a:effectLst>
              </a:rPr>
              <a:t>DEVERES DO CONTABILISTA (CEPC)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958</Words>
  <Application>Microsoft Office PowerPoint</Application>
  <PresentationFormat>Apresentação na tela (4:3)</PresentationFormat>
  <Paragraphs>209</Paragraphs>
  <Slides>32</Slides>
  <Notes>0</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Tema do Office</vt:lpstr>
      <vt:lpstr>Slide 1</vt:lpstr>
      <vt:lpstr>  </vt:lpstr>
      <vt:lpstr>    </vt:lpstr>
      <vt:lpstr>     </vt:lpstr>
      <vt:lpstr> </vt:lpstr>
      <vt:lpstr> </vt:lpstr>
      <vt:lpstr>Slide 7</vt:lpstr>
      <vt:lpstr>Slide 8</vt:lpstr>
      <vt:lpstr>Slide 9</vt:lpstr>
      <vt:lpstr>Slide 10</vt:lpstr>
      <vt:lpstr>Slide 11</vt:lpstr>
      <vt:lpstr>Slide 12</vt:lpstr>
      <vt:lpstr>Slide 13</vt:lpstr>
      <vt:lpstr>Slide 14</vt:lpstr>
      <vt:lpstr>Slide 15</vt:lpstr>
      <vt:lpstr>    </vt:lpstr>
      <vt:lpstr>    </vt:lpstr>
      <vt:lpstr>Slide 18</vt:lpstr>
      <vt:lpstr>  </vt:lpstr>
      <vt:lpstr>Slide 20</vt:lpstr>
      <vt:lpstr> </vt:lpstr>
      <vt:lpstr>Slide 22</vt:lpstr>
      <vt:lpstr>Slide 23</vt:lpstr>
      <vt:lpstr>       </vt:lpstr>
      <vt:lpstr>  </vt:lpstr>
      <vt:lpstr>Slide 26</vt:lpstr>
      <vt:lpstr>Slide 27</vt:lpstr>
      <vt:lpstr>Slide 28</vt:lpstr>
      <vt:lpstr>    NORMA BRASILEIRA DE CONTABILIDADE – NBC PG 100, DE 24 DE JANEIRO DE 2014 Dispõe sobre a NBC PG 100 – Aplicação Geral aos Profissionais da Contabilidade.  </vt:lpstr>
      <vt:lpstr>      NORMA BRASILEIRA DE CONTABILIDADE – NBC PG 200, DE 24 DE JANEIRO DE 2014 Dispõe sobre a NBC PG 200 – Contadores que Prestam Serviços (Contadores Externos). </vt:lpstr>
      <vt:lpstr>        NORMA BRASILEIRA DE CONTABILIDADE – NBC PG 300, DE 24 DE JANEIRO DE 2014  Dispõe sobre a NBC PG 300 – Contadores Empregados (Contadores Internos).   </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wmariano</dc:creator>
  <cp:lastModifiedBy>rribeiro</cp:lastModifiedBy>
  <cp:revision>101</cp:revision>
  <dcterms:created xsi:type="dcterms:W3CDTF">2014-07-15T14:30:18Z</dcterms:created>
  <dcterms:modified xsi:type="dcterms:W3CDTF">2015-02-06T11:32:30Z</dcterms:modified>
</cp:coreProperties>
</file>