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2" r:id="rId3"/>
    <p:sldId id="299" r:id="rId4"/>
    <p:sldId id="263" r:id="rId5"/>
    <p:sldId id="265" r:id="rId6"/>
    <p:sldId id="266" r:id="rId7"/>
    <p:sldId id="264" r:id="rId8"/>
    <p:sldId id="271" r:id="rId9"/>
    <p:sldId id="296" r:id="rId10"/>
    <p:sldId id="297" r:id="rId11"/>
    <p:sldId id="278" r:id="rId12"/>
    <p:sldId id="280" r:id="rId13"/>
    <p:sldId id="267" r:id="rId14"/>
    <p:sldId id="272" r:id="rId15"/>
    <p:sldId id="286" r:id="rId16"/>
    <p:sldId id="291" r:id="rId17"/>
    <p:sldId id="292" r:id="rId18"/>
    <p:sldId id="282" r:id="rId19"/>
    <p:sldId id="283" r:id="rId20"/>
    <p:sldId id="285" r:id="rId21"/>
    <p:sldId id="294" r:id="rId22"/>
    <p:sldId id="295" r:id="rId23"/>
    <p:sldId id="298" r:id="rId24"/>
    <p:sldId id="268" r:id="rId25"/>
    <p:sldId id="269" r:id="rId26"/>
    <p:sldId id="270" r:id="rId27"/>
    <p:sldId id="273" r:id="rId28"/>
    <p:sldId id="274" r:id="rId29"/>
    <p:sldId id="260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5D6104-6C0B-4152-8185-DE8F3BD8B4C0}" type="datetimeFigureOut">
              <a:rPr lang="pt-BR"/>
              <a:pPr>
                <a:defRPr/>
              </a:pPr>
              <a:t>18/11/2016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A0B965-EF06-42B3-94AB-B90A639E72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684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E29B4-669E-44EA-B97A-EF6365D4AEB3}" type="datetimeFigureOut">
              <a:rPr lang="pt-BR" smtClean="0"/>
              <a:pPr/>
              <a:t>18/11/2016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04AB1-BC1F-4000-B978-94C3EF693F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94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E5203-7971-4CA7-8DCA-1411F195173A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47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E5203-7971-4CA7-8DCA-1411F195173A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39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E5203-7971-4CA7-8DCA-1411F195173A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531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E5203-7971-4CA7-8DCA-1411F195173A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6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6"/>
          <p:cNvSpPr/>
          <p:nvPr userDrawn="1"/>
        </p:nvSpPr>
        <p:spPr>
          <a:xfrm>
            <a:off x="0" y="2492375"/>
            <a:ext cx="9144000" cy="12969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Arredondar Retângulo em um Canto Diagonal 7"/>
          <p:cNvSpPr/>
          <p:nvPr userDrawn="1"/>
        </p:nvSpPr>
        <p:spPr>
          <a:xfrm>
            <a:off x="288925" y="2305050"/>
            <a:ext cx="4102100" cy="1628775"/>
          </a:xfrm>
          <a:prstGeom prst="round2DiagRect">
            <a:avLst>
              <a:gd name="adj1" fmla="val 12081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7" name="Imagem 8" descr="GovES2011_Sec_Faze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2479675"/>
            <a:ext cx="3649662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40152" y="4005064"/>
            <a:ext cx="2880320" cy="576064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</a:t>
            </a:r>
            <a:endParaRPr lang="pt-BR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10"/>
          </p:nvPr>
        </p:nvSpPr>
        <p:spPr>
          <a:xfrm>
            <a:off x="5580063" y="4652963"/>
            <a:ext cx="3240087" cy="360362"/>
          </a:xfrm>
        </p:spPr>
        <p:txBody>
          <a:bodyPr>
            <a:noAutofit/>
          </a:bodyPr>
          <a:lstStyle>
            <a:lvl1pPr algn="r">
              <a:buNone/>
              <a:defRPr sz="2000" b="0" i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14"/>
          </p:nvPr>
        </p:nvSpPr>
        <p:spPr>
          <a:xfrm>
            <a:off x="5003800" y="2780928"/>
            <a:ext cx="3816350" cy="791468"/>
          </a:xfrm>
        </p:spPr>
        <p:txBody>
          <a:bodyPr/>
          <a:lstStyle>
            <a:lvl1pPr>
              <a:buNone/>
              <a:defRPr b="1">
                <a:latin typeface="+mj-lt"/>
              </a:defRPr>
            </a:lvl1pPr>
          </a:lstStyle>
          <a:p>
            <a:pPr lvl="0"/>
            <a:r>
              <a:rPr lang="pt-BR" dirty="0" smtClean="0"/>
              <a:t>Clique para editar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/>
          <p:cNvSpPr/>
          <p:nvPr userDrawn="1"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" name="CaixaDeTexto 9"/>
          <p:cNvSpPr txBox="1"/>
          <p:nvPr userDrawn="1"/>
        </p:nvSpPr>
        <p:spPr>
          <a:xfrm>
            <a:off x="107950" y="2565400"/>
            <a:ext cx="90011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pt-BR" sz="2400" b="1">
                <a:latin typeface="Cambria" pitchFamily="18" charset="0"/>
              </a:rPr>
              <a:t>TÍTULO  TÍTULO TÍTULO TÍTULO TÍTULO</a:t>
            </a:r>
          </a:p>
          <a:p>
            <a:pPr algn="ctr"/>
            <a:r>
              <a:rPr lang="pt-BR" sz="2400" b="1">
                <a:latin typeface="Cambria" pitchFamily="18" charset="0"/>
              </a:rPr>
              <a:t>TÍTULO TÍTULO TÍTULO</a:t>
            </a:r>
          </a:p>
        </p:txBody>
      </p:sp>
      <p:cxnSp>
        <p:nvCxnSpPr>
          <p:cNvPr id="4" name="Conector reto 10"/>
          <p:cNvCxnSpPr/>
          <p:nvPr userDrawn="1"/>
        </p:nvCxnSpPr>
        <p:spPr>
          <a:xfrm>
            <a:off x="539750" y="3573463"/>
            <a:ext cx="8208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11"/>
          <p:cNvCxnSpPr/>
          <p:nvPr userDrawn="1"/>
        </p:nvCxnSpPr>
        <p:spPr>
          <a:xfrm>
            <a:off x="539750" y="2420938"/>
            <a:ext cx="8208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10"/>
          <p:cNvCxnSpPr/>
          <p:nvPr userDrawn="1"/>
        </p:nvCxnSpPr>
        <p:spPr>
          <a:xfrm>
            <a:off x="539750" y="5979724"/>
            <a:ext cx="8208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11"/>
          <p:cNvCxnSpPr/>
          <p:nvPr userDrawn="1"/>
        </p:nvCxnSpPr>
        <p:spPr>
          <a:xfrm>
            <a:off x="539750" y="188913"/>
            <a:ext cx="8208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14"/>
          <p:cNvSpPr/>
          <p:nvPr userDrawn="1"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3CC6E7-ED2A-4E22-B919-CD4BFE18C034}" type="datetimeFigureOut">
              <a:rPr lang="pt-BR"/>
              <a:pPr>
                <a:defRPr/>
              </a:pPr>
              <a:t>18/11/2016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435BC0C-575F-4351-920D-9716DD43AD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4"/>
          <p:cNvSpPr/>
          <p:nvPr userDrawn="1"/>
        </p:nvSpPr>
        <p:spPr>
          <a:xfrm>
            <a:off x="0" y="1484313"/>
            <a:ext cx="9144000" cy="12969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Espaço Reservado para Número de Slide 3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E96F0C-BBD1-4DBC-9326-FD0367A7BD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pic>
        <p:nvPicPr>
          <p:cNvPr id="10" name="Imagem 9" descr="logo_Sefaz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431076" y="6093296"/>
            <a:ext cx="1245380" cy="514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m 6" descr="receita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300192" y="6093296"/>
            <a:ext cx="1059155" cy="504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mbr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mbr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mbr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2492375"/>
            <a:ext cx="9144000" cy="12969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12" y="1628800"/>
            <a:ext cx="799176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/>
              <a:t>A SEFAZ retorna a mensagem para o Sistema Integrador informando o deferimento da solicitação , orientando o contabilista para  o envio da Declaração do  Contabilista pela Agência Virtual.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Ao receber a Declaração do  Contabilista, o Sistema/SEFAZ imediatamente informa o número da inscrição. Esta informação também é enviada para o Sistema Integrador para conclusão dos </a:t>
            </a:r>
            <a:r>
              <a:rPr lang="pt-BR" dirty="0" smtClean="0"/>
              <a:t>procedimentos.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Observações: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Se qualquer dos demais entes indeferir a solicitação, a empresa nem chega a ser registrada na JUCEES.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Se o município não responder a viabilidade  em dois dias, esta é encerrada, ou seja,  tida como deferida e o processo segue seu curso. Neste caso o contribuinte deverá comparecer na Prefeitura para obter a licença.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mesmo fluxo também  será utilizado nos eventos de alteração cadastral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11560" y="292586"/>
            <a:ext cx="813613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CONSTITUIÇÃO DE EMPRESA</a:t>
            </a:r>
            <a:endParaRPr lang="pt-BR" sz="2000" b="1" dirty="0"/>
          </a:p>
        </p:txBody>
      </p:sp>
      <p:grpSp>
        <p:nvGrpSpPr>
          <p:cNvPr id="36" name="Grupo 35"/>
          <p:cNvGrpSpPr/>
          <p:nvPr/>
        </p:nvGrpSpPr>
        <p:grpSpPr>
          <a:xfrm>
            <a:off x="406553" y="1309121"/>
            <a:ext cx="8669037" cy="4640159"/>
            <a:chOff x="406553" y="1309121"/>
            <a:chExt cx="8669037" cy="4640159"/>
          </a:xfrm>
        </p:grpSpPr>
        <p:sp>
          <p:nvSpPr>
            <p:cNvPr id="65" name="Fluxograma: Processo 64"/>
            <p:cNvSpPr/>
            <p:nvPr/>
          </p:nvSpPr>
          <p:spPr>
            <a:xfrm>
              <a:off x="406553" y="2132856"/>
              <a:ext cx="1113443" cy="151216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Contabilista  realiza consulta prévia no SITE  JUCEES/REGIN  e recebe um número de protocolo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Fluxograma: Processo 65"/>
            <p:cNvSpPr/>
            <p:nvPr/>
          </p:nvSpPr>
          <p:spPr>
            <a:xfrm>
              <a:off x="1846713" y="2575921"/>
              <a:ext cx="791449" cy="619076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pt-BR" sz="1200" dirty="0" smtClean="0">
                  <a:solidFill>
                    <a:schemeClr val="tx1"/>
                  </a:solidFill>
                </a:rPr>
                <a:t>Validação dos entes regionais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Fluxograma: Decisão 68"/>
            <p:cNvSpPr/>
            <p:nvPr/>
          </p:nvSpPr>
          <p:spPr>
            <a:xfrm>
              <a:off x="2998841" y="2453580"/>
              <a:ext cx="1782120" cy="831404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Viabilidade aceita?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71" name="Fluxograma: Processo 70"/>
            <p:cNvSpPr/>
            <p:nvPr/>
          </p:nvSpPr>
          <p:spPr>
            <a:xfrm>
              <a:off x="5015065" y="1318734"/>
              <a:ext cx="791449" cy="1183775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Acessa o SITE da RFB – Receita Federal do Brasil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Conector de seta reta 71"/>
            <p:cNvCxnSpPr>
              <a:stCxn id="66" idx="3"/>
              <a:endCxn id="69" idx="1"/>
            </p:cNvCxnSpPr>
            <p:nvPr/>
          </p:nvCxnSpPr>
          <p:spPr>
            <a:xfrm flipV="1">
              <a:off x="2638162" y="2869282"/>
              <a:ext cx="360679" cy="16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luxograma: Processo 72"/>
            <p:cNvSpPr/>
            <p:nvPr/>
          </p:nvSpPr>
          <p:spPr>
            <a:xfrm>
              <a:off x="4204897" y="1609841"/>
              <a:ext cx="504056" cy="595023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Sim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Conector reto 73"/>
            <p:cNvCxnSpPr>
              <a:stCxn id="69" idx="2"/>
              <a:endCxn id="75" idx="0"/>
            </p:cNvCxnSpPr>
            <p:nvPr/>
          </p:nvCxnSpPr>
          <p:spPr>
            <a:xfrm>
              <a:off x="3889901" y="3284984"/>
              <a:ext cx="2361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Fluxograma: Processo 74"/>
            <p:cNvSpPr/>
            <p:nvPr/>
          </p:nvSpPr>
          <p:spPr>
            <a:xfrm>
              <a:off x="3650867" y="3789040"/>
              <a:ext cx="482790" cy="28803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Não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76" name="Fluxograma: Processo 75"/>
            <p:cNvSpPr/>
            <p:nvPr/>
          </p:nvSpPr>
          <p:spPr>
            <a:xfrm>
              <a:off x="6053914" y="1320138"/>
              <a:ext cx="1463351" cy="118004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Preenche o PGD/CNPJ, versão online, recebe o nº do recibo/identificação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Conector de seta reta 76"/>
            <p:cNvCxnSpPr>
              <a:stCxn id="71" idx="3"/>
              <a:endCxn id="76" idx="1"/>
            </p:cNvCxnSpPr>
            <p:nvPr/>
          </p:nvCxnSpPr>
          <p:spPr>
            <a:xfrm flipV="1">
              <a:off x="5806514" y="1910162"/>
              <a:ext cx="247400" cy="4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uxograma: Processo 77"/>
            <p:cNvSpPr/>
            <p:nvPr/>
          </p:nvSpPr>
          <p:spPr>
            <a:xfrm>
              <a:off x="7740022" y="1309121"/>
              <a:ext cx="1194574" cy="1174696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RFB realizada pesquisa automatizada em sua base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9" name="Conector de seta reta 78"/>
            <p:cNvCxnSpPr>
              <a:stCxn id="76" idx="3"/>
              <a:endCxn id="78" idx="1"/>
            </p:cNvCxnSpPr>
            <p:nvPr/>
          </p:nvCxnSpPr>
          <p:spPr>
            <a:xfrm flipV="1">
              <a:off x="7517265" y="1896469"/>
              <a:ext cx="222757" cy="136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Fluxograma: Decisão 79"/>
            <p:cNvSpPr/>
            <p:nvPr/>
          </p:nvSpPr>
          <p:spPr>
            <a:xfrm>
              <a:off x="7596336" y="4365104"/>
              <a:ext cx="1479254" cy="71819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Pesquisa Ok?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Conector de seta reta 80"/>
            <p:cNvCxnSpPr>
              <a:stCxn id="78" idx="2"/>
              <a:endCxn id="80" idx="0"/>
            </p:cNvCxnSpPr>
            <p:nvPr/>
          </p:nvCxnSpPr>
          <p:spPr>
            <a:xfrm flipH="1">
              <a:off x="8335963" y="2483817"/>
              <a:ext cx="1346" cy="18812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Fluxograma: Decisão 81"/>
            <p:cNvSpPr/>
            <p:nvPr/>
          </p:nvSpPr>
          <p:spPr>
            <a:xfrm>
              <a:off x="3412809" y="4193148"/>
              <a:ext cx="1788570" cy="107219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Refaz a consulta prévia e/ou DBE 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Fluxograma: Processo 82"/>
            <p:cNvSpPr/>
            <p:nvPr/>
          </p:nvSpPr>
          <p:spPr>
            <a:xfrm>
              <a:off x="6365137" y="4474762"/>
              <a:ext cx="522136" cy="505363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Não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Conector reto 83"/>
            <p:cNvCxnSpPr>
              <a:stCxn id="83" idx="3"/>
              <a:endCxn id="80" idx="1"/>
            </p:cNvCxnSpPr>
            <p:nvPr/>
          </p:nvCxnSpPr>
          <p:spPr>
            <a:xfrm flipV="1">
              <a:off x="6887273" y="4724202"/>
              <a:ext cx="709063" cy="32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de seta reta 84"/>
            <p:cNvCxnSpPr>
              <a:stCxn id="83" idx="1"/>
              <a:endCxn id="82" idx="3"/>
            </p:cNvCxnSpPr>
            <p:nvPr/>
          </p:nvCxnSpPr>
          <p:spPr>
            <a:xfrm flipH="1">
              <a:off x="5201379" y="4727444"/>
              <a:ext cx="1163758" cy="17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Fluxograma: Processo 85"/>
            <p:cNvSpPr/>
            <p:nvPr/>
          </p:nvSpPr>
          <p:spPr>
            <a:xfrm>
              <a:off x="5106561" y="3645024"/>
              <a:ext cx="632538" cy="43204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Refaz DBE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Conector angulado 97"/>
            <p:cNvCxnSpPr>
              <a:stCxn id="86" idx="1"/>
              <a:endCxn id="82" idx="0"/>
            </p:cNvCxnSpPr>
            <p:nvPr/>
          </p:nvCxnSpPr>
          <p:spPr>
            <a:xfrm rot="10800000" flipV="1">
              <a:off x="4307095" y="3861048"/>
              <a:ext cx="799467" cy="332100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luxograma: Processo 88"/>
            <p:cNvSpPr/>
            <p:nvPr/>
          </p:nvSpPr>
          <p:spPr>
            <a:xfrm>
              <a:off x="1252569" y="4490131"/>
              <a:ext cx="1352503" cy="478977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Refaz consulta prévia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90" name="Conector angulado 89"/>
            <p:cNvCxnSpPr>
              <a:stCxn id="89" idx="1"/>
              <a:endCxn id="65" idx="1"/>
            </p:cNvCxnSpPr>
            <p:nvPr/>
          </p:nvCxnSpPr>
          <p:spPr>
            <a:xfrm rot="10800000">
              <a:off x="406553" y="2888940"/>
              <a:ext cx="846016" cy="1840680"/>
            </a:xfrm>
            <a:prstGeom prst="bentConnector3">
              <a:avLst>
                <a:gd name="adj1" fmla="val 12702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Fluxograma: Processo 91"/>
            <p:cNvSpPr/>
            <p:nvPr/>
          </p:nvSpPr>
          <p:spPr>
            <a:xfrm>
              <a:off x="8061501" y="5373216"/>
              <a:ext cx="557918" cy="267634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Sim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Conector reto 92"/>
            <p:cNvCxnSpPr>
              <a:stCxn id="92" idx="0"/>
              <a:endCxn id="80" idx="2"/>
            </p:cNvCxnSpPr>
            <p:nvPr/>
          </p:nvCxnSpPr>
          <p:spPr>
            <a:xfrm flipH="1" flipV="1">
              <a:off x="8335963" y="5083300"/>
              <a:ext cx="4497" cy="2899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de seta reta 93"/>
            <p:cNvCxnSpPr>
              <a:stCxn id="92" idx="2"/>
            </p:cNvCxnSpPr>
            <p:nvPr/>
          </p:nvCxnSpPr>
          <p:spPr>
            <a:xfrm flipH="1">
              <a:off x="8336572" y="5640850"/>
              <a:ext cx="3888" cy="3084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ector reto 117"/>
            <p:cNvCxnSpPr>
              <a:stCxn id="82" idx="1"/>
              <a:endCxn id="89" idx="3"/>
            </p:cNvCxnSpPr>
            <p:nvPr/>
          </p:nvCxnSpPr>
          <p:spPr>
            <a:xfrm flipH="1">
              <a:off x="2605072" y="4729243"/>
              <a:ext cx="807737" cy="3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/>
            <p:cNvCxnSpPr>
              <a:stCxn id="73" idx="3"/>
              <a:endCxn id="71" idx="1"/>
            </p:cNvCxnSpPr>
            <p:nvPr/>
          </p:nvCxnSpPr>
          <p:spPr>
            <a:xfrm>
              <a:off x="4708953" y="1907353"/>
              <a:ext cx="306112" cy="32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ector angulado 218"/>
            <p:cNvCxnSpPr>
              <a:stCxn id="75" idx="1"/>
              <a:endCxn id="65" idx="2"/>
            </p:cNvCxnSpPr>
            <p:nvPr/>
          </p:nvCxnSpPr>
          <p:spPr>
            <a:xfrm rot="10800000">
              <a:off x="963275" y="3645024"/>
              <a:ext cx="2687592" cy="288032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ector de seta reta 181"/>
            <p:cNvCxnSpPr>
              <a:stCxn id="86" idx="0"/>
              <a:endCxn id="71" idx="2"/>
            </p:cNvCxnSpPr>
            <p:nvPr/>
          </p:nvCxnSpPr>
          <p:spPr>
            <a:xfrm flipH="1" flipV="1">
              <a:off x="5410790" y="2502509"/>
              <a:ext cx="12040" cy="11425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ector de seta reta 188"/>
            <p:cNvCxnSpPr>
              <a:stCxn id="65" idx="3"/>
              <a:endCxn id="66" idx="1"/>
            </p:cNvCxnSpPr>
            <p:nvPr/>
          </p:nvCxnSpPr>
          <p:spPr>
            <a:xfrm flipV="1">
              <a:off x="1519996" y="2885459"/>
              <a:ext cx="326717" cy="34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Forma 235"/>
            <p:cNvCxnSpPr>
              <a:stCxn id="69" idx="0"/>
              <a:endCxn id="73" idx="1"/>
            </p:cNvCxnSpPr>
            <p:nvPr/>
          </p:nvCxnSpPr>
          <p:spPr>
            <a:xfrm rot="5400000" flipH="1" flipV="1">
              <a:off x="3774286" y="2022969"/>
              <a:ext cx="546227" cy="314996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33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11560" y="292586"/>
            <a:ext cx="813613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CONSTITUIÇÃO DE EMPRESA</a:t>
            </a:r>
            <a:endParaRPr lang="pt-BR" sz="2000" b="1" dirty="0"/>
          </a:p>
        </p:txBody>
      </p:sp>
      <p:grpSp>
        <p:nvGrpSpPr>
          <p:cNvPr id="28" name="Grupo 27"/>
          <p:cNvGrpSpPr/>
          <p:nvPr/>
        </p:nvGrpSpPr>
        <p:grpSpPr>
          <a:xfrm>
            <a:off x="269600" y="620688"/>
            <a:ext cx="8683936" cy="4874510"/>
            <a:chOff x="269600" y="620688"/>
            <a:chExt cx="8683936" cy="4874510"/>
          </a:xfrm>
        </p:grpSpPr>
        <p:sp>
          <p:nvSpPr>
            <p:cNvPr id="92" name="Fluxograma: Processo 91"/>
            <p:cNvSpPr/>
            <p:nvPr/>
          </p:nvSpPr>
          <p:spPr>
            <a:xfrm>
              <a:off x="8229903" y="620688"/>
              <a:ext cx="446553" cy="28803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Sim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91" name="Fluxograma: Processo 90"/>
            <p:cNvSpPr/>
            <p:nvPr/>
          </p:nvSpPr>
          <p:spPr>
            <a:xfrm>
              <a:off x="7956376" y="1484784"/>
              <a:ext cx="997160" cy="136815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Documento básico de entrada (DBE) liberado para impressão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Conector de seta reta 93"/>
            <p:cNvCxnSpPr>
              <a:stCxn id="92" idx="2"/>
              <a:endCxn id="91" idx="0"/>
            </p:cNvCxnSpPr>
            <p:nvPr/>
          </p:nvCxnSpPr>
          <p:spPr>
            <a:xfrm>
              <a:off x="8453180" y="908720"/>
              <a:ext cx="1776" cy="57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luxograma: Processo 94"/>
            <p:cNvSpPr/>
            <p:nvPr/>
          </p:nvSpPr>
          <p:spPr>
            <a:xfrm>
              <a:off x="6484781" y="1451734"/>
              <a:ext cx="1089521" cy="144015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Contabilista preenche Contrato Social Eletrônico e/ou Requerimento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96" name="Conector de seta reta 95"/>
            <p:cNvCxnSpPr>
              <a:stCxn id="91" idx="1"/>
              <a:endCxn id="95" idx="3"/>
            </p:cNvCxnSpPr>
            <p:nvPr/>
          </p:nvCxnSpPr>
          <p:spPr>
            <a:xfrm flipH="1">
              <a:off x="7574302" y="2168860"/>
              <a:ext cx="382074" cy="29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luxograma: Processo 96"/>
            <p:cNvSpPr/>
            <p:nvPr/>
          </p:nvSpPr>
          <p:spPr>
            <a:xfrm>
              <a:off x="5091464" y="1091694"/>
              <a:ext cx="1064712" cy="216023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Contabilista  imprime DBE, assina e envia à JUCEES + ato constitutivo + consulta prévia. Recebe protocolo do registro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Conector de seta reta 97"/>
            <p:cNvCxnSpPr>
              <a:stCxn id="95" idx="1"/>
              <a:endCxn id="97" idx="3"/>
            </p:cNvCxnSpPr>
            <p:nvPr/>
          </p:nvCxnSpPr>
          <p:spPr>
            <a:xfrm flipH="1">
              <a:off x="6156176" y="2171814"/>
              <a:ext cx="3286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Fluxograma: Processo 98"/>
            <p:cNvSpPr/>
            <p:nvPr/>
          </p:nvSpPr>
          <p:spPr>
            <a:xfrm>
              <a:off x="3682120" y="1739765"/>
              <a:ext cx="1105904" cy="864096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JUCEES analisa o ato constitutivo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0" name="Conector de seta reta 99"/>
            <p:cNvCxnSpPr>
              <a:stCxn id="97" idx="1"/>
              <a:endCxn id="99" idx="3"/>
            </p:cNvCxnSpPr>
            <p:nvPr/>
          </p:nvCxnSpPr>
          <p:spPr>
            <a:xfrm flipH="1" flipV="1">
              <a:off x="4788024" y="2171813"/>
              <a:ext cx="30344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Fluxograma: Decisão 100"/>
            <p:cNvSpPr/>
            <p:nvPr/>
          </p:nvSpPr>
          <p:spPr>
            <a:xfrm>
              <a:off x="2033639" y="1777927"/>
              <a:ext cx="1314225" cy="792088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Análise JUCEES Ok?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Conector de seta reta 101"/>
            <p:cNvCxnSpPr>
              <a:stCxn id="99" idx="1"/>
              <a:endCxn id="101" idx="3"/>
            </p:cNvCxnSpPr>
            <p:nvPr/>
          </p:nvCxnSpPr>
          <p:spPr>
            <a:xfrm flipH="1">
              <a:off x="3347864" y="2171813"/>
              <a:ext cx="334256" cy="21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Fluxograma: Processo 105"/>
            <p:cNvSpPr/>
            <p:nvPr/>
          </p:nvSpPr>
          <p:spPr>
            <a:xfrm>
              <a:off x="269600" y="1683885"/>
              <a:ext cx="990032" cy="978475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JUCEES registra o ato constitutivo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107" name="Fluxograma: Processo 106"/>
            <p:cNvSpPr/>
            <p:nvPr/>
          </p:nvSpPr>
          <p:spPr>
            <a:xfrm>
              <a:off x="1428698" y="1877875"/>
              <a:ext cx="425078" cy="595023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Sim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Conector reto 107"/>
            <p:cNvCxnSpPr>
              <a:stCxn id="107" idx="3"/>
              <a:endCxn id="101" idx="1"/>
            </p:cNvCxnSpPr>
            <p:nvPr/>
          </p:nvCxnSpPr>
          <p:spPr>
            <a:xfrm flipV="1">
              <a:off x="1853776" y="2173971"/>
              <a:ext cx="179863" cy="14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de seta reta 108"/>
            <p:cNvCxnSpPr>
              <a:stCxn id="107" idx="1"/>
              <a:endCxn id="106" idx="3"/>
            </p:cNvCxnSpPr>
            <p:nvPr/>
          </p:nvCxnSpPr>
          <p:spPr>
            <a:xfrm flipH="1" flipV="1">
              <a:off x="1259632" y="2173123"/>
              <a:ext cx="169066" cy="22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de seta reta 109"/>
            <p:cNvCxnSpPr>
              <a:stCxn id="106" idx="2"/>
              <a:endCxn id="111" idx="0"/>
            </p:cNvCxnSpPr>
            <p:nvPr/>
          </p:nvCxnSpPr>
          <p:spPr>
            <a:xfrm>
              <a:off x="764616" y="2662360"/>
              <a:ext cx="712" cy="150931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Fluxograma: Processo 110"/>
            <p:cNvSpPr/>
            <p:nvPr/>
          </p:nvSpPr>
          <p:spPr>
            <a:xfrm>
              <a:off x="334545" y="4171672"/>
              <a:ext cx="861565" cy="105752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JUCEES gera o NIRE e Homologa CNPJ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112" name="Fluxograma: Processo 111"/>
            <p:cNvSpPr/>
            <p:nvPr/>
          </p:nvSpPr>
          <p:spPr>
            <a:xfrm>
              <a:off x="1865698" y="4160097"/>
              <a:ext cx="822831" cy="108012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REGIN envia dados para a SEFAZ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Conector de seta reta 112"/>
            <p:cNvCxnSpPr>
              <a:stCxn id="111" idx="3"/>
              <a:endCxn id="112" idx="1"/>
            </p:cNvCxnSpPr>
            <p:nvPr/>
          </p:nvCxnSpPr>
          <p:spPr>
            <a:xfrm flipV="1">
              <a:off x="1196110" y="4700157"/>
              <a:ext cx="669588" cy="27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uxograma: Processo 114"/>
            <p:cNvSpPr/>
            <p:nvPr/>
          </p:nvSpPr>
          <p:spPr>
            <a:xfrm>
              <a:off x="3149921" y="3911022"/>
              <a:ext cx="2142159" cy="1584176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SEFAZ retorna para o Integrador mensagem de aviso informando que a solicitação foi deferida e  orientando para acessar à AGV e enviar  a Declaração de Responsabilidade e Controle Prévio do Cadastro.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120" name="Fluxograma: Processo 119"/>
            <p:cNvSpPr/>
            <p:nvPr/>
          </p:nvSpPr>
          <p:spPr>
            <a:xfrm>
              <a:off x="5873848" y="4204165"/>
              <a:ext cx="2028140" cy="100811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Contabilista acessa  a AGV, envia a Declaração de Responsabilidade e Controle Prévio do Cadastro e </a:t>
              </a:r>
              <a:r>
                <a:rPr lang="pt-BR" sz="1200" dirty="0">
                  <a:solidFill>
                    <a:schemeClr val="tx1"/>
                  </a:solidFill>
                </a:rPr>
                <a:t> </a:t>
              </a:r>
              <a:r>
                <a:rPr lang="pt-BR" sz="1200" dirty="0" smtClean="0">
                  <a:solidFill>
                    <a:schemeClr val="tx1"/>
                  </a:solidFill>
                </a:rPr>
                <a:t>recebe  a IE.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Conector de seta reta 120"/>
            <p:cNvCxnSpPr>
              <a:stCxn id="115" idx="3"/>
              <a:endCxn id="120" idx="1"/>
            </p:cNvCxnSpPr>
            <p:nvPr/>
          </p:nvCxnSpPr>
          <p:spPr>
            <a:xfrm>
              <a:off x="5292080" y="4703110"/>
              <a:ext cx="581768" cy="51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ector de seta reta 175"/>
            <p:cNvCxnSpPr>
              <a:stCxn id="112" idx="3"/>
              <a:endCxn id="115" idx="1"/>
            </p:cNvCxnSpPr>
            <p:nvPr/>
          </p:nvCxnSpPr>
          <p:spPr>
            <a:xfrm>
              <a:off x="2688529" y="4700157"/>
              <a:ext cx="461392" cy="29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75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DECLARAÇÃO DO CONTABILISTA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927" y="692696"/>
            <a:ext cx="8229600" cy="5184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COLETA DE DADOS</a:t>
            </a:r>
          </a:p>
          <a:p>
            <a:pPr algn="ctr"/>
            <a:r>
              <a:rPr lang="pt-BR" dirty="0" smtClean="0"/>
              <a:t>Para os atos que não exigem providencias da JUCEES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7"/>
            <a:ext cx="8352928" cy="4824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317555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CONTRIBUINTE </a:t>
            </a:r>
            <a:r>
              <a:rPr lang="pt-BR" b="1" dirty="0" smtClean="0"/>
              <a:t>JÁ  REGISTRADO NA JUCEES SOLICITANDO INSCRIÇÃO SOMENTE NO ESTADO</a:t>
            </a:r>
          </a:p>
          <a:p>
            <a:pPr algn="ctr"/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51992" y="3077344"/>
            <a:ext cx="7848872" cy="3024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Cidadão acessa </a:t>
            </a:r>
            <a:r>
              <a:rPr lang="pt-BR" dirty="0" smtClean="0"/>
              <a:t>o </a:t>
            </a:r>
            <a:r>
              <a:rPr lang="pt-BR" dirty="0"/>
              <a:t>Portal do Cadastro Eletrônico no </a:t>
            </a:r>
            <a:r>
              <a:rPr lang="pt-BR" dirty="0" smtClean="0"/>
              <a:t>SITE da JUCEES O </a:t>
            </a:r>
            <a:r>
              <a:rPr lang="pt-BR" dirty="0"/>
              <a:t>Sistema Integrador recupera os dados exigidos pela SEFAZ na base de dados da JUCEES  e da RFB;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cidadão complementa os dados faltantes e envia para o Portal do Cadastro Eletrônico.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Sistema Integrador formata o arquivo e envia os dados para a SEFAZ;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SEFAZ retorna a mensagem para o Sistema Integrador informando o deferimento da solicitação , orientando o contabilista para  o envio da Declaração do  Contabilista pela Agência Virtual.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Ao receber a Declaração do  Contabilista, o Sistema/SEFAZ imediatamente informa o número da inscrição. Esta informação também é enviada para o Sistema Integrador para conclusão dos procedimentos</a:t>
            </a:r>
          </a:p>
        </p:txBody>
      </p:sp>
    </p:spTree>
    <p:extLst>
      <p:ext uri="{BB962C8B-B14F-4D97-AF65-F5344CB8AC3E}">
        <p14:creationId xmlns:p14="http://schemas.microsoft.com/office/powerpoint/2010/main" val="15268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11560" y="344850"/>
            <a:ext cx="8136136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INSCRIÇÃO SOMENTE NO ESTADO </a:t>
            </a:r>
          </a:p>
          <a:p>
            <a:pPr algn="ctr"/>
            <a:r>
              <a:rPr lang="pt-BR" sz="2000" b="1" dirty="0" smtClean="0"/>
              <a:t>LEGALIZAÇÃO ESTADUAL (EVENTO 601)</a:t>
            </a:r>
          </a:p>
        </p:txBody>
      </p:sp>
      <p:grpSp>
        <p:nvGrpSpPr>
          <p:cNvPr id="31" name="Grupo 30"/>
          <p:cNvGrpSpPr/>
          <p:nvPr/>
        </p:nvGrpSpPr>
        <p:grpSpPr>
          <a:xfrm>
            <a:off x="323528" y="1700808"/>
            <a:ext cx="8547328" cy="3324306"/>
            <a:chOff x="251520" y="1700808"/>
            <a:chExt cx="8547328" cy="3324306"/>
          </a:xfrm>
        </p:grpSpPr>
        <p:sp>
          <p:nvSpPr>
            <p:cNvPr id="32" name="Fluxograma: Processo 31"/>
            <p:cNvSpPr/>
            <p:nvPr/>
          </p:nvSpPr>
          <p:spPr>
            <a:xfrm>
              <a:off x="251520" y="1703439"/>
              <a:ext cx="1452852" cy="1027733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Cidadão preenche Formulário com o NIRE e CNPJ da empresa e recebe número de protocolo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sp>
          <p:nvSpPr>
            <p:cNvPr id="33" name="Losango 32"/>
            <p:cNvSpPr/>
            <p:nvPr/>
          </p:nvSpPr>
          <p:spPr>
            <a:xfrm>
              <a:off x="2250535" y="1823974"/>
              <a:ext cx="1273801" cy="78666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NIRE Ok?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sp>
          <p:nvSpPr>
            <p:cNvPr id="34" name="Fluxograma: Processo 33"/>
            <p:cNvSpPr/>
            <p:nvPr/>
          </p:nvSpPr>
          <p:spPr>
            <a:xfrm>
              <a:off x="4198073" y="3141454"/>
              <a:ext cx="827652" cy="59285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Solicitação indeferida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sp>
          <p:nvSpPr>
            <p:cNvPr id="35" name="Fluxograma: Decisão 34"/>
            <p:cNvSpPr/>
            <p:nvPr/>
          </p:nvSpPr>
          <p:spPr>
            <a:xfrm>
              <a:off x="5992744" y="1700808"/>
              <a:ext cx="1326206" cy="1036553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CNPJ pertence ao NIRE?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Conector de seta reta 35"/>
            <p:cNvCxnSpPr>
              <a:stCxn id="71" idx="3"/>
              <a:endCxn id="35" idx="1"/>
            </p:cNvCxnSpPr>
            <p:nvPr/>
          </p:nvCxnSpPr>
          <p:spPr>
            <a:xfrm>
              <a:off x="4815611" y="2218515"/>
              <a:ext cx="1177133" cy="57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luxograma: Processo 37"/>
            <p:cNvSpPr/>
            <p:nvPr/>
          </p:nvSpPr>
          <p:spPr>
            <a:xfrm>
              <a:off x="7524328" y="2873673"/>
              <a:ext cx="1274520" cy="987375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REGIN apropria dados da JUCEES através do NIRE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sp>
          <p:nvSpPr>
            <p:cNvPr id="39" name="Fluxograma: Processo 38"/>
            <p:cNvSpPr/>
            <p:nvPr/>
          </p:nvSpPr>
          <p:spPr>
            <a:xfrm>
              <a:off x="5721488" y="3939877"/>
              <a:ext cx="1175339" cy="1065797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Cidadão completa as informações faltantes (endereço dos sócios, CNAE)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Conector de seta reta 40"/>
            <p:cNvCxnSpPr>
              <a:stCxn id="39" idx="1"/>
              <a:endCxn id="43" idx="3"/>
            </p:cNvCxnSpPr>
            <p:nvPr/>
          </p:nvCxnSpPr>
          <p:spPr>
            <a:xfrm flipH="1">
              <a:off x="4851480" y="4472776"/>
              <a:ext cx="870009" cy="28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luxograma: Processo 41"/>
            <p:cNvSpPr/>
            <p:nvPr/>
          </p:nvSpPr>
          <p:spPr>
            <a:xfrm>
              <a:off x="1907704" y="3933056"/>
              <a:ext cx="1584175" cy="108012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SEFAZ retorna para o Integrador mensagem de aviso informando que a solicitação foi deferida e  orientando para acessar à AGV e enviar  a Declaração de Responsabilidade e Controle Prévio do Cadastro.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sp>
          <p:nvSpPr>
            <p:cNvPr id="43" name="Fluxograma: Processo 42"/>
            <p:cNvSpPr/>
            <p:nvPr/>
          </p:nvSpPr>
          <p:spPr>
            <a:xfrm>
              <a:off x="3881620" y="4171089"/>
              <a:ext cx="969859" cy="60902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REGIN envia dados para a SEFAZ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Conector de seta reta 68"/>
            <p:cNvCxnSpPr>
              <a:stCxn id="32" idx="3"/>
              <a:endCxn id="33" idx="1"/>
            </p:cNvCxnSpPr>
            <p:nvPr/>
          </p:nvCxnSpPr>
          <p:spPr>
            <a:xfrm>
              <a:off x="1704372" y="2217305"/>
              <a:ext cx="54616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Fluxograma: Processo 69"/>
            <p:cNvSpPr/>
            <p:nvPr/>
          </p:nvSpPr>
          <p:spPr>
            <a:xfrm>
              <a:off x="253502" y="3933056"/>
              <a:ext cx="1285827" cy="109205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Contabilista acessa  a AGV, envia a Declaração de Responsabilidade e Controle Prévio do Cadastro e  recebe  a IE.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sp>
          <p:nvSpPr>
            <p:cNvPr id="71" name="Fluxograma: Processo 70"/>
            <p:cNvSpPr/>
            <p:nvPr/>
          </p:nvSpPr>
          <p:spPr>
            <a:xfrm>
              <a:off x="4412625" y="2066257"/>
              <a:ext cx="402986" cy="304516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Sim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Conector reto 71"/>
            <p:cNvCxnSpPr>
              <a:stCxn id="33" idx="3"/>
              <a:endCxn id="71" idx="1"/>
            </p:cNvCxnSpPr>
            <p:nvPr/>
          </p:nvCxnSpPr>
          <p:spPr>
            <a:xfrm>
              <a:off x="3524336" y="2217305"/>
              <a:ext cx="888290" cy="12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luxograma: Processo 72"/>
            <p:cNvSpPr/>
            <p:nvPr/>
          </p:nvSpPr>
          <p:spPr>
            <a:xfrm>
              <a:off x="3285732" y="3283604"/>
              <a:ext cx="402986" cy="304516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Não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sp>
          <p:nvSpPr>
            <p:cNvPr id="74" name="Fluxograma: Processo 73"/>
            <p:cNvSpPr/>
            <p:nvPr/>
          </p:nvSpPr>
          <p:spPr>
            <a:xfrm>
              <a:off x="5640424" y="3284010"/>
              <a:ext cx="402986" cy="304516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800" dirty="0" smtClean="0">
                  <a:solidFill>
                    <a:schemeClr val="tx1"/>
                  </a:solidFill>
                </a:rPr>
                <a:t>Não</a:t>
              </a:r>
              <a:endParaRPr lang="pt-BR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Forma 74"/>
            <p:cNvCxnSpPr>
              <a:stCxn id="33" idx="2"/>
              <a:endCxn id="73" idx="1"/>
            </p:cNvCxnSpPr>
            <p:nvPr/>
          </p:nvCxnSpPr>
          <p:spPr>
            <a:xfrm rot="16200000" flipH="1">
              <a:off x="2673970" y="2824099"/>
              <a:ext cx="825228" cy="398296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Forma 75"/>
            <p:cNvCxnSpPr>
              <a:stCxn id="35" idx="2"/>
              <a:endCxn id="74" idx="3"/>
            </p:cNvCxnSpPr>
            <p:nvPr/>
          </p:nvCxnSpPr>
          <p:spPr>
            <a:xfrm rot="5400000">
              <a:off x="6000176" y="2780596"/>
              <a:ext cx="698907" cy="61243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de seta reta 76"/>
            <p:cNvCxnSpPr>
              <a:stCxn id="73" idx="3"/>
              <a:endCxn id="34" idx="1"/>
            </p:cNvCxnSpPr>
            <p:nvPr/>
          </p:nvCxnSpPr>
          <p:spPr>
            <a:xfrm>
              <a:off x="3688718" y="3435862"/>
              <a:ext cx="509354" cy="20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de seta reta 77"/>
            <p:cNvCxnSpPr>
              <a:stCxn id="74" idx="1"/>
              <a:endCxn id="34" idx="3"/>
            </p:cNvCxnSpPr>
            <p:nvPr/>
          </p:nvCxnSpPr>
          <p:spPr>
            <a:xfrm flipH="1">
              <a:off x="5025724" y="3436268"/>
              <a:ext cx="614699" cy="16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de seta reta 78"/>
            <p:cNvCxnSpPr>
              <a:stCxn id="43" idx="1"/>
              <a:endCxn id="42" idx="3"/>
            </p:cNvCxnSpPr>
            <p:nvPr/>
          </p:nvCxnSpPr>
          <p:spPr>
            <a:xfrm flipH="1" flipV="1">
              <a:off x="3491879" y="4473116"/>
              <a:ext cx="389741" cy="24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de seta reta 79"/>
            <p:cNvCxnSpPr>
              <a:stCxn id="42" idx="1"/>
              <a:endCxn id="70" idx="3"/>
            </p:cNvCxnSpPr>
            <p:nvPr/>
          </p:nvCxnSpPr>
          <p:spPr>
            <a:xfrm flipH="1">
              <a:off x="1539329" y="4473116"/>
              <a:ext cx="368375" cy="59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Conector de seta reta 44"/>
          <p:cNvCxnSpPr>
            <a:stCxn id="46" idx="2"/>
            <a:endCxn id="38" idx="0"/>
          </p:cNvCxnSpPr>
          <p:nvPr/>
        </p:nvCxnSpPr>
        <p:spPr>
          <a:xfrm>
            <a:off x="8229711" y="2369563"/>
            <a:ext cx="3885" cy="5041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uxograma: Processo 45"/>
          <p:cNvSpPr/>
          <p:nvPr/>
        </p:nvSpPr>
        <p:spPr>
          <a:xfrm>
            <a:off x="8028218" y="2065047"/>
            <a:ext cx="402986" cy="30451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800" dirty="0" smtClean="0">
                <a:solidFill>
                  <a:schemeClr val="tx1"/>
                </a:solidFill>
              </a:rPr>
              <a:t>Sim</a:t>
            </a:r>
            <a:endParaRPr lang="pt-BR" sz="800" dirty="0">
              <a:solidFill>
                <a:schemeClr val="tx1"/>
              </a:solidFill>
            </a:endParaRPr>
          </a:p>
        </p:txBody>
      </p:sp>
      <p:cxnSp>
        <p:nvCxnSpPr>
          <p:cNvPr id="47" name="Conector reto 46"/>
          <p:cNvCxnSpPr>
            <a:endCxn id="46" idx="1"/>
          </p:cNvCxnSpPr>
          <p:nvPr/>
        </p:nvCxnSpPr>
        <p:spPr>
          <a:xfrm>
            <a:off x="7524328" y="2217305"/>
            <a:ext cx="503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angulado 7"/>
          <p:cNvCxnSpPr>
            <a:stCxn id="38" idx="2"/>
            <a:endCxn id="39" idx="3"/>
          </p:cNvCxnSpPr>
          <p:nvPr/>
        </p:nvCxnSpPr>
        <p:spPr>
          <a:xfrm rot="5400000">
            <a:off x="7295352" y="3534532"/>
            <a:ext cx="611728" cy="126476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323528" y="260648"/>
            <a:ext cx="87129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CONTRIBUINTE DE OUTRA UF SOLICITANDO INSCRIÇÃO DE SUBSTITUTO TRIBUTÁRIO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7"/>
            <a:ext cx="8352928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404664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Cidadão acessa </a:t>
            </a:r>
            <a:r>
              <a:rPr lang="pt-BR" dirty="0" smtClean="0"/>
              <a:t>o </a:t>
            </a:r>
            <a:r>
              <a:rPr lang="pt-BR" dirty="0" smtClean="0"/>
              <a:t>Portal do Cadastro Eletrônico no SITE  da  JUCEES e informa o CNPJ.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Sistema Integrador recupera os dados exigidos pela SEFAZ na base de dados da Junta Comercial de origem do contribuinte, se conveniada.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Sistema integrador recupera outros dados exigidos pela SEFAZ na base de dados da RFB.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cidadão complementa os dados faltantes e envia para o Portal do Cadastro Eletrônico.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Sistema integrador valida a solicitação na Tabela de Consistência da Substituição Tributária, na SEFAZ.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Se aprovada a solicitação o Sistema/SEFAZ envia para o Sistema Integrador a resposta, orientando para acessar à Agência Virtual da Receita Estadual para enviar a Declaração do Contabilista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79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332656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Após o envio, imediatamente a inscrição é entregue e seu número in formado ao Sistema Integrador para conclusão do processo.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Sistema/SEFAZ envia a inscrição para a Gerência Fiscal/Substituição Tributária, para monitoramento.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Observação: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Tabela de Consistência relaciona  os códigos </a:t>
            </a:r>
            <a:r>
              <a:rPr lang="pt-BR" dirty="0" err="1" smtClean="0"/>
              <a:t>CNAE’s</a:t>
            </a:r>
            <a:r>
              <a:rPr lang="pt-BR" dirty="0" smtClean="0"/>
              <a:t>, com os produtos, os Convênios/Protocolos e </a:t>
            </a:r>
            <a:r>
              <a:rPr lang="pt-BR" dirty="0" err="1" smtClean="0"/>
              <a:t>UF’s</a:t>
            </a:r>
            <a:r>
              <a:rPr lang="pt-BR" dirty="0" smtClean="0"/>
              <a:t> signatárias;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Os mesmos procedimentos também serão utilizados para alteração e baixa.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Havendo exigências complementares a  Área de Substituição Tributária manterá contatos com o contribuinte</a:t>
            </a: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09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 smtClean="0"/>
              <a:t>Patrocinador: Bruno Peçanha Negris  </a:t>
            </a:r>
            <a:r>
              <a:rPr lang="pt-BR" dirty="0" smtClean="0"/>
              <a:t>(AFRE Subsecretário da Receita)</a:t>
            </a:r>
          </a:p>
          <a:p>
            <a:endParaRPr lang="pt-BR" dirty="0"/>
          </a:p>
          <a:p>
            <a:r>
              <a:rPr lang="pt-BR" b="1" dirty="0" smtClean="0"/>
              <a:t>Gerente do Projeto: Eliane Moraes Dias</a:t>
            </a:r>
          </a:p>
          <a:p>
            <a:endParaRPr lang="pt-BR" sz="2000" b="1" dirty="0"/>
          </a:p>
          <a:p>
            <a:pPr algn="ctr"/>
            <a:r>
              <a:rPr lang="pt-BR" sz="2000" b="1" dirty="0" smtClean="0"/>
              <a:t>EQUIPE</a:t>
            </a:r>
          </a:p>
          <a:p>
            <a:r>
              <a:rPr lang="pt-BR" sz="2000" b="1" dirty="0"/>
              <a:t>Negócio</a:t>
            </a:r>
          </a:p>
          <a:p>
            <a:endParaRPr lang="pt-BR" sz="2000" b="1" dirty="0" smtClean="0"/>
          </a:p>
          <a:p>
            <a:r>
              <a:rPr lang="pt-BR" b="1" dirty="0" smtClean="0"/>
              <a:t>Pedro </a:t>
            </a:r>
            <a:r>
              <a:rPr lang="pt-BR" b="1" dirty="0" err="1" smtClean="0"/>
              <a:t>Ozeias</a:t>
            </a:r>
            <a:r>
              <a:rPr lang="pt-BR" b="1" dirty="0" smtClean="0"/>
              <a:t> de Souza: </a:t>
            </a:r>
            <a:r>
              <a:rPr lang="pt-BR" i="1" dirty="0" smtClean="0"/>
              <a:t>AFRE (</a:t>
            </a:r>
            <a:r>
              <a:rPr lang="pt-BR" i="1" dirty="0" err="1" smtClean="0"/>
              <a:t>Lider</a:t>
            </a:r>
            <a:r>
              <a:rPr lang="pt-BR" i="1" dirty="0" smtClean="0"/>
              <a:t> do Projeto)</a:t>
            </a:r>
          </a:p>
          <a:p>
            <a:r>
              <a:rPr lang="pt-BR" b="1" dirty="0" smtClean="0"/>
              <a:t>Sergio Pereira Ricardo: </a:t>
            </a:r>
            <a:r>
              <a:rPr lang="pt-BR" i="1" dirty="0" smtClean="0"/>
              <a:t>AFRE – Gerente de Arrecadação e Cadastro </a:t>
            </a:r>
          </a:p>
          <a:p>
            <a:r>
              <a:rPr lang="pt-BR" b="1" dirty="0" smtClean="0"/>
              <a:t>Sergio Luiz Toniato: </a:t>
            </a:r>
            <a:r>
              <a:rPr lang="pt-BR" i="1" dirty="0" smtClean="0"/>
              <a:t>Desenvolvedor de Sistemas – Supervisor de Cadastro</a:t>
            </a:r>
          </a:p>
          <a:p>
            <a:r>
              <a:rPr lang="pt-BR" b="1" dirty="0" smtClean="0"/>
              <a:t>Paulo Tadeu Penedo: </a:t>
            </a:r>
            <a:r>
              <a:rPr lang="pt-BR" i="1" dirty="0" smtClean="0"/>
              <a:t>AFRE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>Bismark Jaime de  Menezes: </a:t>
            </a:r>
            <a:r>
              <a:rPr lang="pt-BR" i="1" dirty="0" smtClean="0"/>
              <a:t>AFRE – Gerente de Atendimento ao Contribuinte</a:t>
            </a:r>
          </a:p>
          <a:p>
            <a:endParaRPr lang="pt-BR" dirty="0" smtClean="0"/>
          </a:p>
          <a:p>
            <a:r>
              <a:rPr lang="pt-BR" b="1" dirty="0" smtClean="0"/>
              <a:t>Tecnologia da Informação</a:t>
            </a:r>
          </a:p>
          <a:p>
            <a:endParaRPr lang="pt-BR" b="1" dirty="0" smtClean="0"/>
          </a:p>
          <a:p>
            <a:r>
              <a:rPr lang="pt-BR" b="1" dirty="0" smtClean="0"/>
              <a:t>Jorge Luiz Nogueira: </a:t>
            </a:r>
            <a:r>
              <a:rPr lang="pt-BR" i="1" dirty="0" smtClean="0"/>
              <a:t>Analista Oracle </a:t>
            </a:r>
          </a:p>
          <a:p>
            <a:r>
              <a:rPr lang="pt-BR" b="1" dirty="0" smtClean="0"/>
              <a:t>Luiz Guilherme </a:t>
            </a:r>
            <a:r>
              <a:rPr lang="pt-BR" b="1" dirty="0" err="1" smtClean="0"/>
              <a:t>Sardemberg</a:t>
            </a:r>
            <a:r>
              <a:rPr lang="pt-BR" b="1" dirty="0" smtClean="0"/>
              <a:t>  Almeida: </a:t>
            </a:r>
            <a:r>
              <a:rPr lang="pt-BR" i="1" dirty="0" smtClean="0"/>
              <a:t>Analista de Grande Porte</a:t>
            </a:r>
          </a:p>
          <a:p>
            <a:r>
              <a:rPr lang="pt-BR" b="1" i="1" dirty="0" smtClean="0"/>
              <a:t>Marcio Lima Torquato: </a:t>
            </a:r>
            <a:r>
              <a:rPr lang="pt-BR" i="1" dirty="0" smtClean="0"/>
              <a:t>Analista da Agência Virtual</a:t>
            </a:r>
          </a:p>
          <a:p>
            <a:pPr algn="just"/>
            <a:endParaRPr lang="pt-BR" sz="20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11560" y="364594"/>
            <a:ext cx="813613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INSCRIÇÃO DE SUBSTITUTO TRIBUTÁRIO </a:t>
            </a:r>
            <a:endParaRPr lang="pt-BR" sz="2000" b="1" dirty="0"/>
          </a:p>
        </p:txBody>
      </p:sp>
      <p:grpSp>
        <p:nvGrpSpPr>
          <p:cNvPr id="26" name="Grupo 25"/>
          <p:cNvGrpSpPr/>
          <p:nvPr/>
        </p:nvGrpSpPr>
        <p:grpSpPr>
          <a:xfrm>
            <a:off x="251520" y="1412776"/>
            <a:ext cx="8712968" cy="3922730"/>
            <a:chOff x="251520" y="1412776"/>
            <a:chExt cx="8712968" cy="3922730"/>
          </a:xfrm>
        </p:grpSpPr>
        <p:sp>
          <p:nvSpPr>
            <p:cNvPr id="22" name="Fluxograma: Processo 21"/>
            <p:cNvSpPr/>
            <p:nvPr/>
          </p:nvSpPr>
          <p:spPr>
            <a:xfrm>
              <a:off x="251520" y="1412776"/>
              <a:ext cx="1452549" cy="1394463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Contabilista  preenche Formulário com o NIRE e CNPJ da empresa e recebe número de protocolo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Fluxograma: Processo 22"/>
            <p:cNvSpPr/>
            <p:nvPr/>
          </p:nvSpPr>
          <p:spPr>
            <a:xfrm>
              <a:off x="4139953" y="2846711"/>
              <a:ext cx="884776" cy="59117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Solicitação indeferida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Fluxograma: Decisão 23"/>
            <p:cNvSpPr/>
            <p:nvPr/>
          </p:nvSpPr>
          <p:spPr>
            <a:xfrm>
              <a:off x="7164288" y="1548333"/>
              <a:ext cx="1800200" cy="1129463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SEFAZ valida dados recebidos OK? 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Fluxograma: Processo 24"/>
            <p:cNvSpPr/>
            <p:nvPr/>
          </p:nvSpPr>
          <p:spPr>
            <a:xfrm>
              <a:off x="2206753" y="3491005"/>
              <a:ext cx="1175093" cy="1062773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Depende do Convênio com as outras Juntas.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Fluxograma: Processo 26"/>
            <p:cNvSpPr/>
            <p:nvPr/>
          </p:nvSpPr>
          <p:spPr>
            <a:xfrm>
              <a:off x="2303809" y="1446463"/>
              <a:ext cx="985305" cy="132758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REGIN apropria dados do NIRE na Junta de origem ou na RFB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Fluxograma: Processo 27"/>
            <p:cNvSpPr/>
            <p:nvPr/>
          </p:nvSpPr>
          <p:spPr>
            <a:xfrm>
              <a:off x="5910112" y="2994878"/>
              <a:ext cx="606104" cy="303652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Não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Forma 28"/>
            <p:cNvCxnSpPr>
              <a:stCxn id="24" idx="1"/>
              <a:endCxn id="28" idx="3"/>
            </p:cNvCxnSpPr>
            <p:nvPr/>
          </p:nvCxnSpPr>
          <p:spPr>
            <a:xfrm rot="10800000" flipV="1">
              <a:off x="6516216" y="2113064"/>
              <a:ext cx="648072" cy="103364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uxograma: Processo 30"/>
            <p:cNvSpPr/>
            <p:nvPr/>
          </p:nvSpPr>
          <p:spPr>
            <a:xfrm>
              <a:off x="3851920" y="1525875"/>
              <a:ext cx="1175093" cy="1174284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Contabilista  completa as informações faltantes (endereço dos sócios, CNAE)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Fluxograma: Processo 31"/>
            <p:cNvSpPr/>
            <p:nvPr/>
          </p:nvSpPr>
          <p:spPr>
            <a:xfrm>
              <a:off x="5631993" y="1810517"/>
              <a:ext cx="969657" cy="607301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REGIN envia dados para a SEFAZ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Fluxograma: Processo 34"/>
            <p:cNvSpPr/>
            <p:nvPr/>
          </p:nvSpPr>
          <p:spPr>
            <a:xfrm>
              <a:off x="7444335" y="3981522"/>
              <a:ext cx="1261852" cy="1170056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SEFAZ envia para o Integrador mensagem informando  o deferimento da solicitação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37" name="Fluxograma: Processo 36"/>
            <p:cNvSpPr/>
            <p:nvPr/>
          </p:nvSpPr>
          <p:spPr>
            <a:xfrm>
              <a:off x="5554653" y="3800057"/>
              <a:ext cx="1285558" cy="1535449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Contabilista  consulta no REGIN a conclusão do processo e o nº da IE, com  orientação para acesso à AGV 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ector reto 39"/>
            <p:cNvCxnSpPr>
              <a:stCxn id="27" idx="2"/>
              <a:endCxn id="25" idx="0"/>
            </p:cNvCxnSpPr>
            <p:nvPr/>
          </p:nvCxnSpPr>
          <p:spPr>
            <a:xfrm flipH="1">
              <a:off x="2794300" y="2774051"/>
              <a:ext cx="2162" cy="7169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de seta reta 40"/>
            <p:cNvCxnSpPr>
              <a:stCxn id="22" idx="3"/>
              <a:endCxn id="27" idx="1"/>
            </p:cNvCxnSpPr>
            <p:nvPr/>
          </p:nvCxnSpPr>
          <p:spPr>
            <a:xfrm>
              <a:off x="1704069" y="2110007"/>
              <a:ext cx="599740" cy="2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de seta reta 43"/>
            <p:cNvCxnSpPr>
              <a:stCxn id="31" idx="3"/>
              <a:endCxn id="32" idx="1"/>
            </p:cNvCxnSpPr>
            <p:nvPr/>
          </p:nvCxnSpPr>
          <p:spPr>
            <a:xfrm>
              <a:off x="5027013" y="2113017"/>
              <a:ext cx="604980" cy="11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e seta reta 54"/>
            <p:cNvCxnSpPr>
              <a:stCxn id="35" idx="1"/>
              <a:endCxn id="37" idx="3"/>
            </p:cNvCxnSpPr>
            <p:nvPr/>
          </p:nvCxnSpPr>
          <p:spPr>
            <a:xfrm flipH="1">
              <a:off x="6840211" y="4566550"/>
              <a:ext cx="604124" cy="12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e seta reta 57"/>
            <p:cNvCxnSpPr>
              <a:stCxn id="28" idx="1"/>
              <a:endCxn id="23" idx="3"/>
            </p:cNvCxnSpPr>
            <p:nvPr/>
          </p:nvCxnSpPr>
          <p:spPr>
            <a:xfrm flipH="1" flipV="1">
              <a:off x="5024729" y="3142297"/>
              <a:ext cx="885383" cy="440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de seta reta 45"/>
            <p:cNvCxnSpPr>
              <a:stCxn id="27" idx="3"/>
              <a:endCxn id="31" idx="1"/>
            </p:cNvCxnSpPr>
            <p:nvPr/>
          </p:nvCxnSpPr>
          <p:spPr>
            <a:xfrm>
              <a:off x="3289114" y="2110258"/>
              <a:ext cx="562806" cy="275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Fluxograma: Processo 56"/>
            <p:cNvSpPr/>
            <p:nvPr/>
          </p:nvSpPr>
          <p:spPr>
            <a:xfrm>
              <a:off x="3635896" y="4032209"/>
              <a:ext cx="1285558" cy="1080120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Contabilista  acessa à AGV  faz o termo de adesão inclusive ao DTE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Conector de seta reta 58"/>
            <p:cNvCxnSpPr>
              <a:stCxn id="37" idx="1"/>
              <a:endCxn id="57" idx="3"/>
            </p:cNvCxnSpPr>
            <p:nvPr/>
          </p:nvCxnSpPr>
          <p:spPr>
            <a:xfrm flipH="1">
              <a:off x="4921454" y="4567782"/>
              <a:ext cx="633199" cy="44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Forma 68"/>
            <p:cNvCxnSpPr>
              <a:stCxn id="32" idx="0"/>
              <a:endCxn id="24" idx="0"/>
            </p:cNvCxnSpPr>
            <p:nvPr/>
          </p:nvCxnSpPr>
          <p:spPr>
            <a:xfrm rot="5400000" flipH="1" flipV="1">
              <a:off x="6959513" y="705642"/>
              <a:ext cx="262184" cy="1947566"/>
            </a:xfrm>
            <a:prstGeom prst="bentConnector3">
              <a:avLst>
                <a:gd name="adj1" fmla="val 187191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de seta reta 77"/>
            <p:cNvCxnSpPr>
              <a:stCxn id="24" idx="2"/>
              <a:endCxn id="35" idx="0"/>
            </p:cNvCxnSpPr>
            <p:nvPr/>
          </p:nvCxnSpPr>
          <p:spPr>
            <a:xfrm>
              <a:off x="8064388" y="2677796"/>
              <a:ext cx="10873" cy="13037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46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179512" y="260648"/>
            <a:ext cx="87129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CONTRIBUINTE DE OUTRA UF SOLICITANDO  INSCRIÇÃO SEM A NECESSIDADE DE ABERTURA DE FILIAL NO ES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7"/>
            <a:ext cx="8352928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32656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Cidadão acessa </a:t>
            </a:r>
            <a:r>
              <a:rPr lang="pt-BR" dirty="0" smtClean="0"/>
              <a:t>o </a:t>
            </a:r>
            <a:r>
              <a:rPr lang="pt-BR" dirty="0"/>
              <a:t>Portal do Cadastro Eletrônico no SITE </a:t>
            </a:r>
            <a:r>
              <a:rPr lang="pt-BR" dirty="0" smtClean="0"/>
              <a:t> JUCEES e informa </a:t>
            </a:r>
            <a:r>
              <a:rPr lang="pt-BR" dirty="0"/>
              <a:t>o </a:t>
            </a:r>
            <a:r>
              <a:rPr lang="pt-BR" dirty="0" smtClean="0"/>
              <a:t>CNPJ;</a:t>
            </a:r>
          </a:p>
          <a:p>
            <a:endParaRPr lang="pt-BR" dirty="0"/>
          </a:p>
          <a:p>
            <a:r>
              <a:rPr lang="pt-BR" dirty="0"/>
              <a:t>O Sistema Integrador recupera os dados exigidos pela SEFAZ na base de dados da Junta Comercial de origem do contribuinte, se </a:t>
            </a:r>
            <a:r>
              <a:rPr lang="pt-BR" dirty="0" smtClean="0"/>
              <a:t>conveniada</a:t>
            </a:r>
            <a:r>
              <a:rPr lang="pt-BR" dirty="0"/>
              <a:t> </a:t>
            </a:r>
            <a:r>
              <a:rPr lang="pt-BR" dirty="0" smtClean="0"/>
              <a:t>e da RFB;</a:t>
            </a:r>
          </a:p>
          <a:p>
            <a:endParaRPr lang="pt-BR" dirty="0"/>
          </a:p>
          <a:p>
            <a:r>
              <a:rPr lang="pt-BR" dirty="0"/>
              <a:t>O cidadão complementa os dados faltantes e envia para o Portal do Cadastro Eletrônico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/>
              <a:t>O Sistema Integrador formata o arquivo e envia os dados para a SEFAZ;</a:t>
            </a:r>
          </a:p>
          <a:p>
            <a:endParaRPr lang="pt-BR" dirty="0"/>
          </a:p>
          <a:p>
            <a:r>
              <a:rPr lang="pt-BR" dirty="0"/>
              <a:t>A SEFAZ retorna a mensagem para o Sistema Integrador informando o deferimento da solicitação , orientando o contabilista para  o envio da Declaração do  Contabilista pela Agência Virtual.</a:t>
            </a:r>
          </a:p>
          <a:p>
            <a:endParaRPr lang="pt-BR" dirty="0"/>
          </a:p>
          <a:p>
            <a:r>
              <a:rPr lang="pt-BR" dirty="0"/>
              <a:t>Ao receber a Declaração do  Contabilista, o Sistema/SEFAZ imediatamente informa o número da inscrição. Esta informação também é enviada para o Sistema Integrador para conclusão dos </a:t>
            </a:r>
            <a:r>
              <a:rPr lang="pt-BR" dirty="0" smtClean="0"/>
              <a:t>procedimentos.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5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IMPORTANTE !!!</a:t>
            </a:r>
            <a:endParaRPr lang="pt-BR" sz="32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268760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mesmos procedimentos e fluxos também são utilizados na ALTERAÇÃO  para  </a:t>
            </a:r>
            <a:r>
              <a:rPr lang="pt-BR" dirty="0" smtClean="0"/>
              <a:t>cada modalidade  </a:t>
            </a:r>
            <a:r>
              <a:rPr lang="pt-BR" dirty="0"/>
              <a:t>de inscrição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Obtenção do número de inscrição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/>
              <a:t>Ao receber o contabilista  a mensagem do integrador  avisando que o pedido de inscrição foi deferido, não significa que a inscrição já foi gerada.</a:t>
            </a:r>
          </a:p>
          <a:p>
            <a:r>
              <a:rPr lang="pt-BR" dirty="0"/>
              <a:t>Não há que se falar em termo de adesão à AGV neste momento, porque o contribuinte ainda não existe no Cadastro/SEFAZ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Para que a inscrição seja gerada o contabilista deve acessar à Agência Virtual com seu e-CPF e na  tela de abertura já aparece os </a:t>
            </a:r>
            <a:r>
              <a:rPr lang="pt-BR" dirty="0" err="1"/>
              <a:t>CNPJ’s</a:t>
            </a:r>
            <a:r>
              <a:rPr lang="pt-BR" dirty="0"/>
              <a:t>  para os quais o Sistema/SEFAZ está aguardando a Declaração do Contabilista para geração da inscrição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Clicando sobre </a:t>
            </a:r>
            <a:r>
              <a:rPr lang="pt-BR" dirty="0"/>
              <a:t>o CNPJ </a:t>
            </a:r>
            <a:r>
              <a:rPr lang="pt-BR" dirty="0" smtClean="0"/>
              <a:t>o </a:t>
            </a:r>
            <a:r>
              <a:rPr lang="pt-BR" dirty="0"/>
              <a:t>sistema </a:t>
            </a:r>
            <a:r>
              <a:rPr lang="pt-BR" dirty="0" smtClean="0"/>
              <a:t>exibe </a:t>
            </a:r>
            <a:r>
              <a:rPr lang="pt-BR" dirty="0"/>
              <a:t>a Declaração. Basta dar o aceite e enviar, e a inscrição é imediatamente exibida.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3777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BAIXA DE INSCRIÇÃO</a:t>
            </a:r>
          </a:p>
          <a:p>
            <a:pPr algn="just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/>
              <a:t>O Sistema Integrador enviará para a SEFAZ as informações que ensejaram a baixa da inscrição nos seguintes casos:</a:t>
            </a:r>
          </a:p>
          <a:p>
            <a:pPr algn="just"/>
            <a:endParaRPr lang="pt-B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err="1" smtClean="0"/>
              <a:t>Distrato</a:t>
            </a:r>
            <a:r>
              <a:rPr lang="pt-BR" dirty="0" smtClean="0"/>
              <a:t> Social arquivado na JUCEES;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Mudança do contribuinte para outra Unidade Federada;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Alteração cadastral que implique em mudança de atividade para CNAE exclusivamente de serviço, quando o contribuinte optar pela baixa da inscrição.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Solicitação do contribuinte em formulário específico no sistema Integrador, quando não demandar ação da JUCEES.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/>
          </a:p>
          <a:p>
            <a:pPr algn="just"/>
            <a:r>
              <a:rPr lang="pt-BR" dirty="0" smtClean="0"/>
              <a:t>Tais informações ao chegar à base de dados da SEFAZ a inscrição terá sua situação cadastral automaticamente alterada para PARALIZADO;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situação da inscrição será alterada para BAIXA definitiva após o envio pelo contabilidade do Termo de Responsabilidade e Guarda de Documentos.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Procedimentos complementares pela SEFAZ serão efetuados nos termos previstos</a:t>
            </a:r>
          </a:p>
          <a:p>
            <a:pPr algn="just"/>
            <a:r>
              <a:rPr lang="pt-BR" dirty="0" smtClean="0"/>
              <a:t>No Art. 7º-A da Lei 11.598: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4398"/>
            <a:ext cx="8208912" cy="561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4098" name="Imagem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20891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PRINCIPAIS DESTAQUES DO DEC.  4023-R</a:t>
            </a:r>
          </a:p>
          <a:p>
            <a:pPr algn="ctr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/>
              <a:t>A concessão da inscrição fica condicionada à entrega da Declaração do Contabilista, que substituirá as exigências para todos os atos de cadastro;  – Art. 40-A, inciso IV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 - A responsabilidade do contabilista somente se aplica às informações cadastrais prestadas à Receita Estadual; – Art. 40-A, inciso V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Será exigida inscrição em relação a cada estabelecimento que esteja obrigado em função de sua atividade; – Art. 40-A, inciso IX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 coordenadas geográficas deverão ser informadas quando tratar-se de estabelecimento localizado na zona rural ou na plataforma continental, ou, quando situado em área urbana, o endereço for insuficiente; – Art. 40-A, inciso XI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Receita Estadual poderá estabelecer restrições e bloqueios para emissão e recepção de documentos fiscais por meio eletrônico, quando o contribuinte deixar de entregar, ou entregar fora do prazo legal: – Art. 54-A.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00515"/>
            <a:ext cx="8712968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700" dirty="0" smtClean="0"/>
              <a:t>I - os arquivos do </a:t>
            </a:r>
            <a:r>
              <a:rPr lang="pt-BR" sz="1700" dirty="0" err="1" smtClean="0"/>
              <a:t>Sintegra</a:t>
            </a:r>
            <a:r>
              <a:rPr lang="pt-BR" sz="1700" dirty="0" smtClean="0"/>
              <a:t>;</a:t>
            </a:r>
          </a:p>
          <a:p>
            <a:pPr algn="just"/>
            <a:r>
              <a:rPr lang="pt-BR" sz="1700" dirty="0" smtClean="0"/>
              <a:t>II - a DOT;</a:t>
            </a:r>
          </a:p>
          <a:p>
            <a:pPr algn="just"/>
            <a:r>
              <a:rPr lang="pt-BR" sz="1700" dirty="0" smtClean="0"/>
              <a:t>III - o Documento de Informações Econômico Fiscais – </a:t>
            </a:r>
            <a:r>
              <a:rPr lang="pt-BR" sz="1700" dirty="0" err="1" smtClean="0"/>
              <a:t>Dief</a:t>
            </a:r>
            <a:r>
              <a:rPr lang="pt-BR" sz="1700" dirty="0" smtClean="0"/>
              <a:t>;</a:t>
            </a:r>
          </a:p>
          <a:p>
            <a:pPr algn="just"/>
            <a:r>
              <a:rPr lang="pt-BR" sz="1700" dirty="0" smtClean="0"/>
              <a:t>IV - a Guia de Informação e apuração da Substituição Tributárias – GIA/ST; </a:t>
            </a:r>
          </a:p>
          <a:p>
            <a:pPr algn="just"/>
            <a:r>
              <a:rPr lang="pt-BR" sz="1700" dirty="0" smtClean="0"/>
              <a:t>V - a </a:t>
            </a:r>
            <a:r>
              <a:rPr lang="pt-PT" sz="1700" dirty="0" smtClean="0"/>
              <a:t>Declaração de Informações Socioeconômicas e Fiscais</a:t>
            </a:r>
            <a:r>
              <a:rPr lang="pt-BR" sz="1700" dirty="0" smtClean="0"/>
              <a:t> – </a:t>
            </a:r>
            <a:r>
              <a:rPr lang="pt-BR" sz="1700" dirty="0" err="1" smtClean="0"/>
              <a:t>Defis</a:t>
            </a:r>
            <a:r>
              <a:rPr lang="pt-BR" sz="1700" dirty="0" smtClean="0"/>
              <a:t>;</a:t>
            </a:r>
          </a:p>
          <a:p>
            <a:pPr algn="just"/>
            <a:r>
              <a:rPr lang="pt-BR" sz="1700" dirty="0" smtClean="0"/>
              <a:t>VI - o Documento de Arrecadação do Simples Nacional – Declaratório – DAS-D; </a:t>
            </a:r>
          </a:p>
          <a:p>
            <a:pPr algn="just"/>
            <a:r>
              <a:rPr lang="pt-BR" sz="1700" dirty="0" smtClean="0"/>
              <a:t>VII - os arquivos da Escrituração Fiscal Digital – EFD.</a:t>
            </a:r>
          </a:p>
          <a:p>
            <a:pPr algn="just"/>
            <a:endParaRPr lang="pt-BR" sz="1700" dirty="0" smtClean="0"/>
          </a:p>
          <a:p>
            <a:pPr algn="just"/>
            <a:r>
              <a:rPr lang="pt-BR" sz="1700" dirty="0" smtClean="0"/>
              <a:t>O desbloqueio ocorrerá de forma automática, mediante a apresentação, pela internet, dos documentos que ensejaram o bloqueio. – ART. 54- A, § 2.º</a:t>
            </a:r>
          </a:p>
          <a:p>
            <a:pPr algn="just"/>
            <a:endParaRPr lang="pt-BR" sz="1700" dirty="0" smtClean="0"/>
          </a:p>
          <a:p>
            <a:pPr algn="just"/>
            <a:r>
              <a:rPr lang="pt-BR" sz="1700" dirty="0" smtClean="0"/>
              <a:t>Concluindo:</a:t>
            </a:r>
          </a:p>
          <a:p>
            <a:pPr algn="just"/>
            <a:endParaRPr lang="pt-BR" sz="1700" dirty="0" smtClean="0"/>
          </a:p>
          <a:p>
            <a:pPr algn="just"/>
            <a:r>
              <a:rPr lang="pt-BR" sz="1700" dirty="0" smtClean="0"/>
              <a:t>Haverá no Cadastro somente duas situações cadastrais – ATIVA e BAIXADA;</a:t>
            </a:r>
          </a:p>
          <a:p>
            <a:pPr algn="just"/>
            <a:endParaRPr lang="pt-BR" sz="1700" dirty="0" smtClean="0"/>
          </a:p>
          <a:p>
            <a:pPr algn="just"/>
            <a:r>
              <a:rPr lang="pt-BR" sz="1700" dirty="0" smtClean="0"/>
              <a:t>Os bloqueios efetuados em lugar da suspensão da inscrição ocorrerão somente  nas irregularidades que têm consistência no Sistema/SEFAZ, ensejando economia processual, praticidade e rapidez tanto no momento de efetuar o bloqueio quanto na  habilitação da inscrição na regularização da pendência.</a:t>
            </a:r>
          </a:p>
          <a:p>
            <a:pPr algn="just"/>
            <a:endParaRPr lang="pt-BR" sz="1700" dirty="0" smtClean="0"/>
          </a:p>
          <a:p>
            <a:pPr algn="just"/>
            <a:r>
              <a:rPr lang="pt-BR" sz="1700" dirty="0" smtClean="0"/>
              <a:t>Os contribuintes varejistas poderão optar pela emissão de  </a:t>
            </a:r>
            <a:r>
              <a:rPr lang="pt-BR" sz="1700" dirty="0" err="1" smtClean="0"/>
              <a:t>NFC’e</a:t>
            </a:r>
            <a:r>
              <a:rPr lang="pt-BR" sz="1700" dirty="0" smtClean="0"/>
              <a:t> em lugar do uso de ECF.</a:t>
            </a:r>
            <a:endParaRPr lang="pt-B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042988" y="1773238"/>
            <a:ext cx="28082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Obrigado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283968" y="5301209"/>
            <a:ext cx="4392612" cy="72007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EQUIPE   SEFAZ</a:t>
            </a:r>
            <a:endParaRPr lang="pt-BR" sz="2400" b="1" i="1" dirty="0">
              <a:solidFill>
                <a:schemeClr val="tx2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defRPr/>
            </a:pPr>
            <a:endParaRPr lang="pt-BR" i="1" dirty="0">
              <a:solidFill>
                <a:schemeClr val="tx2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PARCERIA: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9552" y="198884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SECRETARIA DE ESTADO DA FAZENDA</a:t>
            </a:r>
          </a:p>
          <a:p>
            <a:endParaRPr lang="pt-BR" sz="2400" b="1" dirty="0"/>
          </a:p>
          <a:p>
            <a:r>
              <a:rPr lang="pt-BR" sz="2400" b="1" dirty="0" smtClean="0"/>
              <a:t>JUNTA COMERCIAL DO ESTADO DO ESPIRITO SANTO</a:t>
            </a:r>
          </a:p>
          <a:p>
            <a:endParaRPr lang="pt-BR" sz="2400" b="1" dirty="0"/>
          </a:p>
          <a:p>
            <a:r>
              <a:rPr lang="pt-BR" sz="2400" b="1" dirty="0" smtClean="0"/>
              <a:t>CONSELHO REGIONAL DE CONTABILIDADE </a:t>
            </a:r>
          </a:p>
          <a:p>
            <a:endParaRPr lang="pt-BR" sz="2400" b="1" dirty="0"/>
          </a:p>
          <a:p>
            <a:r>
              <a:rPr lang="pt-BR" sz="2400" b="1" dirty="0" smtClean="0"/>
              <a:t>RECEITA FEDERAL DO BRASIL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19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NORMAS BALIZADORAS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 Lei Complementar 147/2014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 Lei Complementar 123/2006</a:t>
            </a:r>
          </a:p>
          <a:p>
            <a:pPr>
              <a:lnSpc>
                <a:spcPct val="150000"/>
              </a:lnSpc>
            </a:pPr>
            <a:endParaRPr lang="pt-BR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 Lei 11.598/2007 (REDESIM)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/>
              <a:t> Decreto 4023-R  de 21/10/2016</a:t>
            </a:r>
          </a:p>
          <a:p>
            <a:pPr algn="just"/>
            <a:endParaRPr lang="pt-BR" sz="20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ARQUITETURA DO CADASTRO</a:t>
            </a:r>
          </a:p>
          <a:p>
            <a:pPr algn="just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/>
              <a:t>Toda entrada de dados de quaisquer atos de cadastro iniciará pelo Portal da JUCEES, através do Sistema Integrador;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Sistema Integrador fará toda a comunicação entre os órgãos participantes do processo de registro e legalização e os contribuintes;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Não haverá nenhuma restrição por parte da SEFAZ para a concessão da inscrição;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contabilista fica obrigado a remeter para a SEFAZ via AGV por meio de Certificação  digital a Declaração do Contabilista;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inscrição será liberada após o envio pelo Contabilista da </a:t>
            </a:r>
            <a:r>
              <a:rPr lang="pt-BR" smtClean="0"/>
              <a:t>Declaração acima, </a:t>
            </a:r>
            <a:r>
              <a:rPr lang="pt-BR" dirty="0" smtClean="0"/>
              <a:t>através da Agência Virtual;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SEFAZ fará críticas de consistência na viabilidade, apenas quanto tratar de empresas que atuam no seguimento de logística.</a:t>
            </a:r>
            <a:endParaRPr lang="pt-BR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PROCEDIMENTOS PÓS CONCESSÃO DA INSCRIÇÃO </a:t>
            </a:r>
          </a:p>
          <a:p>
            <a:pPr algn="just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 inscrição recém concedida ou alteração recém deferida será monitorada pela Gerência Fiscal, quanto ao cumprimento de obrigações específicas;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 GEFIS ficará encarregada de liberar os serviços de empresa, tais quais: emissor/receptor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NFe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NFCe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Cte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autorização para uso de ECF, liberação de AIDF e ingresso no Simples Nacional.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Durante o monitoramento a GEFIS poderá impor bloqueios até que se cumpra todas as exigências;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formulário Controle Prévio do Cadastro será exigido apenas para os contribuintes com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CNAE’s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risco fiscal.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err="1" smtClean="0">
                <a:latin typeface="Arial" pitchFamily="34" charset="0"/>
                <a:cs typeface="Arial" pitchFamily="34" charset="0"/>
              </a:rPr>
              <a:t>Obs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o mesmo procedimento usado para a inscrição e alteração, também se aplica à baixa da inscrição.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Concluindo: todos os procedimentos cadastrais serão requeridos, cumpridos e informados pela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208912" cy="495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/>
          <p:cNvSpPr txBox="1"/>
          <p:nvPr/>
        </p:nvSpPr>
        <p:spPr>
          <a:xfrm>
            <a:off x="539552" y="26064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ATOS DE CADASTRO DE REDESIM – OBRIGADOS A REGISTRO NA JUCEES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COLETA DE DADOS</a:t>
            </a:r>
          </a:p>
          <a:p>
            <a:pPr algn="ctr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/>
              <a:t>Para os atos de REDESIM, que exigem registro na JUCEES os dados serão coletados pela Solicitação de Viabilidade: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1" y="1628800"/>
            <a:ext cx="8208913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 rot="5400000" flipV="1">
            <a:off x="-3393281" y="3356768"/>
            <a:ext cx="6858000" cy="1444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9"/>
          <p:cNvSpPr txBox="1"/>
          <p:nvPr/>
        </p:nvSpPr>
        <p:spPr>
          <a:xfrm>
            <a:off x="251521" y="260648"/>
            <a:ext cx="8712968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INTERPRETANDO O FLUXO  –  ATOS DE REDESIM</a:t>
            </a:r>
          </a:p>
          <a:p>
            <a:pPr algn="ctr"/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/>
              <a:t>O cidadão acessa </a:t>
            </a:r>
            <a:r>
              <a:rPr lang="pt-BR" dirty="0" smtClean="0"/>
              <a:t>o </a:t>
            </a:r>
            <a:r>
              <a:rPr lang="pt-BR" dirty="0" smtClean="0"/>
              <a:t>Portal do Cadastro Eletrônico e  presta as informações requeridas, na Solicitação de viabilidade. Nela são prestadas  todas as informações de interesse dos participantes;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Sistema Integrador envia as informações para os entes participantes: municípios conveniados (atualmente são </a:t>
            </a:r>
            <a:r>
              <a:rPr lang="pt-BR" dirty="0" smtClean="0"/>
              <a:t>55) </a:t>
            </a:r>
            <a:r>
              <a:rPr lang="pt-BR" dirty="0" smtClean="0"/>
              <a:t>mais a PM de Vitória que inicia a viabilidade pelo Cadastro Sincronizado, Receita Estadual, JUCEES e Receita Federal;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Os entes  analisam a solicitação e devolvem a resposta, exceto a SEFAZ que não fará nenhuma crítica, salvo se referir-se ao seguimento de logística.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Viabilidade aprovada obtém o DBE – Documento Básico de Entrada da RFB, anexa ao Requerimento Eletrônico e apresenta na JUCEES. O CNPJ é homologado  e NIRE (Número de Inscrição do Registro Empresarial) é gerado.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Sistema Integrador formata e envia o arquivo de dados exigidos pela SEFAZ;</a:t>
            </a:r>
            <a:br>
              <a:rPr lang="pt-BR" dirty="0" smtClean="0"/>
            </a:b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SEFAZ">
  <a:themeElements>
    <a:clrScheme name="Personalizada 4">
      <a:dk1>
        <a:srgbClr val="262626"/>
      </a:dk1>
      <a:lt1>
        <a:srgbClr val="FFFFFF"/>
      </a:lt1>
      <a:dk2>
        <a:srgbClr val="3B3B3B"/>
      </a:dk2>
      <a:lt2>
        <a:srgbClr val="FFFFFF"/>
      </a:lt2>
      <a:accent1>
        <a:srgbClr val="9BBB59"/>
      </a:accent1>
      <a:accent2>
        <a:srgbClr val="C0504D"/>
      </a:accent2>
      <a:accent3>
        <a:srgbClr val="9BBB59"/>
      </a:accent3>
      <a:accent4>
        <a:srgbClr val="5F497A"/>
      </a:accent4>
      <a:accent5>
        <a:srgbClr val="1F497D"/>
      </a:accent5>
      <a:accent6>
        <a:srgbClr val="F79646"/>
      </a:accent6>
      <a:hlink>
        <a:srgbClr val="1F497D"/>
      </a:hlink>
      <a:folHlink>
        <a:srgbClr val="548DD4"/>
      </a:folHlink>
    </a:clrScheme>
    <a:fontScheme name="SEFAZ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TemaSEFAZ</Template>
  <TotalTime>2789</TotalTime>
  <Words>1781</Words>
  <Application>Microsoft Office PowerPoint</Application>
  <PresentationFormat>Apresentação na tela (4:3)</PresentationFormat>
  <Paragraphs>235</Paragraphs>
  <Slides>29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Cambria</vt:lpstr>
      <vt:lpstr>Verdana</vt:lpstr>
      <vt:lpstr>Wingdings 3</vt:lpstr>
      <vt:lpstr>TemaSEFAZ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laferraz</dc:creator>
  <cp:lastModifiedBy>Pedro Ozeas de Souza</cp:lastModifiedBy>
  <cp:revision>338</cp:revision>
  <dcterms:created xsi:type="dcterms:W3CDTF">2010-07-20T19:39:18Z</dcterms:created>
  <dcterms:modified xsi:type="dcterms:W3CDTF">2016-11-18T19:28:29Z</dcterms:modified>
</cp:coreProperties>
</file>