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7" r:id="rId2"/>
    <p:sldId id="259" r:id="rId3"/>
    <p:sldId id="258" r:id="rId4"/>
    <p:sldId id="314"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6" r:id="rId28"/>
    <p:sldId id="344" r:id="rId29"/>
    <p:sldId id="345" r:id="rId30"/>
    <p:sldId id="315" r:id="rId31"/>
    <p:sldId id="285" r:id="rId32"/>
    <p:sldId id="286" r:id="rId33"/>
    <p:sldId id="316" r:id="rId34"/>
    <p:sldId id="317" r:id="rId35"/>
    <p:sldId id="296" r:id="rId36"/>
    <p:sldId id="318" r:id="rId37"/>
    <p:sldId id="319"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20" r:id="rId53"/>
    <p:sldId id="313" r:id="rId54"/>
    <p:sldId id="260" r:id="rId55"/>
    <p:sldId id="321" r:id="rId56"/>
    <p:sldId id="284" r:id="rId5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7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06D3CE-763F-401A-8768-E879EE5D6870}" type="datetimeFigureOut">
              <a:rPr lang="pt-BR" smtClean="0"/>
              <a:t>14/05/2014</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BFACF3-9308-4064-93CF-299ED4B1D95F}" type="slidenum">
              <a:rPr lang="pt-BR" smtClean="0"/>
              <a:t>‹nº›</a:t>
            </a:fld>
            <a:endParaRPr lang="pt-BR"/>
          </a:p>
        </p:txBody>
      </p:sp>
    </p:spTree>
    <p:extLst>
      <p:ext uri="{BB962C8B-B14F-4D97-AF65-F5344CB8AC3E}">
        <p14:creationId xmlns:p14="http://schemas.microsoft.com/office/powerpoint/2010/main" val="2918597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7FE808-6FA7-4B1B-87AA-0A567FC3E018}" type="datetimeFigureOut">
              <a:rPr lang="pt-BR" smtClean="0"/>
              <a:t>14/05/2014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790-6BE4-4B97-AD3A-0A8EF51BBD79}" type="slidenum">
              <a:rPr lang="pt-BR" smtClean="0"/>
              <a:t>‹nº›</a:t>
            </a:fld>
            <a:endParaRPr lang="pt-BR"/>
          </a:p>
        </p:txBody>
      </p:sp>
    </p:spTree>
    <p:extLst>
      <p:ext uri="{BB962C8B-B14F-4D97-AF65-F5344CB8AC3E}">
        <p14:creationId xmlns:p14="http://schemas.microsoft.com/office/powerpoint/2010/main" val="19846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Espaço Reservado para Número de Slide 6"/>
          <p:cNvSpPr>
            <a:spLocks noGrp="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4156ECE1-1BC5-40D3-A301-0ED93F21493F}" type="slidenum">
              <a:rPr lang="pt-BR" altLang="pt-BR" sz="1200">
                <a:latin typeface="Arial" charset="0"/>
              </a:rPr>
              <a:pPr algn="r" eaLnBrk="1" hangingPunct="1">
                <a:spcBef>
                  <a:spcPct val="0"/>
                </a:spcBef>
              </a:pPr>
              <a:t>38</a:t>
            </a:fld>
            <a:endParaRPr lang="pt-BR" altLang="pt-BR" sz="1200">
              <a:latin typeface="Arial" charset="0"/>
            </a:endParaRPr>
          </a:p>
        </p:txBody>
      </p:sp>
      <p:sp>
        <p:nvSpPr>
          <p:cNvPr id="207875" name="Rectangle 6"/>
          <p:cNvSpPr txBox="1">
            <a:spLocks noGrp="1" noChangeArrowheads="1"/>
          </p:cNvSpPr>
          <p:nvPr/>
        </p:nvSpPr>
        <p:spPr bwMode="auto">
          <a:xfrm>
            <a:off x="0" y="8687297"/>
            <a:ext cx="3777115"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Abril de 2012.</a:t>
            </a:r>
          </a:p>
        </p:txBody>
      </p:sp>
      <p:sp>
        <p:nvSpPr>
          <p:cNvPr id="207876"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5200" eaLnBrk="0" hangingPunct="0">
              <a:spcBef>
                <a:spcPct val="30000"/>
              </a:spcBef>
              <a:defRPr sz="1200">
                <a:solidFill>
                  <a:schemeClr val="tx1"/>
                </a:solidFill>
                <a:latin typeface="Calibri" pitchFamily="34" charset="0"/>
              </a:defRPr>
            </a:lvl1pPr>
            <a:lvl2pPr marL="742950" indent="-285750" algn="l" defTabSz="965200" eaLnBrk="0" hangingPunct="0">
              <a:spcBef>
                <a:spcPct val="30000"/>
              </a:spcBef>
              <a:defRPr sz="1200">
                <a:solidFill>
                  <a:schemeClr val="tx1"/>
                </a:solidFill>
                <a:latin typeface="Calibri" pitchFamily="34" charset="0"/>
              </a:defRPr>
            </a:lvl2pPr>
            <a:lvl3pPr marL="1143000" indent="-228600" algn="l" defTabSz="965200" eaLnBrk="0" hangingPunct="0">
              <a:spcBef>
                <a:spcPct val="30000"/>
              </a:spcBef>
              <a:defRPr sz="1200">
                <a:solidFill>
                  <a:schemeClr val="tx1"/>
                </a:solidFill>
                <a:latin typeface="Calibri" pitchFamily="34" charset="0"/>
              </a:defRPr>
            </a:lvl3pPr>
            <a:lvl4pPr marL="1600200" indent="-228600" algn="l" defTabSz="965200" eaLnBrk="0" hangingPunct="0">
              <a:spcBef>
                <a:spcPct val="30000"/>
              </a:spcBef>
              <a:defRPr sz="1200">
                <a:solidFill>
                  <a:schemeClr val="tx1"/>
                </a:solidFill>
                <a:latin typeface="Calibri" pitchFamily="34" charset="0"/>
              </a:defRPr>
            </a:lvl4pPr>
            <a:lvl5pPr marL="2057400" indent="-228600" algn="l" defTabSz="965200" eaLnBrk="0" hangingPunct="0">
              <a:spcBef>
                <a:spcPct val="30000"/>
              </a:spcBef>
              <a:defRPr sz="1200">
                <a:solidFill>
                  <a:schemeClr val="tx1"/>
                </a:solidFill>
                <a:latin typeface="Calibri" pitchFamily="34" charset="0"/>
              </a:defRPr>
            </a:lvl5pPr>
            <a:lvl6pPr marL="2514600" indent="-228600" defTabSz="965200" eaLnBrk="0" fontAlgn="base" hangingPunct="0">
              <a:spcBef>
                <a:spcPct val="30000"/>
              </a:spcBef>
              <a:spcAft>
                <a:spcPct val="0"/>
              </a:spcAft>
              <a:defRPr sz="1200">
                <a:solidFill>
                  <a:schemeClr val="tx1"/>
                </a:solidFill>
                <a:latin typeface="Calibri" pitchFamily="34" charset="0"/>
              </a:defRPr>
            </a:lvl6pPr>
            <a:lvl7pPr marL="2971800" indent="-228600" defTabSz="965200" eaLnBrk="0" fontAlgn="base" hangingPunct="0">
              <a:spcBef>
                <a:spcPct val="30000"/>
              </a:spcBef>
              <a:spcAft>
                <a:spcPct val="0"/>
              </a:spcAft>
              <a:defRPr sz="1200">
                <a:solidFill>
                  <a:schemeClr val="tx1"/>
                </a:solidFill>
                <a:latin typeface="Calibri" pitchFamily="34" charset="0"/>
              </a:defRPr>
            </a:lvl7pPr>
            <a:lvl8pPr marL="3429000" indent="-228600" defTabSz="965200" eaLnBrk="0" fontAlgn="base" hangingPunct="0">
              <a:spcBef>
                <a:spcPct val="30000"/>
              </a:spcBef>
              <a:spcAft>
                <a:spcPct val="0"/>
              </a:spcAft>
              <a:defRPr sz="1200">
                <a:solidFill>
                  <a:schemeClr val="tx1"/>
                </a:solidFill>
                <a:latin typeface="Calibri" pitchFamily="34" charset="0"/>
              </a:defRPr>
            </a:lvl8pPr>
            <a:lvl9pPr marL="3886200" indent="-228600" defTabSz="9652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C454993-E9BF-446C-B06B-D18D35CA1478}" type="slidenum">
              <a:rPr lang="pt-BR" altLang="pt-BR">
                <a:latin typeface="Arial" charset="0"/>
              </a:rPr>
              <a:pPr algn="r" eaLnBrk="1" hangingPunct="1">
                <a:spcBef>
                  <a:spcPct val="0"/>
                </a:spcBef>
              </a:pPr>
              <a:t>38</a:t>
            </a:fld>
            <a:endParaRPr lang="pt-BR" altLang="pt-BR">
              <a:latin typeface="Arial" charset="0"/>
            </a:endParaRPr>
          </a:p>
        </p:txBody>
      </p:sp>
      <p:sp>
        <p:nvSpPr>
          <p:cNvPr id="207877"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07878"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41CCBD7A-FE4F-467C-8BD6-8707F75B4E56}" type="slidenum">
              <a:rPr lang="pt-BR" altLang="pt-BR">
                <a:latin typeface="Arial" charset="0"/>
                <a:cs typeface="Arial" charset="0"/>
              </a:rPr>
              <a:pPr algn="r" eaLnBrk="1" hangingPunct="1">
                <a:spcBef>
                  <a:spcPct val="0"/>
                </a:spcBef>
              </a:pPr>
              <a:t>38</a:t>
            </a:fld>
            <a:endParaRPr lang="pt-BR" altLang="pt-BR">
              <a:latin typeface="Arial" charset="0"/>
              <a:cs typeface="Arial" charset="0"/>
            </a:endParaRPr>
          </a:p>
        </p:txBody>
      </p:sp>
      <p:sp>
        <p:nvSpPr>
          <p:cNvPr id="207879" name="Rectangle 2"/>
          <p:cNvSpPr>
            <a:spLocks noGrp="1" noRot="1" noChangeAspect="1" noChangeArrowheads="1" noTextEdit="1"/>
          </p:cNvSpPr>
          <p:nvPr>
            <p:ph type="sldImg"/>
          </p:nvPr>
        </p:nvSpPr>
        <p:spPr bwMode="auto">
          <a:xfrm>
            <a:off x="1141413" y="685800"/>
            <a:ext cx="4575175" cy="3430588"/>
          </a:xfrm>
          <a:solidFill>
            <a:srgbClr val="FFFFFF"/>
          </a:solidFill>
          <a:ln>
            <a:solidFill>
              <a:srgbClr val="000000"/>
            </a:solidFill>
            <a:miter lim="800000"/>
            <a:headEnd/>
            <a:tailEnd/>
          </a:ln>
        </p:spPr>
      </p:sp>
      <p:sp>
        <p:nvSpPr>
          <p:cNvPr id="207880" name="Rectangle 3"/>
          <p:cNvSpPr>
            <a:spLocks noGrp="1" noChangeArrowheads="1"/>
          </p:cNvSpPr>
          <p:nvPr>
            <p:ph type="body" idx="1"/>
          </p:nvPr>
        </p:nvSpPr>
        <p:spPr bwMode="auto">
          <a:xfrm>
            <a:off x="913991" y="4344357"/>
            <a:ext cx="5030018" cy="4113169"/>
          </a:xfrm>
          <a:solidFill>
            <a:srgbClr val="FFFFFF"/>
          </a:solidFill>
          <a:ln>
            <a:solidFill>
              <a:srgbClr val="000000"/>
            </a:solidFill>
            <a:miter lim="800000"/>
            <a:headEnd/>
            <a:tailEnd/>
          </a:ln>
        </p:spPr>
        <p:txBody>
          <a:bodyPr wrap="square" lIns="89219" tIns="44610" rIns="89219" bIns="44610"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08899"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F0B240D5-A3BD-4A09-B090-9D5AB68F80ED}" type="slidenum">
              <a:rPr lang="pt-BR" altLang="pt-BR" sz="1200">
                <a:latin typeface="Arial" charset="0"/>
              </a:rPr>
              <a:pPr algn="r" eaLnBrk="1" hangingPunct="1">
                <a:spcBef>
                  <a:spcPct val="0"/>
                </a:spcBef>
              </a:pPr>
              <a:t>42</a:t>
            </a:fld>
            <a:endParaRPr lang="pt-BR" altLang="pt-BR" sz="1200">
              <a:latin typeface="Arial" charset="0"/>
            </a:endParaRPr>
          </a:p>
        </p:txBody>
      </p:sp>
      <p:sp>
        <p:nvSpPr>
          <p:cNvPr id="208900"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08901"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93321D49-2CA6-45C4-BF41-FC445D3794E0}" type="slidenum">
              <a:rPr lang="pt-BR" altLang="pt-BR">
                <a:latin typeface="Arial" charset="0"/>
                <a:cs typeface="Arial" charset="0"/>
              </a:rPr>
              <a:pPr algn="r" eaLnBrk="1" hangingPunct="1">
                <a:spcBef>
                  <a:spcPct val="0"/>
                </a:spcBef>
              </a:pPr>
              <a:t>42</a:t>
            </a:fld>
            <a:endParaRPr lang="pt-BR" altLang="pt-BR">
              <a:latin typeface="Arial" charset="0"/>
              <a:cs typeface="Arial" charset="0"/>
            </a:endParaRPr>
          </a:p>
        </p:txBody>
      </p:sp>
      <p:sp>
        <p:nvSpPr>
          <p:cNvPr id="208902"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089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09923"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206D3E2C-A438-4F9F-A826-C3814085698B}" type="slidenum">
              <a:rPr lang="pt-BR" altLang="pt-BR" sz="1200">
                <a:latin typeface="Arial" charset="0"/>
              </a:rPr>
              <a:pPr algn="r" eaLnBrk="1" hangingPunct="1">
                <a:spcBef>
                  <a:spcPct val="0"/>
                </a:spcBef>
              </a:pPr>
              <a:t>43</a:t>
            </a:fld>
            <a:endParaRPr lang="pt-BR" altLang="pt-BR" sz="1200">
              <a:latin typeface="Arial" charset="0"/>
            </a:endParaRPr>
          </a:p>
        </p:txBody>
      </p:sp>
      <p:sp>
        <p:nvSpPr>
          <p:cNvPr id="209924"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09925"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4FAA8E27-7468-438A-A0A4-21F23CCE5A92}" type="slidenum">
              <a:rPr lang="pt-BR" altLang="pt-BR">
                <a:latin typeface="Arial" charset="0"/>
                <a:cs typeface="Arial" charset="0"/>
              </a:rPr>
              <a:pPr algn="r" eaLnBrk="1" hangingPunct="1">
                <a:spcBef>
                  <a:spcPct val="0"/>
                </a:spcBef>
              </a:pPr>
              <a:t>43</a:t>
            </a:fld>
            <a:endParaRPr lang="pt-BR" altLang="pt-BR">
              <a:latin typeface="Arial" charset="0"/>
              <a:cs typeface="Arial" charset="0"/>
            </a:endParaRPr>
          </a:p>
        </p:txBody>
      </p:sp>
      <p:sp>
        <p:nvSpPr>
          <p:cNvPr id="209926"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0992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10947"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A515F03A-B72A-477C-BACE-BAE191A75112}" type="slidenum">
              <a:rPr lang="pt-BR" altLang="pt-BR" sz="1200">
                <a:latin typeface="Arial" charset="0"/>
              </a:rPr>
              <a:pPr algn="r" eaLnBrk="1" hangingPunct="1">
                <a:spcBef>
                  <a:spcPct val="0"/>
                </a:spcBef>
              </a:pPr>
              <a:t>44</a:t>
            </a:fld>
            <a:endParaRPr lang="pt-BR" altLang="pt-BR" sz="1200">
              <a:latin typeface="Arial" charset="0"/>
            </a:endParaRPr>
          </a:p>
        </p:txBody>
      </p:sp>
      <p:sp>
        <p:nvSpPr>
          <p:cNvPr id="210948"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0949"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4287F52-B474-4871-9536-3C2376161914}" type="slidenum">
              <a:rPr lang="pt-BR" altLang="pt-BR">
                <a:latin typeface="Arial" charset="0"/>
                <a:cs typeface="Arial" charset="0"/>
              </a:rPr>
              <a:pPr algn="r" eaLnBrk="1" hangingPunct="1">
                <a:spcBef>
                  <a:spcPct val="0"/>
                </a:spcBef>
              </a:pPr>
              <a:t>44</a:t>
            </a:fld>
            <a:endParaRPr lang="pt-BR" altLang="pt-BR">
              <a:latin typeface="Arial" charset="0"/>
              <a:cs typeface="Arial" charset="0"/>
            </a:endParaRPr>
          </a:p>
        </p:txBody>
      </p:sp>
      <p:sp>
        <p:nvSpPr>
          <p:cNvPr id="210950"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109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11971"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4A02F1ED-1F69-42FC-9714-4D786F79931B}" type="slidenum">
              <a:rPr lang="pt-BR" altLang="pt-BR" sz="1200">
                <a:latin typeface="Arial" charset="0"/>
              </a:rPr>
              <a:pPr algn="r" eaLnBrk="1" hangingPunct="1">
                <a:spcBef>
                  <a:spcPct val="0"/>
                </a:spcBef>
              </a:pPr>
              <a:t>45</a:t>
            </a:fld>
            <a:endParaRPr lang="pt-BR" altLang="pt-BR" sz="1200">
              <a:latin typeface="Arial" charset="0"/>
            </a:endParaRPr>
          </a:p>
        </p:txBody>
      </p:sp>
      <p:sp>
        <p:nvSpPr>
          <p:cNvPr id="211972"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1973"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0D8A2ECC-6BE0-4BA4-AEC0-00777CC4C789}" type="slidenum">
              <a:rPr lang="pt-BR" altLang="pt-BR">
                <a:latin typeface="Arial" charset="0"/>
                <a:cs typeface="Arial" charset="0"/>
              </a:rPr>
              <a:pPr algn="r" eaLnBrk="1" hangingPunct="1">
                <a:spcBef>
                  <a:spcPct val="0"/>
                </a:spcBef>
              </a:pPr>
              <a:t>45</a:t>
            </a:fld>
            <a:endParaRPr lang="pt-BR" altLang="pt-BR">
              <a:latin typeface="Arial" charset="0"/>
              <a:cs typeface="Arial" charset="0"/>
            </a:endParaRPr>
          </a:p>
        </p:txBody>
      </p:sp>
      <p:sp>
        <p:nvSpPr>
          <p:cNvPr id="211974"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1197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12995"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5894F736-93A8-4CD7-8987-4EC78BA58B90}" type="slidenum">
              <a:rPr lang="pt-BR" altLang="pt-BR" sz="1200">
                <a:latin typeface="Arial" charset="0"/>
              </a:rPr>
              <a:pPr algn="r" eaLnBrk="1" hangingPunct="1">
                <a:spcBef>
                  <a:spcPct val="0"/>
                </a:spcBef>
              </a:pPr>
              <a:t>48</a:t>
            </a:fld>
            <a:endParaRPr lang="pt-BR" altLang="pt-BR" sz="1200">
              <a:latin typeface="Arial" charset="0"/>
            </a:endParaRPr>
          </a:p>
        </p:txBody>
      </p:sp>
      <p:sp>
        <p:nvSpPr>
          <p:cNvPr id="212996"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2997"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ABBC2C2-2218-4D8F-96BC-5191C1B5D09A}" type="slidenum">
              <a:rPr lang="pt-BR" altLang="pt-BR">
                <a:latin typeface="Arial" charset="0"/>
                <a:cs typeface="Arial" charset="0"/>
              </a:rPr>
              <a:pPr algn="r" eaLnBrk="1" hangingPunct="1">
                <a:spcBef>
                  <a:spcPct val="0"/>
                </a:spcBef>
              </a:pPr>
              <a:t>48</a:t>
            </a:fld>
            <a:endParaRPr lang="pt-BR" altLang="pt-BR">
              <a:latin typeface="Arial" charset="0"/>
              <a:cs typeface="Arial" charset="0"/>
            </a:endParaRPr>
          </a:p>
        </p:txBody>
      </p:sp>
      <p:sp>
        <p:nvSpPr>
          <p:cNvPr id="212998"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129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defTabSz="892442" eaLnBrk="0" hangingPunct="0">
              <a:spcBef>
                <a:spcPct val="30000"/>
              </a:spcBef>
              <a:defRPr sz="1100">
                <a:solidFill>
                  <a:schemeClr val="tx1"/>
                </a:solidFill>
                <a:latin typeface="Calibri" pitchFamily="34" charset="0"/>
              </a:defRPr>
            </a:lvl1pPr>
            <a:lvl2pPr marL="685817" indent="-263776" algn="l" defTabSz="892442" eaLnBrk="0" hangingPunct="0">
              <a:spcBef>
                <a:spcPct val="30000"/>
              </a:spcBef>
              <a:defRPr sz="1100">
                <a:solidFill>
                  <a:schemeClr val="tx1"/>
                </a:solidFill>
                <a:latin typeface="Calibri" pitchFamily="34" charset="0"/>
              </a:defRPr>
            </a:lvl2pPr>
            <a:lvl3pPr marL="1055103" indent="-211021" algn="l" defTabSz="892442" eaLnBrk="0" hangingPunct="0">
              <a:spcBef>
                <a:spcPct val="30000"/>
              </a:spcBef>
              <a:defRPr sz="1100">
                <a:solidFill>
                  <a:schemeClr val="tx1"/>
                </a:solidFill>
                <a:latin typeface="Calibri" pitchFamily="34" charset="0"/>
              </a:defRPr>
            </a:lvl3pPr>
            <a:lvl4pPr marL="1477145" indent="-211021" algn="l" defTabSz="892442" eaLnBrk="0" hangingPunct="0">
              <a:spcBef>
                <a:spcPct val="30000"/>
              </a:spcBef>
              <a:defRPr sz="1100">
                <a:solidFill>
                  <a:schemeClr val="tx1"/>
                </a:solidFill>
                <a:latin typeface="Calibri" pitchFamily="34" charset="0"/>
              </a:defRPr>
            </a:lvl4pPr>
            <a:lvl5pPr marL="1899186" indent="-211021" algn="l" defTabSz="892442" eaLnBrk="0" hangingPunct="0">
              <a:spcBef>
                <a:spcPct val="30000"/>
              </a:spcBef>
              <a:defRPr sz="1100">
                <a:solidFill>
                  <a:schemeClr val="tx1"/>
                </a:solidFill>
                <a:latin typeface="Calibri" pitchFamily="34" charset="0"/>
              </a:defRPr>
            </a:lvl5pPr>
            <a:lvl6pPr marL="2321227" indent="-211021" defTabSz="892442" eaLnBrk="0" fontAlgn="base" hangingPunct="0">
              <a:spcBef>
                <a:spcPct val="30000"/>
              </a:spcBef>
              <a:spcAft>
                <a:spcPct val="0"/>
              </a:spcAft>
              <a:defRPr sz="1100">
                <a:solidFill>
                  <a:schemeClr val="tx1"/>
                </a:solidFill>
                <a:latin typeface="Calibri" pitchFamily="34" charset="0"/>
              </a:defRPr>
            </a:lvl6pPr>
            <a:lvl7pPr marL="2743269" indent="-211021" defTabSz="892442" eaLnBrk="0" fontAlgn="base" hangingPunct="0">
              <a:spcBef>
                <a:spcPct val="30000"/>
              </a:spcBef>
              <a:spcAft>
                <a:spcPct val="0"/>
              </a:spcAft>
              <a:defRPr sz="1100">
                <a:solidFill>
                  <a:schemeClr val="tx1"/>
                </a:solidFill>
                <a:latin typeface="Calibri" pitchFamily="34" charset="0"/>
              </a:defRPr>
            </a:lvl7pPr>
            <a:lvl8pPr marL="3165310" indent="-211021" defTabSz="892442" eaLnBrk="0" fontAlgn="base" hangingPunct="0">
              <a:spcBef>
                <a:spcPct val="30000"/>
              </a:spcBef>
              <a:spcAft>
                <a:spcPct val="0"/>
              </a:spcAft>
              <a:defRPr sz="1100">
                <a:solidFill>
                  <a:schemeClr val="tx1"/>
                </a:solidFill>
                <a:latin typeface="Calibri" pitchFamily="34" charset="0"/>
              </a:defRPr>
            </a:lvl8pPr>
            <a:lvl9pPr marL="3587351" indent="-211021" defTabSz="892442"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r>
              <a:rPr lang="pt-BR" altLang="pt-BR" smtClean="0">
                <a:latin typeface="Arial" charset="0"/>
                <a:cs typeface="Arial" charset="0"/>
              </a:rPr>
              <a:t>Todos os direitos reservados à FISCOSoft Editora Ltda - São Paulo, Abril de 2012.</a:t>
            </a:r>
          </a:p>
        </p:txBody>
      </p:sp>
      <p:sp>
        <p:nvSpPr>
          <p:cNvPr id="214019" name="Rectangle 7"/>
          <p:cNvSpPr>
            <a:spLocks noGrp="1" noChangeArrowheads="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DA72DE32-AA7A-4475-B534-05AE054673B8}" type="slidenum">
              <a:rPr lang="pt-BR" altLang="pt-BR" sz="1200">
                <a:latin typeface="Arial" charset="0"/>
              </a:rPr>
              <a:pPr algn="r" eaLnBrk="1" hangingPunct="1">
                <a:spcBef>
                  <a:spcPct val="0"/>
                </a:spcBef>
              </a:pPr>
              <a:t>49</a:t>
            </a:fld>
            <a:endParaRPr lang="pt-BR" altLang="pt-BR" sz="1200">
              <a:latin typeface="Arial" charset="0"/>
            </a:endParaRPr>
          </a:p>
        </p:txBody>
      </p:sp>
      <p:sp>
        <p:nvSpPr>
          <p:cNvPr id="214020"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4021"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8" tIns="44614" rIns="89228" bIns="44614"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DD59233F-7B51-412B-9D4B-FFE044F6EE0D}" type="slidenum">
              <a:rPr lang="pt-BR" altLang="pt-BR">
                <a:latin typeface="Arial" charset="0"/>
                <a:cs typeface="Arial" charset="0"/>
              </a:rPr>
              <a:pPr algn="r" eaLnBrk="1" hangingPunct="1">
                <a:spcBef>
                  <a:spcPct val="0"/>
                </a:spcBef>
              </a:pPr>
              <a:t>49</a:t>
            </a:fld>
            <a:endParaRPr lang="pt-BR" altLang="pt-BR">
              <a:latin typeface="Arial" charset="0"/>
              <a:cs typeface="Arial" charset="0"/>
            </a:endParaRPr>
          </a:p>
        </p:txBody>
      </p:sp>
      <p:sp>
        <p:nvSpPr>
          <p:cNvPr id="214022" name="Rectangle 2"/>
          <p:cNvSpPr>
            <a:spLocks noGrp="1" noRot="1" noChangeAspect="1" noChangeArrowheads="1" noTextEdit="1"/>
          </p:cNvSpPr>
          <p:nvPr>
            <p:ph type="sldImg"/>
          </p:nvPr>
        </p:nvSpPr>
        <p:spPr bwMode="auto">
          <a:xfrm>
            <a:off x="1141413" y="685800"/>
            <a:ext cx="4575175" cy="3430588"/>
          </a:xfrm>
          <a:solidFill>
            <a:srgbClr val="FFFFFF"/>
          </a:solidFill>
          <a:ln w="9525">
            <a:noFill/>
          </a:ln>
          <a:extLst>
            <a:ext uri="{91240B29-F687-4F45-9708-019B960494DF}">
              <a14:hiddenLine xmlns:a14="http://schemas.microsoft.com/office/drawing/2010/main" w="9525">
                <a:solidFill>
                  <a:srgbClr val="000000"/>
                </a:solidFill>
                <a:miter lim="800000"/>
                <a:headEnd/>
                <a:tailEnd/>
              </a14:hiddenLine>
            </a:ext>
          </a:extLst>
        </p:spPr>
      </p:sp>
      <p:sp>
        <p:nvSpPr>
          <p:cNvPr id="21402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Espaço Reservado para Número de Slide 6"/>
          <p:cNvSpPr>
            <a:spLocks noGrp="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4F7E9AC2-A6BC-41ED-9787-541446C96CC9}" type="slidenum">
              <a:rPr lang="pt-BR" altLang="pt-BR" sz="1200">
                <a:latin typeface="Arial" charset="0"/>
              </a:rPr>
              <a:pPr algn="r" eaLnBrk="1" hangingPunct="1">
                <a:spcBef>
                  <a:spcPct val="0"/>
                </a:spcBef>
              </a:pPr>
              <a:t>50</a:t>
            </a:fld>
            <a:endParaRPr lang="pt-BR" altLang="pt-BR" sz="1200">
              <a:latin typeface="Arial" charset="0"/>
            </a:endParaRPr>
          </a:p>
        </p:txBody>
      </p:sp>
      <p:sp>
        <p:nvSpPr>
          <p:cNvPr id="215043" name="Rectangle 6"/>
          <p:cNvSpPr txBox="1">
            <a:spLocks noGrp="1" noChangeArrowheads="1"/>
          </p:cNvSpPr>
          <p:nvPr/>
        </p:nvSpPr>
        <p:spPr bwMode="auto">
          <a:xfrm>
            <a:off x="0" y="8687297"/>
            <a:ext cx="3777115"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Abril de 2012.</a:t>
            </a:r>
          </a:p>
        </p:txBody>
      </p:sp>
      <p:sp>
        <p:nvSpPr>
          <p:cNvPr id="215044"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5200" eaLnBrk="0" hangingPunct="0">
              <a:spcBef>
                <a:spcPct val="30000"/>
              </a:spcBef>
              <a:defRPr sz="1200">
                <a:solidFill>
                  <a:schemeClr val="tx1"/>
                </a:solidFill>
                <a:latin typeface="Calibri" pitchFamily="34" charset="0"/>
              </a:defRPr>
            </a:lvl1pPr>
            <a:lvl2pPr marL="742950" indent="-285750" algn="l" defTabSz="965200" eaLnBrk="0" hangingPunct="0">
              <a:spcBef>
                <a:spcPct val="30000"/>
              </a:spcBef>
              <a:defRPr sz="1200">
                <a:solidFill>
                  <a:schemeClr val="tx1"/>
                </a:solidFill>
                <a:latin typeface="Calibri" pitchFamily="34" charset="0"/>
              </a:defRPr>
            </a:lvl2pPr>
            <a:lvl3pPr marL="1143000" indent="-228600" algn="l" defTabSz="965200" eaLnBrk="0" hangingPunct="0">
              <a:spcBef>
                <a:spcPct val="30000"/>
              </a:spcBef>
              <a:defRPr sz="1200">
                <a:solidFill>
                  <a:schemeClr val="tx1"/>
                </a:solidFill>
                <a:latin typeface="Calibri" pitchFamily="34" charset="0"/>
              </a:defRPr>
            </a:lvl3pPr>
            <a:lvl4pPr marL="1600200" indent="-228600" algn="l" defTabSz="965200" eaLnBrk="0" hangingPunct="0">
              <a:spcBef>
                <a:spcPct val="30000"/>
              </a:spcBef>
              <a:defRPr sz="1200">
                <a:solidFill>
                  <a:schemeClr val="tx1"/>
                </a:solidFill>
                <a:latin typeface="Calibri" pitchFamily="34" charset="0"/>
              </a:defRPr>
            </a:lvl4pPr>
            <a:lvl5pPr marL="2057400" indent="-228600" algn="l" defTabSz="965200" eaLnBrk="0" hangingPunct="0">
              <a:spcBef>
                <a:spcPct val="30000"/>
              </a:spcBef>
              <a:defRPr sz="1200">
                <a:solidFill>
                  <a:schemeClr val="tx1"/>
                </a:solidFill>
                <a:latin typeface="Calibri" pitchFamily="34" charset="0"/>
              </a:defRPr>
            </a:lvl5pPr>
            <a:lvl6pPr marL="2514600" indent="-228600" defTabSz="965200" eaLnBrk="0" fontAlgn="base" hangingPunct="0">
              <a:spcBef>
                <a:spcPct val="30000"/>
              </a:spcBef>
              <a:spcAft>
                <a:spcPct val="0"/>
              </a:spcAft>
              <a:defRPr sz="1200">
                <a:solidFill>
                  <a:schemeClr val="tx1"/>
                </a:solidFill>
                <a:latin typeface="Calibri" pitchFamily="34" charset="0"/>
              </a:defRPr>
            </a:lvl6pPr>
            <a:lvl7pPr marL="2971800" indent="-228600" defTabSz="965200" eaLnBrk="0" fontAlgn="base" hangingPunct="0">
              <a:spcBef>
                <a:spcPct val="30000"/>
              </a:spcBef>
              <a:spcAft>
                <a:spcPct val="0"/>
              </a:spcAft>
              <a:defRPr sz="1200">
                <a:solidFill>
                  <a:schemeClr val="tx1"/>
                </a:solidFill>
                <a:latin typeface="Calibri" pitchFamily="34" charset="0"/>
              </a:defRPr>
            </a:lvl7pPr>
            <a:lvl8pPr marL="3429000" indent="-228600" defTabSz="965200" eaLnBrk="0" fontAlgn="base" hangingPunct="0">
              <a:spcBef>
                <a:spcPct val="30000"/>
              </a:spcBef>
              <a:spcAft>
                <a:spcPct val="0"/>
              </a:spcAft>
              <a:defRPr sz="1200">
                <a:solidFill>
                  <a:schemeClr val="tx1"/>
                </a:solidFill>
                <a:latin typeface="Calibri" pitchFamily="34" charset="0"/>
              </a:defRPr>
            </a:lvl8pPr>
            <a:lvl9pPr marL="3886200" indent="-228600" defTabSz="9652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1E16C5D-74D0-4F4D-949C-E0888E8198DC}" type="slidenum">
              <a:rPr lang="pt-BR" altLang="pt-BR">
                <a:latin typeface="Arial" charset="0"/>
              </a:rPr>
              <a:pPr algn="r" eaLnBrk="1" hangingPunct="1">
                <a:spcBef>
                  <a:spcPct val="0"/>
                </a:spcBef>
              </a:pPr>
              <a:t>50</a:t>
            </a:fld>
            <a:endParaRPr lang="pt-BR" altLang="pt-BR">
              <a:latin typeface="Arial" charset="0"/>
            </a:endParaRPr>
          </a:p>
        </p:txBody>
      </p:sp>
      <p:sp>
        <p:nvSpPr>
          <p:cNvPr id="215045"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5046"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CA4F2B5A-0328-4489-8E88-2F712B8EF865}" type="slidenum">
              <a:rPr lang="pt-BR" altLang="pt-BR">
                <a:latin typeface="Arial" charset="0"/>
                <a:cs typeface="Arial" charset="0"/>
              </a:rPr>
              <a:pPr algn="r" eaLnBrk="1" hangingPunct="1">
                <a:spcBef>
                  <a:spcPct val="0"/>
                </a:spcBef>
              </a:pPr>
              <a:t>50</a:t>
            </a:fld>
            <a:endParaRPr lang="pt-BR" altLang="pt-BR">
              <a:latin typeface="Arial" charset="0"/>
              <a:cs typeface="Arial" charset="0"/>
            </a:endParaRPr>
          </a:p>
        </p:txBody>
      </p:sp>
      <p:sp>
        <p:nvSpPr>
          <p:cNvPr id="215047" name="Rectangle 2"/>
          <p:cNvSpPr>
            <a:spLocks noGrp="1" noRot="1" noChangeAspect="1" noChangeArrowheads="1" noTextEdit="1"/>
          </p:cNvSpPr>
          <p:nvPr>
            <p:ph type="sldImg"/>
          </p:nvPr>
        </p:nvSpPr>
        <p:spPr bwMode="auto">
          <a:xfrm>
            <a:off x="1141413" y="685800"/>
            <a:ext cx="4575175" cy="3430588"/>
          </a:xfrm>
          <a:solidFill>
            <a:srgbClr val="FFFFFF"/>
          </a:solidFill>
          <a:ln>
            <a:solidFill>
              <a:srgbClr val="000000"/>
            </a:solidFill>
            <a:miter lim="800000"/>
            <a:headEnd/>
            <a:tailEnd/>
          </a:ln>
        </p:spPr>
      </p:sp>
      <p:sp>
        <p:nvSpPr>
          <p:cNvPr id="215048" name="Rectangle 3"/>
          <p:cNvSpPr>
            <a:spLocks noGrp="1" noChangeArrowheads="1"/>
          </p:cNvSpPr>
          <p:nvPr>
            <p:ph type="body" idx="1"/>
          </p:nvPr>
        </p:nvSpPr>
        <p:spPr bwMode="auto">
          <a:xfrm>
            <a:off x="913991" y="4344357"/>
            <a:ext cx="5030018" cy="4113169"/>
          </a:xfrm>
          <a:solidFill>
            <a:srgbClr val="FFFFFF"/>
          </a:solidFill>
          <a:ln>
            <a:solidFill>
              <a:srgbClr val="000000"/>
            </a:solidFill>
            <a:miter lim="800000"/>
            <a:headEnd/>
            <a:tailEnd/>
          </a:ln>
        </p:spPr>
        <p:txBody>
          <a:bodyPr wrap="square" lIns="89219" tIns="44610" rIns="89219" bIns="44610" numCol="1" anchor="t" anchorCtr="0" compatLnSpc="1">
            <a:prstTxWarp prst="textNoShape">
              <a:avLst/>
            </a:prstTxWarp>
          </a:bodyPr>
          <a:lstStyle/>
          <a:p>
            <a:pPr eaLnBrk="1" hangingPunct="1"/>
            <a:endParaRPr lang="pt-BR" alt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Espaço Reservado para Número de Slide 6"/>
          <p:cNvSpPr>
            <a:spLocks noGrp="1"/>
          </p:cNvSpPr>
          <p:nvPr>
            <p:ph type="sldNum" sz="quarter" idx="5"/>
          </p:nvPr>
        </p:nvSpPr>
        <p:spPr>
          <a:noFill/>
        </p:spPr>
        <p:txBody>
          <a:bodyPr/>
          <a:lstStyle>
            <a:lvl1pPr algn="l" defTabSz="914423" eaLnBrk="0" hangingPunct="0">
              <a:spcBef>
                <a:spcPct val="30000"/>
              </a:spcBef>
              <a:defRPr sz="1100">
                <a:solidFill>
                  <a:schemeClr val="tx1"/>
                </a:solidFill>
                <a:latin typeface="Calibri" pitchFamily="34" charset="0"/>
              </a:defRPr>
            </a:lvl1pPr>
            <a:lvl2pPr marL="685817" indent="-263776" algn="l" defTabSz="914423" eaLnBrk="0" hangingPunct="0">
              <a:spcBef>
                <a:spcPct val="30000"/>
              </a:spcBef>
              <a:defRPr sz="1100">
                <a:solidFill>
                  <a:schemeClr val="tx1"/>
                </a:solidFill>
                <a:latin typeface="Calibri" pitchFamily="34" charset="0"/>
              </a:defRPr>
            </a:lvl2pPr>
            <a:lvl3pPr marL="1055103" indent="-211021" algn="l" defTabSz="914423" eaLnBrk="0" hangingPunct="0">
              <a:spcBef>
                <a:spcPct val="30000"/>
              </a:spcBef>
              <a:defRPr sz="1100">
                <a:solidFill>
                  <a:schemeClr val="tx1"/>
                </a:solidFill>
                <a:latin typeface="Calibri" pitchFamily="34" charset="0"/>
              </a:defRPr>
            </a:lvl3pPr>
            <a:lvl4pPr marL="1477145" indent="-211021" algn="l" defTabSz="914423" eaLnBrk="0" hangingPunct="0">
              <a:spcBef>
                <a:spcPct val="30000"/>
              </a:spcBef>
              <a:defRPr sz="1100">
                <a:solidFill>
                  <a:schemeClr val="tx1"/>
                </a:solidFill>
                <a:latin typeface="Calibri" pitchFamily="34" charset="0"/>
              </a:defRPr>
            </a:lvl4pPr>
            <a:lvl5pPr marL="1899186" indent="-211021" algn="l" defTabSz="914423" eaLnBrk="0" hangingPunct="0">
              <a:spcBef>
                <a:spcPct val="30000"/>
              </a:spcBef>
              <a:defRPr sz="1100">
                <a:solidFill>
                  <a:schemeClr val="tx1"/>
                </a:solidFill>
                <a:latin typeface="Calibri" pitchFamily="34" charset="0"/>
              </a:defRPr>
            </a:lvl5pPr>
            <a:lvl6pPr marL="2321227" indent="-211021" defTabSz="914423" eaLnBrk="0" fontAlgn="base" hangingPunct="0">
              <a:spcBef>
                <a:spcPct val="30000"/>
              </a:spcBef>
              <a:spcAft>
                <a:spcPct val="0"/>
              </a:spcAft>
              <a:defRPr sz="1100">
                <a:solidFill>
                  <a:schemeClr val="tx1"/>
                </a:solidFill>
                <a:latin typeface="Calibri" pitchFamily="34" charset="0"/>
              </a:defRPr>
            </a:lvl6pPr>
            <a:lvl7pPr marL="2743269" indent="-211021" defTabSz="914423" eaLnBrk="0" fontAlgn="base" hangingPunct="0">
              <a:spcBef>
                <a:spcPct val="30000"/>
              </a:spcBef>
              <a:spcAft>
                <a:spcPct val="0"/>
              </a:spcAft>
              <a:defRPr sz="1100">
                <a:solidFill>
                  <a:schemeClr val="tx1"/>
                </a:solidFill>
                <a:latin typeface="Calibri" pitchFamily="34" charset="0"/>
              </a:defRPr>
            </a:lvl7pPr>
            <a:lvl8pPr marL="3165310" indent="-211021" defTabSz="914423" eaLnBrk="0" fontAlgn="base" hangingPunct="0">
              <a:spcBef>
                <a:spcPct val="30000"/>
              </a:spcBef>
              <a:spcAft>
                <a:spcPct val="0"/>
              </a:spcAft>
              <a:defRPr sz="1100">
                <a:solidFill>
                  <a:schemeClr val="tx1"/>
                </a:solidFill>
                <a:latin typeface="Calibri" pitchFamily="34" charset="0"/>
              </a:defRPr>
            </a:lvl8pPr>
            <a:lvl9pPr marL="3587351" indent="-211021" defTabSz="914423"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ADB74618-C9E5-47DD-9126-708FBD54794A}" type="slidenum">
              <a:rPr lang="pt-BR" altLang="pt-BR" sz="1200">
                <a:latin typeface="Arial" charset="0"/>
              </a:rPr>
              <a:pPr algn="r" eaLnBrk="1" hangingPunct="1">
                <a:spcBef>
                  <a:spcPct val="0"/>
                </a:spcBef>
              </a:pPr>
              <a:t>51</a:t>
            </a:fld>
            <a:endParaRPr lang="pt-BR" altLang="pt-BR" sz="1200">
              <a:latin typeface="Arial" charset="0"/>
            </a:endParaRPr>
          </a:p>
        </p:txBody>
      </p:sp>
      <p:sp>
        <p:nvSpPr>
          <p:cNvPr id="216067" name="Rectangle 6"/>
          <p:cNvSpPr txBox="1">
            <a:spLocks noGrp="1" noChangeArrowheads="1"/>
          </p:cNvSpPr>
          <p:nvPr/>
        </p:nvSpPr>
        <p:spPr bwMode="auto">
          <a:xfrm>
            <a:off x="0" y="8687297"/>
            <a:ext cx="3777115"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Abril de 2012.</a:t>
            </a:r>
          </a:p>
        </p:txBody>
      </p:sp>
      <p:sp>
        <p:nvSpPr>
          <p:cNvPr id="216068"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5200" eaLnBrk="0" hangingPunct="0">
              <a:spcBef>
                <a:spcPct val="30000"/>
              </a:spcBef>
              <a:defRPr sz="1200">
                <a:solidFill>
                  <a:schemeClr val="tx1"/>
                </a:solidFill>
                <a:latin typeface="Calibri" pitchFamily="34" charset="0"/>
              </a:defRPr>
            </a:lvl1pPr>
            <a:lvl2pPr marL="742950" indent="-285750" algn="l" defTabSz="965200" eaLnBrk="0" hangingPunct="0">
              <a:spcBef>
                <a:spcPct val="30000"/>
              </a:spcBef>
              <a:defRPr sz="1200">
                <a:solidFill>
                  <a:schemeClr val="tx1"/>
                </a:solidFill>
                <a:latin typeface="Calibri" pitchFamily="34" charset="0"/>
              </a:defRPr>
            </a:lvl2pPr>
            <a:lvl3pPr marL="1143000" indent="-228600" algn="l" defTabSz="965200" eaLnBrk="0" hangingPunct="0">
              <a:spcBef>
                <a:spcPct val="30000"/>
              </a:spcBef>
              <a:defRPr sz="1200">
                <a:solidFill>
                  <a:schemeClr val="tx1"/>
                </a:solidFill>
                <a:latin typeface="Calibri" pitchFamily="34" charset="0"/>
              </a:defRPr>
            </a:lvl3pPr>
            <a:lvl4pPr marL="1600200" indent="-228600" algn="l" defTabSz="965200" eaLnBrk="0" hangingPunct="0">
              <a:spcBef>
                <a:spcPct val="30000"/>
              </a:spcBef>
              <a:defRPr sz="1200">
                <a:solidFill>
                  <a:schemeClr val="tx1"/>
                </a:solidFill>
                <a:latin typeface="Calibri" pitchFamily="34" charset="0"/>
              </a:defRPr>
            </a:lvl4pPr>
            <a:lvl5pPr marL="2057400" indent="-228600" algn="l" defTabSz="965200" eaLnBrk="0" hangingPunct="0">
              <a:spcBef>
                <a:spcPct val="30000"/>
              </a:spcBef>
              <a:defRPr sz="1200">
                <a:solidFill>
                  <a:schemeClr val="tx1"/>
                </a:solidFill>
                <a:latin typeface="Calibri" pitchFamily="34" charset="0"/>
              </a:defRPr>
            </a:lvl5pPr>
            <a:lvl6pPr marL="2514600" indent="-228600" defTabSz="965200" eaLnBrk="0" fontAlgn="base" hangingPunct="0">
              <a:spcBef>
                <a:spcPct val="30000"/>
              </a:spcBef>
              <a:spcAft>
                <a:spcPct val="0"/>
              </a:spcAft>
              <a:defRPr sz="1200">
                <a:solidFill>
                  <a:schemeClr val="tx1"/>
                </a:solidFill>
                <a:latin typeface="Calibri" pitchFamily="34" charset="0"/>
              </a:defRPr>
            </a:lvl6pPr>
            <a:lvl7pPr marL="2971800" indent="-228600" defTabSz="965200" eaLnBrk="0" fontAlgn="base" hangingPunct="0">
              <a:spcBef>
                <a:spcPct val="30000"/>
              </a:spcBef>
              <a:spcAft>
                <a:spcPct val="0"/>
              </a:spcAft>
              <a:defRPr sz="1200">
                <a:solidFill>
                  <a:schemeClr val="tx1"/>
                </a:solidFill>
                <a:latin typeface="Calibri" pitchFamily="34" charset="0"/>
              </a:defRPr>
            </a:lvl7pPr>
            <a:lvl8pPr marL="3429000" indent="-228600" defTabSz="965200" eaLnBrk="0" fontAlgn="base" hangingPunct="0">
              <a:spcBef>
                <a:spcPct val="30000"/>
              </a:spcBef>
              <a:spcAft>
                <a:spcPct val="0"/>
              </a:spcAft>
              <a:defRPr sz="1200">
                <a:solidFill>
                  <a:schemeClr val="tx1"/>
                </a:solidFill>
                <a:latin typeface="Calibri" pitchFamily="34" charset="0"/>
              </a:defRPr>
            </a:lvl8pPr>
            <a:lvl9pPr marL="3886200" indent="-228600" defTabSz="9652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85881D73-8ACE-4185-804B-25DD590BF7CB}" type="slidenum">
              <a:rPr lang="pt-BR" altLang="pt-BR">
                <a:latin typeface="Arial" charset="0"/>
              </a:rPr>
              <a:pPr algn="r" eaLnBrk="1" hangingPunct="1">
                <a:spcBef>
                  <a:spcPct val="0"/>
                </a:spcBef>
              </a:pPr>
              <a:t>51</a:t>
            </a:fld>
            <a:endParaRPr lang="pt-BR" altLang="pt-BR">
              <a:latin typeface="Arial" charset="0"/>
            </a:endParaRPr>
          </a:p>
        </p:txBody>
      </p:sp>
      <p:sp>
        <p:nvSpPr>
          <p:cNvPr id="216069" name="Rectangle 6"/>
          <p:cNvSpPr txBox="1">
            <a:spLocks noGrp="1" noChangeArrowheads="1"/>
          </p:cNvSpPr>
          <p:nvPr/>
        </p:nvSpPr>
        <p:spPr bwMode="auto">
          <a:xfrm>
            <a:off x="1"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ctr" eaLnBrk="1" hangingPunct="1">
              <a:spcBef>
                <a:spcPct val="0"/>
              </a:spcBef>
            </a:pPr>
            <a:r>
              <a:rPr lang="pt-BR" altLang="pt-BR">
                <a:latin typeface="Arial" charset="0"/>
                <a:cs typeface="Arial" charset="0"/>
              </a:rPr>
              <a:t>Todos os direitos reservados à FISCOSoft Editora Ltda - São Paulo, Maio de 2011.</a:t>
            </a:r>
          </a:p>
        </p:txBody>
      </p:sp>
      <p:sp>
        <p:nvSpPr>
          <p:cNvPr id="216070" name="Rectangle 7"/>
          <p:cNvSpPr txBox="1">
            <a:spLocks noGrp="1" noChangeArrowheads="1"/>
          </p:cNvSpPr>
          <p:nvPr/>
        </p:nvSpPr>
        <p:spPr bwMode="auto">
          <a:xfrm>
            <a:off x="3885996" y="8687297"/>
            <a:ext cx="297200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19" tIns="44610" rIns="89219" bIns="44610" anchor="b"/>
          <a:lstStyle>
            <a:lvl1pPr algn="l" defTabSz="966788" eaLnBrk="0" hangingPunct="0">
              <a:spcBef>
                <a:spcPct val="30000"/>
              </a:spcBef>
              <a:defRPr sz="1200">
                <a:solidFill>
                  <a:schemeClr val="tx1"/>
                </a:solidFill>
                <a:latin typeface="Calibri" pitchFamily="34" charset="0"/>
              </a:defRPr>
            </a:lvl1pPr>
            <a:lvl2pPr marL="742950" indent="-285750" algn="l" defTabSz="966788" eaLnBrk="0" hangingPunct="0">
              <a:spcBef>
                <a:spcPct val="30000"/>
              </a:spcBef>
              <a:defRPr sz="1200">
                <a:solidFill>
                  <a:schemeClr val="tx1"/>
                </a:solidFill>
                <a:latin typeface="Calibri" pitchFamily="34" charset="0"/>
              </a:defRPr>
            </a:lvl2pPr>
            <a:lvl3pPr marL="1143000" indent="-228600" algn="l" defTabSz="966788" eaLnBrk="0" hangingPunct="0">
              <a:spcBef>
                <a:spcPct val="30000"/>
              </a:spcBef>
              <a:defRPr sz="1200">
                <a:solidFill>
                  <a:schemeClr val="tx1"/>
                </a:solidFill>
                <a:latin typeface="Calibri" pitchFamily="34" charset="0"/>
              </a:defRPr>
            </a:lvl3pPr>
            <a:lvl4pPr marL="1600200" indent="-228600" algn="l" defTabSz="966788" eaLnBrk="0" hangingPunct="0">
              <a:spcBef>
                <a:spcPct val="30000"/>
              </a:spcBef>
              <a:defRPr sz="1200">
                <a:solidFill>
                  <a:schemeClr val="tx1"/>
                </a:solidFill>
                <a:latin typeface="Calibri" pitchFamily="34" charset="0"/>
              </a:defRPr>
            </a:lvl4pPr>
            <a:lvl5pPr marL="2057400" indent="-228600" algn="l" defTabSz="966788" eaLnBrk="0" hangingPunct="0">
              <a:spcBef>
                <a:spcPct val="30000"/>
              </a:spcBef>
              <a:defRPr sz="1200">
                <a:solidFill>
                  <a:schemeClr val="tx1"/>
                </a:solidFill>
                <a:latin typeface="Calibri" pitchFamily="34" charset="0"/>
              </a:defRPr>
            </a:lvl5pPr>
            <a:lvl6pPr marL="2514600" indent="-228600" defTabSz="966788" eaLnBrk="0" fontAlgn="base" hangingPunct="0">
              <a:spcBef>
                <a:spcPct val="30000"/>
              </a:spcBef>
              <a:spcAft>
                <a:spcPct val="0"/>
              </a:spcAft>
              <a:defRPr sz="1200">
                <a:solidFill>
                  <a:schemeClr val="tx1"/>
                </a:solidFill>
                <a:latin typeface="Calibri" pitchFamily="34" charset="0"/>
              </a:defRPr>
            </a:lvl6pPr>
            <a:lvl7pPr marL="2971800" indent="-228600" defTabSz="966788" eaLnBrk="0" fontAlgn="base" hangingPunct="0">
              <a:spcBef>
                <a:spcPct val="30000"/>
              </a:spcBef>
              <a:spcAft>
                <a:spcPct val="0"/>
              </a:spcAft>
              <a:defRPr sz="1200">
                <a:solidFill>
                  <a:schemeClr val="tx1"/>
                </a:solidFill>
                <a:latin typeface="Calibri" pitchFamily="34" charset="0"/>
              </a:defRPr>
            </a:lvl7pPr>
            <a:lvl8pPr marL="3429000" indent="-228600" defTabSz="966788" eaLnBrk="0" fontAlgn="base" hangingPunct="0">
              <a:spcBef>
                <a:spcPct val="30000"/>
              </a:spcBef>
              <a:spcAft>
                <a:spcPct val="0"/>
              </a:spcAft>
              <a:defRPr sz="1200">
                <a:solidFill>
                  <a:schemeClr val="tx1"/>
                </a:solidFill>
                <a:latin typeface="Calibri" pitchFamily="34" charset="0"/>
              </a:defRPr>
            </a:lvl8pPr>
            <a:lvl9pPr marL="3886200" indent="-228600" defTabSz="966788"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57236A8E-35B1-4365-B86C-128687567AAE}" type="slidenum">
              <a:rPr lang="pt-BR" altLang="pt-BR">
                <a:latin typeface="Arial" charset="0"/>
                <a:cs typeface="Arial" charset="0"/>
              </a:rPr>
              <a:pPr algn="r" eaLnBrk="1" hangingPunct="1">
                <a:spcBef>
                  <a:spcPct val="0"/>
                </a:spcBef>
              </a:pPr>
              <a:t>51</a:t>
            </a:fld>
            <a:endParaRPr lang="pt-BR" altLang="pt-BR">
              <a:latin typeface="Arial" charset="0"/>
              <a:cs typeface="Arial" charset="0"/>
            </a:endParaRPr>
          </a:p>
        </p:txBody>
      </p:sp>
      <p:sp>
        <p:nvSpPr>
          <p:cNvPr id="216071" name="Rectangle 2"/>
          <p:cNvSpPr>
            <a:spLocks noGrp="1" noRot="1" noChangeAspect="1" noChangeArrowheads="1" noTextEdit="1"/>
          </p:cNvSpPr>
          <p:nvPr>
            <p:ph type="sldImg"/>
          </p:nvPr>
        </p:nvSpPr>
        <p:spPr bwMode="auto">
          <a:xfrm>
            <a:off x="1141413" y="685800"/>
            <a:ext cx="4575175" cy="3430588"/>
          </a:xfrm>
          <a:solidFill>
            <a:srgbClr val="FFFFFF"/>
          </a:solidFill>
          <a:ln>
            <a:solidFill>
              <a:srgbClr val="000000"/>
            </a:solidFill>
            <a:miter lim="800000"/>
            <a:headEnd/>
            <a:tailEnd/>
          </a:ln>
        </p:spPr>
      </p:sp>
      <p:sp>
        <p:nvSpPr>
          <p:cNvPr id="216072" name="Rectangle 3"/>
          <p:cNvSpPr>
            <a:spLocks noGrp="1" noChangeArrowheads="1"/>
          </p:cNvSpPr>
          <p:nvPr>
            <p:ph type="body" idx="1"/>
          </p:nvPr>
        </p:nvSpPr>
        <p:spPr bwMode="auto">
          <a:xfrm>
            <a:off x="913991" y="4344357"/>
            <a:ext cx="5030018" cy="4113169"/>
          </a:xfrm>
          <a:solidFill>
            <a:srgbClr val="FFFFFF"/>
          </a:solidFill>
          <a:ln>
            <a:solidFill>
              <a:srgbClr val="000000"/>
            </a:solidFill>
            <a:miter lim="800000"/>
            <a:headEnd/>
            <a:tailEnd/>
          </a:ln>
        </p:spPr>
        <p:txBody>
          <a:bodyPr wrap="square" lIns="89219" tIns="44610" rIns="89219" bIns="44610" numCol="1" anchor="t" anchorCtr="0" compatLnSpc="1">
            <a:prstTxWarp prst="textNoShape">
              <a:avLst/>
            </a:prstTxWarp>
          </a:bodyPr>
          <a:lstStyle/>
          <a:p>
            <a:pPr eaLnBrk="1" hangingPunct="1"/>
            <a:endParaRPr lang="pt-BR" altLang="pt-B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556ECE0-9F40-45D0-B7D4-E340EEF11348}" type="slidenum">
              <a:rPr lang="pt-BR" smtClean="0"/>
              <a:t>‹nº›</a:t>
            </a:fld>
            <a:endParaRPr lang="pt-BR"/>
          </a:p>
        </p:txBody>
      </p:sp>
      <p:pic>
        <p:nvPicPr>
          <p:cNvPr id="7" name="Imagem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9388" y="6237288"/>
            <a:ext cx="15097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24929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3736862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3245735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6930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91798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40808354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39729428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0866CF2-13FE-420B-9E0C-726EE6E7731B}" type="datetimeFigureOut">
              <a:rPr lang="pt-BR" smtClean="0"/>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9317548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0866CF2-13FE-420B-9E0C-726EE6E7731B}" type="datetimeFigureOut">
              <a:rPr lang="pt-BR" smtClean="0"/>
              <a:t>14/05/2014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1416285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0866CF2-13FE-420B-9E0C-726EE6E7731B}" type="datetimeFigureOut">
              <a:rPr lang="pt-BR" smtClean="0"/>
              <a:t>14/05/2014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27922237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0866CF2-13FE-420B-9E0C-726EE6E7731B}" type="datetimeFigureOut">
              <a:rPr lang="pt-BR" smtClean="0"/>
              <a:t>14/05/2014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3854114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0866CF2-13FE-420B-9E0C-726EE6E7731B}" type="datetimeFigureOut">
              <a:rPr lang="pt-BR" smtClean="0"/>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74719647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0866CF2-13FE-420B-9E0C-726EE6E7731B}" type="datetimeFigureOut">
              <a:rPr lang="pt-BR" smtClean="0"/>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556ECE0-9F40-45D0-B7D4-E340EEF11348}" type="slidenum">
              <a:rPr lang="pt-BR" smtClean="0"/>
              <a:t>‹nº›</a:t>
            </a:fld>
            <a:endParaRPr lang="pt-BR"/>
          </a:p>
        </p:txBody>
      </p:sp>
    </p:spTree>
    <p:extLst>
      <p:ext uri="{BB962C8B-B14F-4D97-AF65-F5344CB8AC3E}">
        <p14:creationId xmlns:p14="http://schemas.microsoft.com/office/powerpoint/2010/main" val="13661870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66CF2-13FE-420B-9E0C-726EE6E7731B}" type="datetimeFigureOut">
              <a:rPr lang="pt-BR" smtClean="0"/>
              <a:t>14/05/2014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6ECE0-9F40-45D0-B7D4-E340EEF11348}" type="slidenum">
              <a:rPr lang="pt-BR" smtClean="0"/>
              <a:t>‹nº›</a:t>
            </a:fld>
            <a:endParaRPr lang="pt-BR"/>
          </a:p>
        </p:txBody>
      </p:sp>
      <p:pic>
        <p:nvPicPr>
          <p:cNvPr id="7" name="Imagem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79388" y="6237288"/>
            <a:ext cx="15097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100392" y="6064249"/>
            <a:ext cx="828000" cy="6760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9989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fabiorodrigues.com.br/" TargetMode="External"/><Relationship Id="rId3" Type="http://schemas.openxmlformats.org/officeDocument/2006/relationships/hyperlink" Target="http://www.blogdosped.com.br/" TargetMode="External"/><Relationship Id="rId7" Type="http://schemas.openxmlformats.org/officeDocument/2006/relationships/hyperlink" Target="http://fabioroliveira.blogspot.com.br/" TargetMode="External"/><Relationship Id="rId2" Type="http://schemas.openxmlformats.org/officeDocument/2006/relationships/hyperlink" Target="http://www.systax.com.br/" TargetMode="External"/><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7.jpeg"/><Relationship Id="rId5" Type="http://schemas.openxmlformats.org/officeDocument/2006/relationships/image" Target="../media/image5.png"/><Relationship Id="rId10" Type="http://schemas.openxmlformats.org/officeDocument/2006/relationships/hyperlink" Target="https://twitter.com/fabiorodrigueso" TargetMode="External"/><Relationship Id="rId4" Type="http://schemas.openxmlformats.org/officeDocument/2006/relationships/image" Target="../media/image4.png"/><Relationship Id="rId9" Type="http://schemas.openxmlformats.org/officeDocument/2006/relationships/hyperlink" Target="http://www.facebook.com/fabioroliveir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fabiorodrigues.com.br/"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8" Type="http://schemas.openxmlformats.org/officeDocument/2006/relationships/hyperlink" Target="http://www.facebook.com/fabioroliveira" TargetMode="External"/><Relationship Id="rId3" Type="http://schemas.openxmlformats.org/officeDocument/2006/relationships/image" Target="../media/image4.png"/><Relationship Id="rId7" Type="http://schemas.openxmlformats.org/officeDocument/2006/relationships/hyperlink" Target="http://www.fabiorodrigues.com.br/" TargetMode="External"/><Relationship Id="rId2" Type="http://schemas.openxmlformats.org/officeDocument/2006/relationships/image" Target="../media/image19.jpg"/><Relationship Id="rId1" Type="http://schemas.openxmlformats.org/officeDocument/2006/relationships/slideLayout" Target="../slideLayouts/slideLayout2.xml"/><Relationship Id="rId6" Type="http://schemas.openxmlformats.org/officeDocument/2006/relationships/hyperlink" Target="http://fabioroliveira.blogspot.com.br/" TargetMode="External"/><Relationship Id="rId5" Type="http://schemas.openxmlformats.org/officeDocument/2006/relationships/image" Target="../media/image6.png"/><Relationship Id="rId10" Type="http://schemas.openxmlformats.org/officeDocument/2006/relationships/image" Target="../media/image7.jpeg"/><Relationship Id="rId4" Type="http://schemas.openxmlformats.org/officeDocument/2006/relationships/image" Target="../media/image5.png"/><Relationship Id="rId9" Type="http://schemas.openxmlformats.org/officeDocument/2006/relationships/hyperlink" Target="https://twitter.com/fabiorodrigues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2463031"/>
            <a:ext cx="8278688" cy="1470025"/>
          </a:xfrm>
        </p:spPr>
        <p:txBody>
          <a:bodyPr>
            <a:normAutofit fontScale="90000"/>
          </a:bodyPr>
          <a:lstStyle/>
          <a:p>
            <a:r>
              <a:rPr lang="pt-BR" sz="5600" b="1" dirty="0" smtClean="0"/>
              <a:t>PIS e COFINS</a:t>
            </a:r>
            <a:r>
              <a:rPr lang="pt-BR" b="1" dirty="0" smtClean="0"/>
              <a:t/>
            </a:r>
            <a:br>
              <a:rPr lang="pt-BR" b="1" dirty="0" smtClean="0"/>
            </a:br>
            <a:r>
              <a:rPr lang="pt-BR" dirty="0" smtClean="0"/>
              <a:t>Receita, faturamento e créditos</a:t>
            </a:r>
            <a:br>
              <a:rPr lang="pt-BR" dirty="0" smtClean="0"/>
            </a:br>
            <a:r>
              <a:rPr lang="pt-BR" sz="2800" dirty="0" smtClean="0"/>
              <a:t>Atualizado à Lei nº 12.973/2014 (conversão da MP 627/2013)</a:t>
            </a:r>
            <a:endParaRPr lang="pt-BR" sz="2800" dirty="0"/>
          </a:p>
        </p:txBody>
      </p:sp>
      <p:sp>
        <p:nvSpPr>
          <p:cNvPr id="3" name="Subtítulo 2"/>
          <p:cNvSpPr>
            <a:spLocks noGrp="1"/>
          </p:cNvSpPr>
          <p:nvPr>
            <p:ph type="subTitle" idx="1"/>
          </p:nvPr>
        </p:nvSpPr>
        <p:spPr>
          <a:xfrm>
            <a:off x="467544" y="5373216"/>
            <a:ext cx="6400800" cy="720080"/>
          </a:xfrm>
        </p:spPr>
        <p:txBody>
          <a:bodyPr>
            <a:normAutofit/>
          </a:bodyPr>
          <a:lstStyle/>
          <a:p>
            <a:pPr algn="l"/>
            <a:r>
              <a:rPr lang="pt-BR" sz="4000" dirty="0" smtClean="0"/>
              <a:t>Fabio Rodrigues</a:t>
            </a:r>
            <a:endParaRPr lang="pt-BR" sz="40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0145" y="4743450"/>
            <a:ext cx="2162175" cy="2114550"/>
          </a:xfrm>
          <a:prstGeom prst="rect">
            <a:avLst/>
          </a:prstGeom>
        </p:spPr>
      </p:pic>
      <p:sp>
        <p:nvSpPr>
          <p:cNvPr id="6" name="CaixaDeTexto 5"/>
          <p:cNvSpPr txBox="1"/>
          <p:nvPr/>
        </p:nvSpPr>
        <p:spPr>
          <a:xfrm>
            <a:off x="539552" y="305361"/>
            <a:ext cx="8208912" cy="1323439"/>
          </a:xfrm>
          <a:prstGeom prst="rect">
            <a:avLst/>
          </a:prstGeom>
          <a:noFill/>
        </p:spPr>
        <p:txBody>
          <a:bodyPr wrap="square" rtlCol="0">
            <a:spAutoFit/>
          </a:bodyPr>
          <a:lstStyle/>
          <a:p>
            <a:pPr algn="ctr">
              <a:spcBef>
                <a:spcPct val="20000"/>
              </a:spcBef>
            </a:pPr>
            <a:r>
              <a:rPr lang="pt-BR" sz="4000" dirty="0">
                <a:solidFill>
                  <a:schemeClr val="tx1">
                    <a:tint val="75000"/>
                  </a:schemeClr>
                </a:solidFill>
              </a:rPr>
              <a:t>Seminário de Atualização Profissional CRC-ES</a:t>
            </a:r>
            <a:endParaRPr lang="pt-BR" sz="4000" dirty="0">
              <a:solidFill>
                <a:schemeClr val="tx1">
                  <a:tint val="75000"/>
                </a:schemeClr>
              </a:solidFill>
            </a:endParaRPr>
          </a:p>
        </p:txBody>
      </p:sp>
    </p:spTree>
    <p:extLst>
      <p:ext uri="{BB962C8B-B14F-4D97-AF65-F5344CB8AC3E}">
        <p14:creationId xmlns:p14="http://schemas.microsoft.com/office/powerpoint/2010/main" val="3035791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Cenário anterior à vigência da Lei 12.973</a:t>
            </a:r>
            <a:endParaRPr lang="pt-BR" dirty="0"/>
          </a:p>
        </p:txBody>
      </p:sp>
      <p:sp>
        <p:nvSpPr>
          <p:cNvPr id="6" name="Elipse 5"/>
          <p:cNvSpPr/>
          <p:nvPr/>
        </p:nvSpPr>
        <p:spPr>
          <a:xfrm>
            <a:off x="755650" y="1557338"/>
            <a:ext cx="4176713" cy="40322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endParaRPr lang="pt-BR"/>
          </a:p>
        </p:txBody>
      </p:sp>
      <p:sp>
        <p:nvSpPr>
          <p:cNvPr id="7" name="Elipse 6"/>
          <p:cNvSpPr/>
          <p:nvPr/>
        </p:nvSpPr>
        <p:spPr>
          <a:xfrm>
            <a:off x="971550" y="1773238"/>
            <a:ext cx="3095625" cy="2951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pt-BR"/>
          </a:p>
        </p:txBody>
      </p:sp>
      <p:sp>
        <p:nvSpPr>
          <p:cNvPr id="8" name="CaixaDeTexto 4"/>
          <p:cNvSpPr txBox="1">
            <a:spLocks noChangeArrowheads="1"/>
          </p:cNvSpPr>
          <p:nvPr/>
        </p:nvSpPr>
        <p:spPr bwMode="auto">
          <a:xfrm>
            <a:off x="5364163" y="2060575"/>
            <a:ext cx="3513137"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t-BR" altLang="pt-BR" sz="1800" b="1" dirty="0" smtClean="0"/>
              <a:t>Regime cumulativo</a:t>
            </a:r>
          </a:p>
          <a:p>
            <a:pPr eaLnBrk="1" hangingPunct="1">
              <a:spcBef>
                <a:spcPct val="0"/>
              </a:spcBef>
              <a:buFontTx/>
              <a:buNone/>
            </a:pPr>
            <a:r>
              <a:rPr lang="pt-BR" altLang="pt-BR" sz="1800" dirty="0" smtClean="0"/>
              <a:t>Faturamento </a:t>
            </a:r>
            <a:r>
              <a:rPr lang="pt-BR" altLang="pt-BR" sz="1800" dirty="0"/>
              <a:t>= Receitas da atividade (“operacionais”)</a:t>
            </a:r>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endParaRPr lang="pt-BR" altLang="pt-BR" sz="1000" dirty="0"/>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r>
              <a:rPr lang="pt-BR" altLang="pt-BR" sz="1800" b="1" dirty="0" smtClean="0"/>
              <a:t>Regime não cumulativo</a:t>
            </a:r>
            <a:endParaRPr lang="pt-BR" altLang="pt-BR" sz="1800" b="1" dirty="0"/>
          </a:p>
          <a:p>
            <a:pPr eaLnBrk="1" hangingPunct="1">
              <a:spcBef>
                <a:spcPct val="0"/>
              </a:spcBef>
              <a:buFontTx/>
              <a:buNone/>
            </a:pPr>
            <a:r>
              <a:rPr lang="pt-BR" altLang="pt-BR" sz="1800" dirty="0" smtClean="0"/>
              <a:t>Total </a:t>
            </a:r>
            <a:r>
              <a:rPr lang="pt-BR" altLang="pt-BR" sz="1800" dirty="0"/>
              <a:t>de Receitas = </a:t>
            </a:r>
          </a:p>
          <a:p>
            <a:pPr eaLnBrk="1" hangingPunct="1">
              <a:spcBef>
                <a:spcPct val="0"/>
              </a:spcBef>
              <a:buFontTx/>
              <a:buNone/>
            </a:pPr>
            <a:r>
              <a:rPr lang="pt-BR" altLang="pt-BR" sz="1800" dirty="0"/>
              <a:t>Faturamento + Outras receitas (p. ex. locação)</a:t>
            </a:r>
          </a:p>
        </p:txBody>
      </p:sp>
      <p:cxnSp>
        <p:nvCxnSpPr>
          <p:cNvPr id="9" name="Conector de seta reta 8"/>
          <p:cNvCxnSpPr/>
          <p:nvPr/>
        </p:nvCxnSpPr>
        <p:spPr>
          <a:xfrm>
            <a:off x="2411413" y="2492375"/>
            <a:ext cx="280828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2411413" y="5229225"/>
            <a:ext cx="280828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67327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definição de receita do regime não cumulativo</a:t>
            </a:r>
            <a:endParaRPr lang="pt-BR" dirty="0"/>
          </a:p>
        </p:txBody>
      </p:sp>
      <p:sp>
        <p:nvSpPr>
          <p:cNvPr id="5" name="Espaço Reservado para Conteú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Entendimento fiscal</a:t>
            </a:r>
          </a:p>
          <a:p>
            <a:pPr marL="800100" lvl="3" indent="-342900" algn="just">
              <a:buFont typeface="Arial" panose="020B0604020202020204" pitchFamily="34" charset="0"/>
              <a:buChar char="•"/>
            </a:pPr>
            <a:r>
              <a:rPr lang="pt-BR" sz="1800" dirty="0" smtClean="0">
                <a:solidFill>
                  <a:schemeClr val="tx1"/>
                </a:solidFill>
              </a:rPr>
              <a:t>o </a:t>
            </a:r>
            <a:r>
              <a:rPr lang="pt-BR" sz="1800" dirty="0">
                <a:solidFill>
                  <a:schemeClr val="tx1"/>
                </a:solidFill>
              </a:rPr>
              <a:t>conceito tributário de receita </a:t>
            </a:r>
            <a:r>
              <a:rPr lang="pt-BR" sz="1800" dirty="0" smtClean="0">
                <a:solidFill>
                  <a:schemeClr val="tx1"/>
                </a:solidFill>
              </a:rPr>
              <a:t>tem </a:t>
            </a:r>
            <a:r>
              <a:rPr lang="pt-BR" sz="1800" dirty="0">
                <a:solidFill>
                  <a:schemeClr val="tx1"/>
                </a:solidFill>
              </a:rPr>
              <a:t>a mesma extensão dada pela </a:t>
            </a:r>
            <a:r>
              <a:rPr lang="pt-BR" sz="1800" dirty="0" smtClean="0">
                <a:solidFill>
                  <a:schemeClr val="tx1"/>
                </a:solidFill>
              </a:rPr>
              <a:t>contabilidade</a:t>
            </a:r>
          </a:p>
          <a:p>
            <a:pPr marL="800100" lvl="3" indent="-342900" algn="just">
              <a:buFont typeface="Wingdings" panose="05000000000000000000" pitchFamily="2" charset="2"/>
              <a:buChar char="ü"/>
            </a:pPr>
            <a:endParaRPr lang="pt-BR" sz="2200" dirty="0" smtClean="0">
              <a:solidFill>
                <a:schemeClr val="tx1"/>
              </a:solidFill>
            </a:endParaRPr>
          </a:p>
          <a:p>
            <a:pPr marL="1257300" lvl="4" indent="-342900" algn="just">
              <a:buFont typeface="Wingdings" panose="05000000000000000000" pitchFamily="2" charset="2"/>
              <a:buChar char="ü"/>
            </a:pPr>
            <a:r>
              <a:rPr lang="pt-BR" sz="1800" b="1" dirty="0" smtClean="0">
                <a:solidFill>
                  <a:schemeClr val="tx1"/>
                </a:solidFill>
              </a:rPr>
              <a:t>Consequência</a:t>
            </a:r>
            <a:r>
              <a:rPr lang="pt-BR" sz="1800" dirty="0" smtClean="0">
                <a:solidFill>
                  <a:schemeClr val="tx1"/>
                </a:solidFill>
              </a:rPr>
              <a:t>: tudo </a:t>
            </a:r>
            <a:r>
              <a:rPr lang="pt-BR" sz="1800" dirty="0">
                <a:solidFill>
                  <a:schemeClr val="tx1"/>
                </a:solidFill>
              </a:rPr>
              <a:t>aquilo que é reconhecido contabilmente como receita, </a:t>
            </a:r>
            <a:r>
              <a:rPr lang="pt-BR" sz="1800" u="sng" dirty="0">
                <a:solidFill>
                  <a:schemeClr val="tx1"/>
                </a:solidFill>
              </a:rPr>
              <a:t>salvo expressa previsão legal em sentido contrário</a:t>
            </a:r>
            <a:r>
              <a:rPr lang="pt-BR" sz="1800" dirty="0">
                <a:solidFill>
                  <a:schemeClr val="tx1"/>
                </a:solidFill>
              </a:rPr>
              <a:t>, seria tributado pelas contribuições no regime não cumulativo</a:t>
            </a:r>
            <a:r>
              <a:rPr lang="pt-BR" sz="1800" dirty="0" smtClean="0">
                <a:solidFill>
                  <a:schemeClr val="tx1"/>
                </a:solidFill>
              </a:rPr>
              <a:t>.</a:t>
            </a:r>
            <a:endParaRPr lang="pt-BR" sz="1800" dirty="0">
              <a:solidFill>
                <a:schemeClr val="tx1"/>
              </a:solidFill>
            </a:endParaRPr>
          </a:p>
        </p:txBody>
      </p:sp>
      <p:sp>
        <p:nvSpPr>
          <p:cNvPr id="6" name="Estrela de 5 pontas 5"/>
          <p:cNvSpPr/>
          <p:nvPr/>
        </p:nvSpPr>
        <p:spPr>
          <a:xfrm>
            <a:off x="179512" y="5445224"/>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34605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definição de receita do regime não cumulativo</a:t>
            </a:r>
            <a:endParaRPr lang="pt-BR" dirty="0"/>
          </a:p>
        </p:txBody>
      </p:sp>
      <p:sp>
        <p:nvSpPr>
          <p:cNvPr id="5" name="Espaço Reservado para Conteúdo 2"/>
          <p:cNvSpPr txBox="1">
            <a:spLocks/>
          </p:cNvSpPr>
          <p:nvPr/>
        </p:nvSpPr>
        <p:spPr>
          <a:xfrm>
            <a:off x="457200" y="1484784"/>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Definição contábil: </a:t>
            </a:r>
          </a:p>
          <a:p>
            <a:pPr marL="342900" lvl="2" indent="-342900" algn="just">
              <a:buFont typeface="Arial" panose="020B0604020202020204" pitchFamily="34" charset="0"/>
              <a:buChar char="•"/>
            </a:pPr>
            <a:endParaRPr lang="pt-BR" sz="2000" dirty="0">
              <a:solidFill>
                <a:schemeClr val="tx1"/>
              </a:solidFill>
            </a:endParaRPr>
          </a:p>
          <a:p>
            <a:pPr lvl="1" algn="just">
              <a:defRPr/>
            </a:pPr>
            <a:r>
              <a:rPr lang="pt-BR" sz="1800" i="1" dirty="0">
                <a:solidFill>
                  <a:schemeClr val="tx1"/>
                </a:solidFill>
              </a:rPr>
              <a:t>“Receitas são aumentos nos benefícios econômicos durante o período contábil, sob a forma da entrada de recursos ou do aumento de ativos ou diminuição de passivos, que resultam em aumentos do patrimônio líquido, e que não estejam relacionados com a contribuição dos detentores dos instrumentos Patrimoniais”.</a:t>
            </a:r>
            <a:endParaRPr lang="pt-BR" sz="1800" b="1" i="1" dirty="0">
              <a:solidFill>
                <a:schemeClr val="tx1"/>
              </a:solidFill>
            </a:endParaRPr>
          </a:p>
          <a:p>
            <a:pPr lvl="1" algn="just" eaLnBrk="0" hangingPunct="0">
              <a:defRPr/>
            </a:pPr>
            <a:endParaRPr lang="pt-BR" sz="1800" b="1" i="1" dirty="0">
              <a:solidFill>
                <a:schemeClr val="tx1"/>
              </a:solidFill>
            </a:endParaRPr>
          </a:p>
          <a:p>
            <a:pPr lvl="1" algn="just">
              <a:defRPr/>
            </a:pPr>
            <a:r>
              <a:rPr lang="pt-BR" sz="1800" i="1" dirty="0">
                <a:solidFill>
                  <a:schemeClr val="tx1"/>
                </a:solidFill>
              </a:rPr>
              <a:t>“A definição de receita abrange tanto receitas propriamente ditas quanto ganhos.”</a:t>
            </a:r>
          </a:p>
          <a:p>
            <a:pPr algn="just">
              <a:defRPr/>
            </a:pPr>
            <a:endParaRPr lang="pt-BR" sz="1800" i="1" dirty="0">
              <a:solidFill>
                <a:schemeClr val="tx1"/>
              </a:solidFill>
            </a:endParaRPr>
          </a:p>
          <a:p>
            <a:pPr lvl="2" algn="just">
              <a:defRPr/>
            </a:pPr>
            <a:endParaRPr lang="pt-BR" sz="1800" i="1" dirty="0">
              <a:solidFill>
                <a:schemeClr val="tx1"/>
              </a:solidFill>
            </a:endParaRPr>
          </a:p>
          <a:p>
            <a:pPr lvl="2" algn="r">
              <a:defRPr/>
            </a:pPr>
            <a:r>
              <a:rPr lang="pt-BR" sz="1800" dirty="0">
                <a:solidFill>
                  <a:schemeClr val="tx1"/>
                </a:solidFill>
              </a:rPr>
              <a:t>Fonte: CPC - Pronunciamento Conceitual </a:t>
            </a:r>
            <a:r>
              <a:rPr lang="pt-BR" sz="1800" dirty="0" smtClean="0">
                <a:solidFill>
                  <a:schemeClr val="tx1"/>
                </a:solidFill>
              </a:rPr>
              <a:t>Básico</a:t>
            </a:r>
            <a:endParaRPr lang="pt-BR" sz="1800" dirty="0">
              <a:solidFill>
                <a:schemeClr val="tx1"/>
              </a:solidFill>
            </a:endParaRPr>
          </a:p>
        </p:txBody>
      </p:sp>
    </p:spTree>
    <p:extLst>
      <p:ext uri="{BB962C8B-B14F-4D97-AF65-F5344CB8AC3E}">
        <p14:creationId xmlns:p14="http://schemas.microsoft.com/office/powerpoint/2010/main" val="2976804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definição de receita do regime não cumulativo</a:t>
            </a:r>
            <a:endParaRPr lang="pt-BR" dirty="0"/>
          </a:p>
        </p:txBody>
      </p:sp>
      <p:sp>
        <p:nvSpPr>
          <p:cNvPr id="5" name="Espaço Reservado para Conteúdo 2"/>
          <p:cNvSpPr txBox="1">
            <a:spLocks/>
          </p:cNvSpPr>
          <p:nvPr/>
        </p:nvSpPr>
        <p:spPr>
          <a:xfrm>
            <a:off x="457200" y="1484784"/>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Exemplos de receitas (definição contábil)</a:t>
            </a:r>
          </a:p>
          <a:p>
            <a:pPr marL="342900" lvl="2" indent="-342900" algn="just">
              <a:buFont typeface="Arial" panose="020B0604020202020204" pitchFamily="34" charset="0"/>
              <a:buChar char="•"/>
            </a:pPr>
            <a:endParaRPr lang="pt-BR" sz="2200" b="1" dirty="0">
              <a:solidFill>
                <a:schemeClr val="tx1"/>
              </a:solidFill>
            </a:endParaRPr>
          </a:p>
          <a:p>
            <a:pPr marL="800100" lvl="3" indent="-342900" algn="just">
              <a:buFont typeface="Wingdings" panose="05000000000000000000" pitchFamily="2" charset="2"/>
              <a:buChar char="ü"/>
            </a:pPr>
            <a:r>
              <a:rPr lang="pt-BR" sz="1800" dirty="0" smtClean="0">
                <a:solidFill>
                  <a:schemeClr val="tx1"/>
                </a:solidFill>
              </a:rPr>
              <a:t>Créditos não recebidos</a:t>
            </a:r>
          </a:p>
          <a:p>
            <a:pPr marL="800100" lvl="3" indent="-342900" algn="just">
              <a:buFont typeface="Wingdings" panose="05000000000000000000" pitchFamily="2" charset="2"/>
              <a:buChar char="ü"/>
            </a:pPr>
            <a:endParaRPr lang="pt-BR" sz="1800" dirty="0" smtClean="0">
              <a:solidFill>
                <a:schemeClr val="tx1"/>
              </a:solidFill>
            </a:endParaRPr>
          </a:p>
          <a:p>
            <a:pPr marL="800100" lvl="3" indent="-342900" algn="just">
              <a:buFont typeface="Wingdings" panose="05000000000000000000" pitchFamily="2" charset="2"/>
              <a:buChar char="ü"/>
            </a:pPr>
            <a:r>
              <a:rPr lang="pt-BR" sz="1800" dirty="0" smtClean="0">
                <a:solidFill>
                  <a:schemeClr val="tx1"/>
                </a:solidFill>
              </a:rPr>
              <a:t>Bonificações e descontos obtidos</a:t>
            </a:r>
          </a:p>
          <a:p>
            <a:pPr marL="800100" lvl="3" indent="-342900" algn="just">
              <a:buFont typeface="Wingdings" panose="05000000000000000000" pitchFamily="2" charset="2"/>
              <a:buChar char="ü"/>
            </a:pPr>
            <a:endParaRPr lang="pt-BR" sz="1800" dirty="0" smtClean="0">
              <a:solidFill>
                <a:schemeClr val="tx1"/>
              </a:solidFill>
            </a:endParaRPr>
          </a:p>
          <a:p>
            <a:pPr marL="800100" lvl="3" indent="-342900" algn="just">
              <a:buFont typeface="Wingdings" panose="05000000000000000000" pitchFamily="2" charset="2"/>
              <a:buChar char="ü"/>
            </a:pPr>
            <a:r>
              <a:rPr lang="pt-BR" sz="1800" dirty="0" smtClean="0">
                <a:solidFill>
                  <a:schemeClr val="tx1"/>
                </a:solidFill>
              </a:rPr>
              <a:t>Doações recebidas</a:t>
            </a:r>
          </a:p>
          <a:p>
            <a:pPr marL="800100" lvl="3" indent="-342900" algn="just">
              <a:buFont typeface="Wingdings" panose="05000000000000000000" pitchFamily="2" charset="2"/>
              <a:buChar char="ü"/>
            </a:pPr>
            <a:endParaRPr lang="pt-BR" sz="1800" dirty="0" smtClean="0">
              <a:solidFill>
                <a:schemeClr val="tx1"/>
              </a:solidFill>
            </a:endParaRPr>
          </a:p>
          <a:p>
            <a:pPr marL="800100" lvl="3" indent="-342900" algn="just">
              <a:buFont typeface="Wingdings" panose="05000000000000000000" pitchFamily="2" charset="2"/>
              <a:buChar char="ü"/>
            </a:pPr>
            <a:r>
              <a:rPr lang="pt-BR" sz="1800" dirty="0" smtClean="0">
                <a:solidFill>
                  <a:schemeClr val="tx1"/>
                </a:solidFill>
              </a:rPr>
              <a:t>Perdão de dívida</a:t>
            </a:r>
          </a:p>
        </p:txBody>
      </p:sp>
    </p:spTree>
    <p:extLst>
      <p:ext uri="{BB962C8B-B14F-4D97-AF65-F5344CB8AC3E}">
        <p14:creationId xmlns:p14="http://schemas.microsoft.com/office/powerpoint/2010/main" val="3552862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definição de receita do regime não cumulativo</a:t>
            </a:r>
            <a:endParaRPr lang="pt-BR" dirty="0"/>
          </a:p>
        </p:txBody>
      </p:sp>
      <p:sp>
        <p:nvSpPr>
          <p:cNvPr id="5" name="Espaço Reservado para Conteúdo 2"/>
          <p:cNvSpPr txBox="1">
            <a:spLocks/>
          </p:cNvSpPr>
          <p:nvPr/>
        </p:nvSpPr>
        <p:spPr>
          <a:xfrm>
            <a:off x="457200" y="1484784"/>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Uma definição jurídica (</a:t>
            </a:r>
            <a:r>
              <a:rPr lang="pt-BR" sz="2000" b="1" dirty="0">
                <a:solidFill>
                  <a:schemeClr val="tx1"/>
                </a:solidFill>
              </a:rPr>
              <a:t>José Antonio Minatel</a:t>
            </a:r>
            <a:r>
              <a:rPr lang="pt-BR" sz="2200" b="1" dirty="0" smtClean="0">
                <a:solidFill>
                  <a:schemeClr val="tx1"/>
                </a:solidFill>
              </a:rPr>
              <a:t>):</a:t>
            </a:r>
          </a:p>
          <a:p>
            <a:pPr marL="342900" lvl="2" indent="-342900" algn="just">
              <a:buFont typeface="Arial" panose="020B0604020202020204" pitchFamily="34" charset="0"/>
              <a:buChar char="•"/>
            </a:pPr>
            <a:endParaRPr lang="pt-BR" sz="2200" b="1" dirty="0">
              <a:solidFill>
                <a:schemeClr val="tx1"/>
              </a:solidFill>
            </a:endParaRPr>
          </a:p>
          <a:p>
            <a:pPr lvl="1" algn="just">
              <a:defRPr/>
            </a:pPr>
            <a:r>
              <a:rPr lang="pt-BR" sz="1800" dirty="0">
                <a:solidFill>
                  <a:schemeClr val="tx1"/>
                </a:solidFill>
              </a:rPr>
              <a:t>Receita </a:t>
            </a:r>
            <a:r>
              <a:rPr lang="pt-BR" sz="1800" i="1" dirty="0">
                <a:solidFill>
                  <a:schemeClr val="tx1"/>
                </a:solidFill>
              </a:rPr>
              <a:t>“tem na sua essência a magna diretriz da capacidade contributiva, necessariamente exteriorizada pela disponibilidade de </a:t>
            </a:r>
            <a:r>
              <a:rPr lang="pt-BR" sz="1800" i="1" u="sng" dirty="0">
                <a:solidFill>
                  <a:schemeClr val="tx1"/>
                </a:solidFill>
              </a:rPr>
              <a:t>ingresso financeiro proveniente de operações praticadas no exercício da atividade empresarial</a:t>
            </a:r>
            <a:r>
              <a:rPr lang="pt-BR" sz="1800" i="1" dirty="0">
                <a:solidFill>
                  <a:schemeClr val="tx1"/>
                </a:solidFill>
              </a:rPr>
              <a:t>, seja pela venda de mercadorias ou de serviços, ou pela cessão onerosa e temporária de </a:t>
            </a:r>
            <a:r>
              <a:rPr lang="pt-BR" sz="1800" i="1" dirty="0" smtClean="0">
                <a:solidFill>
                  <a:schemeClr val="tx1"/>
                </a:solidFill>
              </a:rPr>
              <a:t>direitos.” (grifo nosso)</a:t>
            </a:r>
            <a:endParaRPr lang="pt-BR" sz="1800" i="1" dirty="0">
              <a:solidFill>
                <a:schemeClr val="tx1"/>
              </a:solidFill>
            </a:endParaRPr>
          </a:p>
        </p:txBody>
      </p:sp>
    </p:spTree>
    <p:extLst>
      <p:ext uri="{BB962C8B-B14F-4D97-AF65-F5344CB8AC3E}">
        <p14:creationId xmlns:p14="http://schemas.microsoft.com/office/powerpoint/2010/main" val="774812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definição de receita do regime não cumulativo</a:t>
            </a:r>
            <a:endParaRPr lang="pt-BR" dirty="0"/>
          </a:p>
        </p:txBody>
      </p:sp>
      <p:sp>
        <p:nvSpPr>
          <p:cNvPr id="5" name="Espaço Reservado para Conteúdo 2"/>
          <p:cNvSpPr txBox="1">
            <a:spLocks/>
          </p:cNvSpPr>
          <p:nvPr/>
        </p:nvSpPr>
        <p:spPr>
          <a:xfrm>
            <a:off x="457200" y="1484784"/>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Exemplos de valores que não se enquadram como receita (Definição Minatel):</a:t>
            </a:r>
          </a:p>
          <a:p>
            <a:pPr marL="342900" lvl="2" indent="-342900" algn="just">
              <a:buFont typeface="Arial" panose="020B0604020202020204" pitchFamily="34" charset="0"/>
              <a:buChar char="•"/>
            </a:pPr>
            <a:endParaRPr lang="pt-BR" sz="2200" b="1" dirty="0">
              <a:solidFill>
                <a:schemeClr val="tx1"/>
              </a:solidFill>
            </a:endParaRPr>
          </a:p>
          <a:p>
            <a:pPr lvl="1" algn="just">
              <a:defRPr/>
            </a:pPr>
            <a:r>
              <a:rPr lang="pt-BR" sz="1800" dirty="0">
                <a:solidFill>
                  <a:schemeClr val="tx1"/>
                </a:solidFill>
              </a:rPr>
              <a:t>Receita </a:t>
            </a:r>
            <a:r>
              <a:rPr lang="pt-BR" sz="1800" i="1" dirty="0">
                <a:solidFill>
                  <a:schemeClr val="tx1"/>
                </a:solidFill>
              </a:rPr>
              <a:t>“tem na sua essência a magna diretriz da capacidade contributiva, necessariamente exteriorizada pela disponibilidade de ingresso financeiro proveniente de operações praticadas no exercício da atividade empresarial, seja pela venda de mercadorias ou de serviços, ou pela cessão onerosa e temporária de </a:t>
            </a:r>
            <a:r>
              <a:rPr lang="pt-BR" sz="1800" i="1" dirty="0" smtClean="0">
                <a:solidFill>
                  <a:schemeClr val="tx1"/>
                </a:solidFill>
              </a:rPr>
              <a:t>direitos.”</a:t>
            </a:r>
            <a:endParaRPr lang="pt-BR" sz="1800" i="1" dirty="0">
              <a:solidFill>
                <a:schemeClr val="tx1"/>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2213631236"/>
              </p:ext>
            </p:extLst>
          </p:nvPr>
        </p:nvGraphicFramePr>
        <p:xfrm>
          <a:off x="539750" y="2538187"/>
          <a:ext cx="8064500" cy="3267077"/>
        </p:xfrm>
        <a:graphic>
          <a:graphicData uri="http://schemas.openxmlformats.org/drawingml/2006/table">
            <a:tbl>
              <a:tblPr bandRow="1">
                <a:tableStyleId>{5C22544A-7EE6-4342-B048-85BDC9FD1C3A}</a:tableStyleId>
              </a:tblPr>
              <a:tblGrid>
                <a:gridCol w="4032250"/>
                <a:gridCol w="4032250"/>
              </a:tblGrid>
              <a:tr h="579233">
                <a:tc>
                  <a:txBody>
                    <a:bodyPr/>
                    <a:lstStyle/>
                    <a:p>
                      <a:pPr marL="0" indent="0" algn="just">
                        <a:buFontTx/>
                        <a:buNone/>
                        <a:defRPr/>
                      </a:pPr>
                      <a:r>
                        <a:rPr lang="pt-BR" sz="1600" b="1" i="0" dirty="0" smtClean="0"/>
                        <a:t>Crédito não recebido</a:t>
                      </a:r>
                    </a:p>
                  </a:txBody>
                  <a:tcPr marL="91436" marR="91436" marT="45729" marB="45729"/>
                </a:tc>
                <a:tc>
                  <a:txBody>
                    <a:bodyPr/>
                    <a:lstStyle/>
                    <a:p>
                      <a:pPr marL="0" indent="0" algn="just">
                        <a:buFontTx/>
                        <a:buNone/>
                        <a:defRPr/>
                      </a:pPr>
                      <a:r>
                        <a:rPr lang="pt-BR" sz="1600" b="1" i="0" dirty="0" smtClean="0"/>
                        <a:t>Receita de variação cambial ou monetária</a:t>
                      </a:r>
                    </a:p>
                  </a:txBody>
                  <a:tcPr marL="91436" marR="91436" marT="45729" marB="45729"/>
                </a:tc>
              </a:tr>
              <a:tr h="579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Recebimento antecipado</a:t>
                      </a:r>
                    </a:p>
                  </a:txBody>
                  <a:tcPr marL="91436" marR="91436"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Doações recebidas, contribuições e patrocínios</a:t>
                      </a:r>
                    </a:p>
                  </a:txBody>
                  <a:tcPr marL="91436" marR="91436" marT="45729" marB="45729"/>
                </a:tc>
              </a:tr>
              <a:tr h="579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Receitas partilhadas, transferidas ou repassadas</a:t>
                      </a:r>
                    </a:p>
                  </a:txBody>
                  <a:tcPr marL="91436" marR="91436"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Subvenções recebidas do Poder Público</a:t>
                      </a:r>
                    </a:p>
                  </a:txBody>
                  <a:tcPr marL="91436" marR="91436" marT="45729" marB="45729"/>
                </a:tc>
              </a:tr>
              <a:tr h="3709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Recuperações de custos e despesas </a:t>
                      </a:r>
                    </a:p>
                  </a:txBody>
                  <a:tcPr marL="91436" marR="91436"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Perdão de dívida</a:t>
                      </a:r>
                    </a:p>
                  </a:txBody>
                  <a:tcPr marL="91436" marR="91436" marT="45729" marB="45729"/>
                </a:tc>
              </a:tr>
              <a:tr h="579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Repetição de indébito e ressarcimento de tributos</a:t>
                      </a:r>
                    </a:p>
                  </a:txBody>
                  <a:tcPr marL="91436" marR="91436"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Permuta de bens</a:t>
                      </a:r>
                    </a:p>
                  </a:txBody>
                  <a:tcPr marL="91436" marR="91436" marT="45729" marB="45729"/>
                </a:tc>
              </a:tr>
              <a:tr h="579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Bonificações e descontos obtidos</a:t>
                      </a:r>
                    </a:p>
                    <a:p>
                      <a:endParaRPr lang="pt-BR" sz="1600" i="0" dirty="0"/>
                    </a:p>
                  </a:txBody>
                  <a:tcPr marL="91436" marR="91436"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t>Reversão de provisões</a:t>
                      </a:r>
                    </a:p>
                  </a:txBody>
                  <a:tcPr marL="91436" marR="91436" marT="45729" marB="45729"/>
                </a:tc>
              </a:tr>
            </a:tbl>
          </a:graphicData>
        </a:graphic>
      </p:graphicFrame>
    </p:spTree>
    <p:extLst>
      <p:ext uri="{BB962C8B-B14F-4D97-AF65-F5344CB8AC3E}">
        <p14:creationId xmlns:p14="http://schemas.microsoft.com/office/powerpoint/2010/main" val="3504571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posição do STF</a:t>
            </a:r>
            <a:endParaRPr lang="pt-BR" dirty="0"/>
          </a:p>
        </p:txBody>
      </p:sp>
      <p:sp>
        <p:nvSpPr>
          <p:cNvPr id="5" name="Espaço Reservado para Conteúdo 2"/>
          <p:cNvSpPr txBox="1">
            <a:spLocks/>
          </p:cNvSpPr>
          <p:nvPr/>
        </p:nvSpPr>
        <p:spPr>
          <a:xfrm>
            <a:off x="457200" y="1340768"/>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000" b="1" dirty="0">
                <a:solidFill>
                  <a:schemeClr val="tx1"/>
                </a:solidFill>
              </a:rPr>
              <a:t>RECURSO EXTRAORDINÁRIO 606.107 RIO GRANDE DO SUL</a:t>
            </a:r>
            <a:endParaRPr lang="pt-BR" sz="2000" b="1" dirty="0" smtClean="0">
              <a:solidFill>
                <a:schemeClr val="tx1"/>
              </a:solidFill>
            </a:endParaRPr>
          </a:p>
          <a:p>
            <a:pPr marL="342900" lvl="2" indent="-342900" algn="just">
              <a:buFont typeface="Arial" panose="020B0604020202020204" pitchFamily="34" charset="0"/>
              <a:buChar char="•"/>
            </a:pPr>
            <a:endParaRPr lang="pt-BR" sz="1500" i="1" dirty="0">
              <a:solidFill>
                <a:schemeClr val="tx1"/>
              </a:solidFill>
            </a:endParaRPr>
          </a:p>
          <a:p>
            <a:pPr marL="914400" lvl="4" algn="just"/>
            <a:r>
              <a:rPr lang="pt-BR" sz="1800" i="1" dirty="0" smtClean="0">
                <a:solidFill>
                  <a:schemeClr val="tx1"/>
                </a:solidFill>
              </a:rPr>
              <a:t>“O </a:t>
            </a:r>
            <a:r>
              <a:rPr lang="pt-BR" sz="1800" i="1" dirty="0">
                <a:solidFill>
                  <a:schemeClr val="tx1"/>
                </a:solidFill>
              </a:rPr>
              <a:t>conceito de receita, acolhido pelo art. 195, I, “b”, da Constituição Federal, não se confunde com o conceito contábil. Entendimento, aliás, expresso nas Leis 10.637/02 (art. 1º) e Lei 10.833/03 (art. 1º), que determinam a incidência da contribuição ao PIS/PASEP e da COFINS não cumulativas sobre o total das receitas, “independentemente de sua denominação ou classificação contábil”. Ainda que a contabilidade elaborada para fins de informação ao mercado, gestão e planejamento das empresas possa ser tomada pela lei como ponto de partida para a determinação das bases de cálculo de diversos tributos, de modo algum subordina a tributação. A contabilidade constitui ferramenta utilizada também para fins tributários, mas moldada nesta seara pelos princípios e regras próprios do Direito Tributário. Sob o específico prisma constitucional, receita bruta pode ser definida como o </a:t>
            </a:r>
            <a:r>
              <a:rPr lang="pt-BR" sz="1800" i="1" u="sng" dirty="0">
                <a:solidFill>
                  <a:schemeClr val="tx1"/>
                </a:solidFill>
              </a:rPr>
              <a:t>ingresso financeiro que se integra no patrimônio na condição de elemento novo e positivo, sem reservas ou </a:t>
            </a:r>
            <a:r>
              <a:rPr lang="pt-BR" sz="1800" i="1" u="sng" dirty="0" smtClean="0">
                <a:solidFill>
                  <a:schemeClr val="tx1"/>
                </a:solidFill>
              </a:rPr>
              <a:t>condições</a:t>
            </a:r>
            <a:r>
              <a:rPr lang="pt-BR" sz="1800" i="1" dirty="0" smtClean="0">
                <a:solidFill>
                  <a:schemeClr val="tx1"/>
                </a:solidFill>
              </a:rPr>
              <a:t>” (grifo nosso)</a:t>
            </a:r>
            <a:endParaRPr lang="pt-BR" sz="1800" i="1" dirty="0">
              <a:solidFill>
                <a:schemeClr val="tx1"/>
              </a:solidFill>
            </a:endParaRPr>
          </a:p>
        </p:txBody>
      </p:sp>
    </p:spTree>
    <p:extLst>
      <p:ext uri="{BB962C8B-B14F-4D97-AF65-F5344CB8AC3E}">
        <p14:creationId xmlns:p14="http://schemas.microsoft.com/office/powerpoint/2010/main" val="2565174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posição do STF</a:t>
            </a:r>
            <a:endParaRPr lang="pt-BR" dirty="0"/>
          </a:p>
        </p:txBody>
      </p:sp>
      <p:sp>
        <p:nvSpPr>
          <p:cNvPr id="5" name="Espaço Reservado para Conteúdo 2"/>
          <p:cNvSpPr txBox="1">
            <a:spLocks/>
          </p:cNvSpPr>
          <p:nvPr/>
        </p:nvSpPr>
        <p:spPr>
          <a:xfrm>
            <a:off x="457200" y="1340768"/>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lvl="2" indent="-342900" algn="just">
              <a:buFont typeface="Arial" panose="020B0604020202020204" pitchFamily="34" charset="0"/>
              <a:buChar char="•"/>
            </a:pPr>
            <a:r>
              <a:rPr lang="pt-BR" sz="2200" b="1" dirty="0" smtClean="0">
                <a:solidFill>
                  <a:schemeClr val="tx1"/>
                </a:solidFill>
              </a:rPr>
              <a:t>Caso concreto: </a:t>
            </a:r>
            <a:r>
              <a:rPr lang="pt-BR" sz="2200" dirty="0" smtClean="0">
                <a:solidFill>
                  <a:schemeClr val="tx1"/>
                </a:solidFill>
              </a:rPr>
              <a:t>reconheceu que a “transferência de créditos decorrentes de exportação” não é receita.</a:t>
            </a:r>
          </a:p>
          <a:p>
            <a:pPr marL="342900" lvl="2" indent="-342900" algn="just">
              <a:buFont typeface="Arial" panose="020B0604020202020204" pitchFamily="34" charset="0"/>
              <a:buChar char="•"/>
            </a:pPr>
            <a:endParaRPr lang="pt-BR" sz="1600" i="1" dirty="0">
              <a:solidFill>
                <a:schemeClr val="tx1"/>
              </a:solidFill>
            </a:endParaRPr>
          </a:p>
          <a:p>
            <a:pPr marL="342900" lvl="2" indent="-342900" algn="just">
              <a:buFont typeface="Arial" panose="020B0604020202020204" pitchFamily="34" charset="0"/>
              <a:buChar char="•"/>
            </a:pPr>
            <a:r>
              <a:rPr lang="pt-BR" sz="2200" b="1" i="1" dirty="0" smtClean="0">
                <a:solidFill>
                  <a:schemeClr val="tx1"/>
                </a:solidFill>
              </a:rPr>
              <a:t>E contabilmente é?</a:t>
            </a:r>
          </a:p>
          <a:p>
            <a:pPr marL="342900" lvl="2" indent="-342900" algn="just">
              <a:buFont typeface="Arial" panose="020B0604020202020204" pitchFamily="34" charset="0"/>
              <a:buChar char="•"/>
            </a:pPr>
            <a:endParaRPr lang="pt-BR" sz="1600" i="1" dirty="0">
              <a:solidFill>
                <a:schemeClr val="tx1"/>
              </a:solidFill>
            </a:endParaRPr>
          </a:p>
          <a:p>
            <a:pPr marL="342900" lvl="2" indent="-342900" algn="just">
              <a:buFont typeface="Arial" panose="020B0604020202020204" pitchFamily="34" charset="0"/>
              <a:buChar char="•"/>
            </a:pPr>
            <a:r>
              <a:rPr lang="pt-BR" sz="2200" b="1" i="1" dirty="0" smtClean="0">
                <a:solidFill>
                  <a:schemeClr val="tx1"/>
                </a:solidFill>
              </a:rPr>
              <a:t>Aquisição de mercadoria:</a:t>
            </a:r>
          </a:p>
          <a:p>
            <a:pPr marL="800100" lvl="3" indent="-342900" algn="just">
              <a:buFont typeface="Arial" panose="020B0604020202020204" pitchFamily="34" charset="0"/>
              <a:buChar char="•"/>
            </a:pPr>
            <a:r>
              <a:rPr lang="pt-BR" sz="1800" i="1" dirty="0" smtClean="0">
                <a:solidFill>
                  <a:schemeClr val="tx1"/>
                </a:solidFill>
              </a:rPr>
              <a:t>D – Estoque (AC) 			R$    900,00</a:t>
            </a:r>
          </a:p>
          <a:p>
            <a:pPr marL="800100" lvl="3" indent="-342900" algn="just">
              <a:buFont typeface="Arial" panose="020B0604020202020204" pitchFamily="34" charset="0"/>
              <a:buChar char="•"/>
            </a:pPr>
            <a:r>
              <a:rPr lang="pt-BR" sz="1800" i="1" dirty="0" smtClean="0">
                <a:solidFill>
                  <a:schemeClr val="tx1"/>
                </a:solidFill>
              </a:rPr>
              <a:t>D – ICMS a Recuperar (AC) 		R$    100,00</a:t>
            </a:r>
          </a:p>
          <a:p>
            <a:pPr marL="800100" lvl="3" indent="-342900" algn="just">
              <a:buFont typeface="Arial" panose="020B0604020202020204" pitchFamily="34" charset="0"/>
              <a:buChar char="•"/>
            </a:pPr>
            <a:r>
              <a:rPr lang="pt-BR" sz="1800" i="1" dirty="0" smtClean="0">
                <a:solidFill>
                  <a:schemeClr val="tx1"/>
                </a:solidFill>
              </a:rPr>
              <a:t>C – Fornecedor (PC)			R$ 1.000,00 </a:t>
            </a:r>
          </a:p>
          <a:p>
            <a:pPr marL="800100" lvl="3" indent="-342900" algn="just">
              <a:buFont typeface="Arial" panose="020B0604020202020204" pitchFamily="34" charset="0"/>
              <a:buChar char="•"/>
            </a:pPr>
            <a:endParaRPr lang="pt-BR" sz="1600" i="1" dirty="0">
              <a:solidFill>
                <a:schemeClr val="tx1"/>
              </a:solidFill>
            </a:endParaRPr>
          </a:p>
          <a:p>
            <a:pPr marL="342900" lvl="2" indent="-342900" algn="just">
              <a:buFont typeface="Arial" panose="020B0604020202020204" pitchFamily="34" charset="0"/>
              <a:buChar char="•"/>
            </a:pPr>
            <a:r>
              <a:rPr lang="pt-BR" sz="2200" b="1" i="1" dirty="0">
                <a:solidFill>
                  <a:schemeClr val="tx1"/>
                </a:solidFill>
              </a:rPr>
              <a:t>Na venda do </a:t>
            </a:r>
            <a:r>
              <a:rPr lang="pt-BR" sz="2200" b="1" i="1" dirty="0" smtClean="0">
                <a:solidFill>
                  <a:schemeClr val="tx1"/>
                </a:solidFill>
              </a:rPr>
              <a:t>crédito acumulado:</a:t>
            </a:r>
            <a:endParaRPr lang="pt-BR" sz="2200" b="1" i="1" dirty="0">
              <a:solidFill>
                <a:schemeClr val="tx1"/>
              </a:solidFill>
            </a:endParaRPr>
          </a:p>
          <a:p>
            <a:pPr marL="800100" lvl="3" indent="-342900" algn="just">
              <a:buFont typeface="Arial" panose="020B0604020202020204" pitchFamily="34" charset="0"/>
              <a:buChar char="•"/>
            </a:pPr>
            <a:r>
              <a:rPr lang="pt-BR" sz="1800" i="1" dirty="0" smtClean="0">
                <a:solidFill>
                  <a:schemeClr val="tx1"/>
                </a:solidFill>
              </a:rPr>
              <a:t>C – ICMS a Recuperar (AC) 		R$   100,00</a:t>
            </a:r>
          </a:p>
          <a:p>
            <a:pPr marL="800100" lvl="3" indent="-342900" algn="just">
              <a:buFont typeface="Arial" panose="020B0604020202020204" pitchFamily="34" charset="0"/>
              <a:buChar char="•"/>
            </a:pPr>
            <a:r>
              <a:rPr lang="pt-BR" sz="1800" i="1" dirty="0" smtClean="0">
                <a:solidFill>
                  <a:schemeClr val="tx1"/>
                </a:solidFill>
              </a:rPr>
              <a:t>D – Banco (AC) 			R$   100,00</a:t>
            </a:r>
            <a:endParaRPr lang="pt-BR" sz="1800" i="1" dirty="0">
              <a:solidFill>
                <a:schemeClr val="tx1"/>
              </a:solidFill>
            </a:endParaRPr>
          </a:p>
        </p:txBody>
      </p:sp>
      <p:sp>
        <p:nvSpPr>
          <p:cNvPr id="6" name="Estrela de 5 pontas 5"/>
          <p:cNvSpPr/>
          <p:nvPr/>
        </p:nvSpPr>
        <p:spPr>
          <a:xfrm>
            <a:off x="1918048"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strela de 5 pontas 6"/>
          <p:cNvSpPr/>
          <p:nvPr/>
        </p:nvSpPr>
        <p:spPr>
          <a:xfrm>
            <a:off x="2267744"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strela de 5 pontas 7"/>
          <p:cNvSpPr/>
          <p:nvPr/>
        </p:nvSpPr>
        <p:spPr>
          <a:xfrm>
            <a:off x="2627784" y="6589087"/>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9811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A posição do STF</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pt-BR" sz="2200" dirty="0">
                <a:solidFill>
                  <a:schemeClr val="tx1"/>
                </a:solidFill>
              </a:rPr>
              <a:t>Não é possível </a:t>
            </a:r>
            <a:r>
              <a:rPr lang="pt-BR" sz="2200" dirty="0" smtClean="0">
                <a:solidFill>
                  <a:schemeClr val="tx1"/>
                </a:solidFill>
              </a:rPr>
              <a:t>afirmar </a:t>
            </a:r>
            <a:r>
              <a:rPr lang="pt-BR" sz="2200" dirty="0">
                <a:solidFill>
                  <a:schemeClr val="tx1"/>
                </a:solidFill>
              </a:rPr>
              <a:t>que a definição do STF esteja totalmente alinhada àquela apresentada por Minatel (2005), que restringe o signo receita ao “ingresso financeiro proveniente de operações praticadas no </a:t>
            </a:r>
            <a:r>
              <a:rPr lang="pt-BR" sz="2200" u="sng" dirty="0">
                <a:solidFill>
                  <a:schemeClr val="tx1"/>
                </a:solidFill>
              </a:rPr>
              <a:t>exercício da atividade empresarial</a:t>
            </a:r>
            <a:r>
              <a:rPr lang="pt-BR" sz="2200" dirty="0">
                <a:solidFill>
                  <a:schemeClr val="tx1"/>
                </a:solidFill>
              </a:rPr>
              <a:t>” (grifo nosso</a:t>
            </a:r>
            <a:r>
              <a:rPr lang="pt-BR" sz="2200" dirty="0" smtClean="0">
                <a:solidFill>
                  <a:schemeClr val="tx1"/>
                </a:solidFill>
              </a:rPr>
              <a:t>).</a:t>
            </a:r>
          </a:p>
          <a:p>
            <a:pPr algn="just"/>
            <a:endParaRPr lang="pt-BR" sz="2200" dirty="0" smtClean="0">
              <a:solidFill>
                <a:schemeClr val="tx1"/>
              </a:solidFill>
            </a:endParaRPr>
          </a:p>
          <a:p>
            <a:pPr algn="just"/>
            <a:r>
              <a:rPr lang="pt-BR" sz="2200" dirty="0" smtClean="0">
                <a:solidFill>
                  <a:schemeClr val="tx1"/>
                </a:solidFill>
              </a:rPr>
              <a:t>Mantém-se </a:t>
            </a:r>
            <a:r>
              <a:rPr lang="pt-BR" sz="2200" dirty="0">
                <a:solidFill>
                  <a:schemeClr val="tx1"/>
                </a:solidFill>
              </a:rPr>
              <a:t>pendente, por exemplo, a discussão sobre valores decorrentes de doações recebidas, </a:t>
            </a:r>
            <a:r>
              <a:rPr lang="pt-BR" sz="2200" dirty="0" smtClean="0">
                <a:solidFill>
                  <a:schemeClr val="tx1"/>
                </a:solidFill>
              </a:rPr>
              <a:t>uma </a:t>
            </a:r>
            <a:r>
              <a:rPr lang="pt-BR" sz="2200" dirty="0">
                <a:solidFill>
                  <a:schemeClr val="tx1"/>
                </a:solidFill>
              </a:rPr>
              <a:t>vez que se constituem em elemento financeiro novo e positivo.</a:t>
            </a:r>
          </a:p>
        </p:txBody>
      </p:sp>
    </p:spTree>
    <p:extLst>
      <p:ext uri="{BB962C8B-B14F-4D97-AF65-F5344CB8AC3E}">
        <p14:creationId xmlns:p14="http://schemas.microsoft.com/office/powerpoint/2010/main" val="2088246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faturamento?</a:t>
            </a:r>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just"/>
            <a:r>
              <a:rPr lang="pt-BR" sz="2200" b="1" dirty="0" smtClean="0">
                <a:solidFill>
                  <a:schemeClr val="tx1"/>
                </a:solidFill>
              </a:rPr>
              <a:t>Lei nº 9.718/98 (nova redação do art. 3º):</a:t>
            </a:r>
          </a:p>
          <a:p>
            <a:pPr algn="just"/>
            <a:endParaRPr lang="pt-BR" sz="2200" b="1" dirty="0" smtClean="0">
              <a:solidFill>
                <a:schemeClr val="tx1"/>
              </a:solidFill>
            </a:endParaRPr>
          </a:p>
          <a:p>
            <a:pPr lvl="1" algn="just"/>
            <a:r>
              <a:rPr lang="pt-BR" sz="1800" i="1" dirty="0" smtClean="0">
                <a:solidFill>
                  <a:schemeClr val="tx1"/>
                </a:solidFill>
              </a:rPr>
              <a:t>“Art. 3º O </a:t>
            </a:r>
            <a:r>
              <a:rPr lang="pt-BR" sz="1800" i="1" dirty="0">
                <a:solidFill>
                  <a:schemeClr val="tx1"/>
                </a:solidFill>
              </a:rPr>
              <a:t>faturamento a que se refere o art. 2º compreende a receita bruta de que trata o art. 12 do Decreto-Lei nº 1.598, de 26 de dezembro de 1977</a:t>
            </a:r>
            <a:r>
              <a:rPr lang="pt-BR" sz="1800" i="1" dirty="0" smtClean="0">
                <a:solidFill>
                  <a:schemeClr val="tx1"/>
                </a:solidFill>
              </a:rPr>
              <a:t>”.</a:t>
            </a:r>
          </a:p>
          <a:p>
            <a:pPr lvl="1" algn="just"/>
            <a:endParaRPr lang="pt-BR" sz="1800" i="1" dirty="0" smtClean="0">
              <a:solidFill>
                <a:schemeClr val="tx1"/>
              </a:solidFill>
            </a:endParaRPr>
          </a:p>
          <a:p>
            <a:pPr marL="0" lvl="1" algn="just"/>
            <a:r>
              <a:rPr lang="pt-BR" sz="2200" b="1" dirty="0">
                <a:solidFill>
                  <a:schemeClr val="tx1"/>
                </a:solidFill>
              </a:rPr>
              <a:t>Decreto-Lei nº </a:t>
            </a:r>
            <a:r>
              <a:rPr lang="pt-BR" sz="2200" b="1" dirty="0" smtClean="0">
                <a:solidFill>
                  <a:schemeClr val="tx1"/>
                </a:solidFill>
              </a:rPr>
              <a:t>1.598/77</a:t>
            </a:r>
            <a:endParaRPr lang="pt-BR" sz="2200" b="1" dirty="0">
              <a:solidFill>
                <a:schemeClr val="tx1"/>
              </a:solidFill>
            </a:endParaRPr>
          </a:p>
          <a:p>
            <a:pPr lvl="1" algn="just"/>
            <a:endParaRPr lang="pt-BR" sz="1800" i="1" dirty="0">
              <a:solidFill>
                <a:schemeClr val="tx1"/>
              </a:solidFill>
            </a:endParaRPr>
          </a:p>
          <a:p>
            <a:pPr lvl="1" algn="just"/>
            <a:r>
              <a:rPr lang="pt-BR" sz="1800" i="1" dirty="0" smtClean="0">
                <a:solidFill>
                  <a:schemeClr val="tx1"/>
                </a:solidFill>
              </a:rPr>
              <a:t>“Art</a:t>
            </a:r>
            <a:r>
              <a:rPr lang="pt-BR" sz="1800" i="1" dirty="0">
                <a:solidFill>
                  <a:schemeClr val="tx1"/>
                </a:solidFill>
              </a:rPr>
              <a:t>. 12. A receita bruta compreende:</a:t>
            </a:r>
          </a:p>
          <a:p>
            <a:pPr lvl="1" algn="just"/>
            <a:r>
              <a:rPr lang="pt-BR" sz="1800" i="1" dirty="0">
                <a:solidFill>
                  <a:schemeClr val="tx1"/>
                </a:solidFill>
              </a:rPr>
              <a:t>I - o produto da venda de bens nas operações de conta própria;</a:t>
            </a:r>
          </a:p>
          <a:p>
            <a:pPr lvl="1" algn="just"/>
            <a:r>
              <a:rPr lang="pt-BR" sz="1800" i="1" dirty="0">
                <a:solidFill>
                  <a:schemeClr val="tx1"/>
                </a:solidFill>
              </a:rPr>
              <a:t>II - o preço da prestação de serviços em geral;</a:t>
            </a:r>
          </a:p>
          <a:p>
            <a:pPr lvl="1" algn="just"/>
            <a:r>
              <a:rPr lang="pt-BR" sz="1800" i="1" dirty="0">
                <a:solidFill>
                  <a:schemeClr val="tx1"/>
                </a:solidFill>
              </a:rPr>
              <a:t>III - o resultado auferido nas operações de conta alheia; e</a:t>
            </a:r>
          </a:p>
          <a:p>
            <a:pPr lvl="1" algn="just"/>
            <a:r>
              <a:rPr lang="pt-BR" sz="1800" i="1" dirty="0">
                <a:solidFill>
                  <a:schemeClr val="tx1"/>
                </a:solidFill>
              </a:rPr>
              <a:t>IV - as receitas da atividade ou objeto principal da pessoa jurídica, não compreendidas nos incisos I a III</a:t>
            </a:r>
            <a:r>
              <a:rPr lang="pt-BR" sz="1800" i="1" dirty="0" smtClean="0">
                <a:solidFill>
                  <a:schemeClr val="tx1"/>
                </a:solidFill>
              </a:rPr>
              <a:t>.”</a:t>
            </a:r>
            <a:endParaRPr lang="pt-BR" sz="1800" i="1" dirty="0">
              <a:solidFill>
                <a:schemeClr val="tx1"/>
              </a:solidFill>
            </a:endParaRPr>
          </a:p>
        </p:txBody>
      </p:sp>
    </p:spTree>
    <p:extLst>
      <p:ext uri="{BB962C8B-B14F-4D97-AF65-F5344CB8AC3E}">
        <p14:creationId xmlns:p14="http://schemas.microsoft.com/office/powerpoint/2010/main" val="1572506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9750" y="188913"/>
            <a:ext cx="7931150" cy="1143000"/>
          </a:xfrm>
        </p:spPr>
        <p:txBody>
          <a:bodyPr/>
          <a:lstStyle/>
          <a:p>
            <a:pPr algn="l"/>
            <a:r>
              <a:rPr lang="pt-BR" altLang="pt-BR" dirty="0" smtClean="0"/>
              <a:t>Fabio Rodrigues</a:t>
            </a:r>
          </a:p>
        </p:txBody>
      </p:sp>
      <p:sp>
        <p:nvSpPr>
          <p:cNvPr id="8195" name="Rectangle 3"/>
          <p:cNvSpPr>
            <a:spLocks noGrp="1" noChangeArrowheads="1"/>
          </p:cNvSpPr>
          <p:nvPr>
            <p:ph type="body" idx="4294967295"/>
          </p:nvPr>
        </p:nvSpPr>
        <p:spPr>
          <a:xfrm>
            <a:off x="612775" y="1341438"/>
            <a:ext cx="4391025" cy="4525962"/>
          </a:xfrm>
        </p:spPr>
        <p:txBody>
          <a:bodyPr/>
          <a:lstStyle/>
          <a:p>
            <a:pPr algn="just">
              <a:spcBef>
                <a:spcPts val="600"/>
              </a:spcBef>
            </a:pPr>
            <a:r>
              <a:rPr lang="pt-BR" altLang="pt-BR" sz="1800" smtClean="0"/>
              <a:t>Advogado e Contabilista;</a:t>
            </a:r>
          </a:p>
          <a:p>
            <a:pPr algn="just">
              <a:spcBef>
                <a:spcPts val="600"/>
              </a:spcBef>
            </a:pPr>
            <a:r>
              <a:rPr lang="pt-BR" altLang="pt-BR" sz="1800" smtClean="0"/>
              <a:t>Mestre em Ciências Contábeis;</a:t>
            </a:r>
          </a:p>
          <a:p>
            <a:pPr algn="just">
              <a:spcBef>
                <a:spcPts val="600"/>
              </a:spcBef>
            </a:pPr>
            <a:r>
              <a:rPr lang="pt-BR" altLang="pt-BR" sz="1800" smtClean="0"/>
              <a:t>Sócio da SYSTAX Sistemas Fiscais (</a:t>
            </a:r>
            <a:r>
              <a:rPr lang="pt-BR" altLang="pt-BR" sz="1800" smtClean="0">
                <a:hlinkClick r:id="rId2"/>
              </a:rPr>
              <a:t>www.systax.com.br</a:t>
            </a:r>
            <a:r>
              <a:rPr lang="pt-BR" altLang="pt-BR" sz="1800" smtClean="0"/>
              <a:t>); </a:t>
            </a:r>
          </a:p>
          <a:p>
            <a:pPr algn="just">
              <a:spcBef>
                <a:spcPts val="600"/>
              </a:spcBef>
            </a:pPr>
            <a:r>
              <a:rPr lang="pt-BR" altLang="pt-BR" sz="1800" smtClean="0"/>
              <a:t>Coordenador, autor e coautor de diversos livros em matéria contábil e tributária;</a:t>
            </a:r>
          </a:p>
          <a:p>
            <a:pPr algn="just">
              <a:spcBef>
                <a:spcPts val="600"/>
              </a:spcBef>
            </a:pPr>
            <a:r>
              <a:rPr lang="pt-BR" altLang="pt-BR" sz="1800" smtClean="0"/>
              <a:t>Palestrante e professor em cursos de pós-graduação;</a:t>
            </a:r>
          </a:p>
          <a:p>
            <a:pPr algn="just">
              <a:spcBef>
                <a:spcPts val="600"/>
              </a:spcBef>
            </a:pPr>
            <a:r>
              <a:rPr lang="pt-BR" altLang="pt-BR" sz="1800" smtClean="0"/>
              <a:t>Moderador do Blog do SPED (</a:t>
            </a:r>
            <a:r>
              <a:rPr lang="pt-BR" altLang="pt-BR" sz="1800" smtClean="0">
                <a:hlinkClick r:id="rId3"/>
              </a:rPr>
              <a:t>www.blogdosped.com.br</a:t>
            </a:r>
            <a:r>
              <a:rPr lang="pt-BR" altLang="pt-BR" sz="1800" smtClean="0"/>
              <a:t>); </a:t>
            </a:r>
          </a:p>
          <a:p>
            <a:pPr algn="just">
              <a:spcBef>
                <a:spcPts val="600"/>
              </a:spcBef>
            </a:pPr>
            <a:r>
              <a:rPr lang="pt-BR" altLang="pt-BR" sz="1800" smtClean="0"/>
              <a:t>Pesquisador do grupo de pesquisas em Controladoria e Gestão Tributária da USP, com trabalhos apresentados em diversos países.</a:t>
            </a:r>
          </a:p>
        </p:txBody>
      </p:sp>
      <p:pic>
        <p:nvPicPr>
          <p:cNvPr id="8196"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8288" y="3556000"/>
            <a:ext cx="592137" cy="393700"/>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3688" y="4021138"/>
            <a:ext cx="566737" cy="560387"/>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8" name="AutoShape 2" descr="data:image/jpeg;base64,/9j/4AAQSkZJRgABAQAAAQABAAD/2wCEAAkGBxQTEhUUExQWFhUXGRgbGRgYGRobHRobGBsYGBgaHBoaHCggHxolGxobIzEiJikrMC4uHCAzODYuNygtLisBCgoKDg0OGxAQGiwkHyQsLCwsLCwsLCwsLCwsLCwsLCwsLCwsLCwsLCwsLCwsLCwsLCwsLCwsLCwsLCwsLCwsLP/AABEIAOEA4AMBIgACEQEDEQH/xAAbAAACAwEBAQAAAAAAAAAAAAADBAIFBgEAB//EAEQQAAEDAgUCAwUGAwcDAgcAAAECESEDMQAEEkFRImEFcYETMpGhsQZCwdHh8BRSsgcjM2JygvEVc5Kz0hYkQ1Njg7T/xAAZAQADAQEBAAAAAAAAAAAAAAAAAQIDBAX/xAAoEQACAgEEAgICAQUAAAAAAAAAAQIRAwQSITETQSJRYXGBFDNCobH/2gAMAwEAAhEDEQA/APnq0sIBfYiQ31duHxE1Ugk2UDEs4G8mLH1xKnUJdhIazza4CXuQTsPpKmhT9QYbQWfb1fHH+zcao1EpuFNsXeCTcJMMd2IGD0kB4LuZhMx5tbft6lGmNDcB3BFrBx24OJ5ioly7MbW/E/hfEOPIWN1KWoDqk/dBBdrwXHw74a8OTTSkp0hz7xKR1B1KctDdWK1NYrYgpUHvwTtcnfuz4bpZoKEiwhxL3YF5Zv3tLuqHZzNeAUakoBpntKfn+eKHPeBVUOdOpP8AMmQ3PIxqKS0dVi0wSNuCZ8/zxYorhMCHcWb4yx5BjELNOP5E4pnzb2fnjgTj6DnfDqSz109JP3khifMe6cUKvEqVD2lGpSp1UuNJWliPdJIUCFCHEGHGOnHl3+iHGjPAY5+9safxOjRd8vTCaC0wC6lOI1BSwVBLgsHYyGh8L5/wCrRCFVaS0JqB0FSSARG+xYiL403pBTRnyntgRGLv+BFv38ce/wCmjB5EKmUfyxKcXP8A0r18h+uCo8IGE8sRUyjQjywZKRv9P1xc/wDRxz8sTHhKcQ80SkmUun+VQ+hwaks74tf+jpxMeDxBPwxDyxCmIoMb/h88WGU8WrUyNFaonyUSn/xMfLHR4Kdlz6/ngqfCFfzD4YzeSP2VyXGT+3uYSWWinUHYFCj8yPk2LvK/2hII6susf6VpV8ilP1xiqnhKj978McHhlRJ58iPxOKWo+mG0+i0Pt7llXTWT5oSf6VnDtP7XZU//AFCPOnU/9uPl1TLqTJpqfsk/hgSyQHOv1JH0n0w1qJC2o+t//E+V/wDuj/xX/wC3C+Y+1+UQHNR+yUqP4Y+TKzqm/wCfxnClXMnucXHLkZNBqGbga0HzDTv6w++Do0BgHA3I47OQXvsPPEk0H44bUSAWl5JBYkbi/GF1ZYplKjIJMax3gi/cfjhcFov6H2tWP7pKKZCFBKE+zpkSrukkkx8JvhXxDMJq6agShOoqCkoDJJQr3hpPS/AfnFYKC/fOlTXLFKhdiCbQbnjBaKNSZZJBMCQx0wACW93h5wNKhh6OXDulJA3BaeCCO/bDdMUilIWtIWp2cAAM46iamoOwZ0kSNpC4yomCGb3S5I4AIBkel5wrVoIWllqVyCRAPIgceWJ4fYF9T+z1XpCSgiW0VabCzkOqR6N8sczGTXTVoWlSVEamsN5SRDX35tjKIoV/dSpDPB1X+vE+eLjLVFlutStJHvKIIYAKAABBGoq8+kvwTx8dhZc5YAjSqQTAPrsb+eFangyIUgFBvD+cpMAuPxx7KVGKtNiTEsCQHb2kM52IxYUaxDPq6nsGa7guS3pdt8csnKD4YyC8qkpinq0gaWIBAFhPSoeZGFszmsxVoLBoFIHswySW1IK3qJplyCUqYyXcHfFtTDs07wz/ADVz9MOUtVlDa8ODxBxMdQ4pjoyP2d8NRXcVa5orJ002RrDzK2IIS4aJ+mKjOqXRqrpLI1oUUnTIcbjkG47EY2uZ8K1Vk1adRqiSJIeN7EOfjil+0H2Zrrq1KwZWtZU0uHMBmkARGOqGaEiXEzw8RWP+AcHpeLndvg2FF5FaTIHxb6scNZDwitWVpp0lLPAbgszkObwJLY1cYskYT4oDZvhgic+OE/DFbUyCgZSQbEEMQe4IdxiJy6u3qQMZvHELLj+PERiSM8nj54qkoNi3xH1/XBE0S/3f/IYl44jst0Z1P8vzwZOeT/J88VaKTYYpqbg4weOI0yyGbS3uK/fljqfEaJuhXwOKxVcAg2I4fAqmbG4JIxHhTHZcpzVA2BHxGPLqo5I9cUH8aniPXETntwkH44f9P9WJsuqiKCveD+aR+GIHwzLKkFvIkfV8VI8RB4B7g4L/ABRZ29R/zilimvbFY4vwbNpBUcsSkXKQlol+kqO23f1EliPdKrgB58oPd342EnCmW+09VCdVNbFKT3INksLAO040iKFfUSshQcn3RIcyCH/bvjpy/BWyqKj2dy5AYOlaXZxMpAjkkH64hUBhi5ewUogi4Y/p57YvEIAYFgezg/OTucCr+GBYfU3kqx7TY8c+eMFmV8hRT0aq2JCCsyFBB1FIJ6SQwLO9h6ThxekpZQIkA6qayHa/SxniMMVvDtXvKgiJAlgGZTb9xtiK/C1uCSSzyABA/wAySS2zHtHFPJCwEx4RQJBYMXsDdnIFiW2HndsTFAUoGpYHAc3eJdx3Avhj+BXwv6836g/d3ffBqGUU1iQA2lbAv21e80/s4TmvbChLKaVEKUAJnUVDtuPN7djvg1fWmwSQCX0radj6RfducNoyqgTA5lg72cGYaQROJKpKBhKiNwSAANikGLvGIc02FCdLxNIV1akkJLhSRLHcM9hte++H01lQEEsGPSQCwghlAOIFtvnxWmAUEOblhewABg+XbeMc9mC5F76dEn5OfTEScfoORj+JU4IVHBB2l4+GLPLZ4MHIBItvABgOHbyxRElwzg2nUbWL3gbiY4fDSajAHUA1z7vnczGMpRQ0y4zXhtKsOpIV3+8PW/x+GM5m/AK9FXtMurUx909Kvq1v3OHaNMpLuDLwljfkNvM4fRml2dJG99Xwf5YUcssb45GZrx//AOYoIrVBpzSHFUKBSqogkJpqGodSkmGuyhxjLhbxP7+GPo/iviCKdMqq0taU3SUpN+kKDzcjuz+eBeJfYqgtPthWp0ksCWUSBBKgQXU4Y7lmPGO/Hl3RuiXE+fAjv8vzxP24Fh8Xxf5v7HVAkKo1qVZKvdKSwNonccFsZ/NeHVKZ/vKa09yGHxti1KLdWRTRz+MO0fD8PzwVOZV2P79cByFJK1gLVoTdSr6UiSWeTi5q5WnUorq0kezQgnSVVNSqgF3H3VsFKAYAhKhsHpxQ0IHMKbb6/jj38Q9wPUNhULH+b5ficSKB/wA/piHEArJMqTbh/ofXAFpBZw03HGGqFAlO5Fy1msHPocArS7w5O8bfPFxNIrgWUoKDhLjmdvXHEDzGG8nQSyQW09T8X/4+GA1sukGAx+vwGHaM2qNOnIVVdOrUFJuUOACDunu+31OLc5dhrSkqLyUFg5eNC4E4cHsgUrNIpVLnRIncjuLPuMOZcJ6jquLkSz8jbzHyx5OTUN9liegLYuwN9QILw/SoQx7NOOKppQOoJ3B0+6d3t+3w1UN4dLghiLgRFjsG8sBNN0uEKSzd7FoUIm3pbmEx8CVY0w0ATHae/r8sepKgnWD/ACixtPH44ZTSDhzEiIaX5AP72x5eVQX0kEs5LDkl2Lbzi9y6ELrJBcFxDoZM3v3fEV52nTWKdUqSpUIOkqCklipWrsbgna+HjlQlrvyOe4cgxtiv8ZyX906SA0C24IbqO4O2LwuEpKLArvFPGKKVIQnTU1LSCtiEsVAK1As0EngRfFyvJmmSC4ILFJ27dm/XGGqZDWkgkJUwhRLg3ECxI2MsbWx9IpeM015VJzKutAQldVCQ+oqUknSBIsW+GO3Np1SUA7K3RDxIuXMARO5bm+JlCgmwAMDiPOPphX7Q+KDJAqUlCq6SAgEQoj76md0iCEm7h2xZUPGa1fLUTWKSopCiQlmKg4cOTYi0PtZuOWJqG5gLISD7sqft+2/TElUw2w5Bc+vn5+WJJqgkApJ8iCPlL+mCe1S594cuhUt3bk7tjntgJpy4BhKC8KDjy5Hkf2MM6gzsIu552cvx5Y77MKcQQJctuA0y+0/riFXLFNkhn6mDH0LN+xgbt8jF89SQuktAZJWwH3gCJDhJZu+Myjw3NrYI9mlPvNrZtYC43YO3m+NJW8DQuVTsXSx8veIJxBP2fyzjpBULhwSL3F2H4DHVizxxxpf8FyM/ZXIKp5ca31FSjcsLM0cO/f0xaV6bhixBghW7+cE4VRSSEimAkJnpbT3gli7sYwSmQIS7bDSOHLNv27Y48mRym5IuL4KfxbwiixAyxBKSAunpDEgsfeAgtcYSpfZUaSErqAkEAVJAdw0XZO/njVhKRuHhwYZ5tgaVpMBQMbF/hjWOslFUhuKMJmvsvmKblKQsf5DP/iW/HCNaktA6wodlpIP0x9JFVMF/0jv5FnwKosKBmDGxH0Ixqta65RPjRjfDfEKaatKkCoJUCFkEOrXcAEQwLD1Ny4DQ8MNVRBIBY6jUOlmk2vvYPjSHwNBWlXSEh2GgJuDAZuTifjHhXtkaUEJLjVaRxv532GOharG2kh7WVOS8KCEqXUqURSSk9SKiVFxsEuFTe2Ga3hFIgL+8QDYQYJ7b4qc99lzTCm9otOiEq0kqVMDSAWs0P5Y03hGfQTUQYOsBILEsmnTiI2JxrJxauLsIr7LNaS7BLiNnIJEX7HA1IBkovdiQY2u231xynXS5LqFrghJMkM2xG784Lr93qVDxsxvt3gY8dJoyAVPdT0LHIcBmLSoG1owTQSb7PpYTu/I9DgxQG1C3BLcC4D7b846pFoT8Y5a2Cx2KGkzjq7kSCJ3nkvgtGmRfSfVzZ+36YklagdUBM2e+0i0jcS/bHKlYNKRu5PES08D5+jdhYVBP8va7elsV3ieXFWmErQPedKk6nSsQlQazEnHczn6SKlOmoEGpqCCoAJBAD9RLoJJjYtcYez2ZFKkqrX6UpfS5LqOwDHsDG3cxrjxZE1KKFZgvZJoqUjUpSkqLqIPUT1anm42MxvfBKub101IChTKUqWAfvrSAUgjkM/qOMB8Z+0Bqn+7ZII0khIS7ElJ7s5D8E9sUVaupY6mefOTv9ce1GL7fY7SN/wD2h+BVM1mcsqiNdP2NIVCkh0SS7XlBfe2Lb2IIABUkJgaVSAGA1BjtyIxj/C8xVrVkooK0rZBclgkU0IS5OwcfPcnGpq1apOlSaSVJKddVKnCkuHKaelwogNLJDxjj1ScqVpUDSGzSUAkPqYffYK+npjo6ZMEF7w3o23bAsvVWokKbpYPpUl+4cByxlvLzMakTq3/Dnzx5kk06Czq6kaQLDm317/PAAsfpI8mDc/8AOGKWWBLC73ffYh2f5Y4MqUlo3gAAn5/njO0FnPaEJLvD7vyRbfChzQMGmLPq0x+YfecMFk36TYAuD8tn8sSUiDYjnSPnad3GGqCwSVQyGGmbsNi/Fv2cOZXIZlYCjSGgjZSXLjYFUi1sKUkpnYd0hLM1mFvzxmcz9qaiK6krURpJ9QCzDG+DCsjY7NfUySkQQtIEsoGPinzscSpmklL1KqEXIFzu8MAObnGfyv8AaTWEAwDz5D6YS8aQM+j2+WOnMCF0dqwH3kba2unfab9EdFG/kPdRrqysutP+PTIltQUBF+Y+PrhA0BTLFIBe4Dg8Fw7jv3x85OXzetCDRXqIJSIDge9vYd8aHwPxCtQPscwkkEnRIdJJPuKBYyZBLeRw8mkio/F/7HuNSluTzwT5Rf8AMYA6QQHIJflu/ST+d8S1B2B+Ok77up8cp0S4axe1ja2z+mPPRVhayamkFGl93ciIJvOMtk3pV1CqFOVqOohyo6S7cBmZh+GNNmKCVJMOR93d7hw7E74y/i1Jaant1hUIUAHV0kggF7O5+e+O7Sy7TFJmnq0lEkMpXNjI2mBOJiiXDP8A+X4euPUc2kgkVHBtxbaBiSsyl31K92QexYEamc9+McfJkQ9mRd/U88MO3b5yQg2MyCS7QBFr4OySYIe7EEs5hrc47WSAzntDBzaXwWIWTTGoh1DmVN8cd9qxdD/7nAtyzfPHgQHOoGzh7WsH9PliQQeRDPqtsJvbDA7mFGqFIUhDFPUCytQ/07EP9MVCvAsuhWoArAEJWvUhJuWClFntxxxi5CVCSo+QLT2+P0xFCtUKJBgQ5LxvG3fFxyTiqTBUUec+y2XqEqAUn/SpgezSMVWU+ztFVauioCopQ6FSHCo6m+8CbjFjnfFCqoaVExY1G1OeEu4394xxzjQfZr7OaCupVrVUrIDkLUS2xZ7RZmt2x6GLyJfKRVWV32Yy4FGktKUjUhOpmckBi5kvqBg98WKqChcgBotqmSW3HcdsWfh2QqrpKKvZyCUKAAUZIAWAAJ5Zw5d8VqlFyAi0AE2bvxji1EZRm2/Ymgy640AJUD6Dly+42+OPIQRM7uLD0N7bvvgNQJA925eCXdrgd/3fBMuoXcEBrbepvMfHHNK6ESUJcJKuN2bmN/3OOi0agbNLMLMNvgMeCW+68wzSJkjYkfliJUGDOHuC4GzXGMxkSZMjzhhdwwD+sO+A1y4Y+bw4M7OBYj9YwZaTPeRHyuMeQpVgI7D9PrikxFPXzwTHUCn3b2LdryxbsMUCs7S9orVQdKtQUClySpWofDGxr0NSjqEbM0u7v5E4WVkKadxzKhv2OzfuMdMM8Yeg5Zis2jLdJRTVTYyUguof7nEficFydYIW9A1dRPB1JNgoEWJtLY2hyqex+B/XBqOWCfdCQ0ND9xBGNXrVVc/yxpMo/wDplZS/aKr9Uj3QIMs5E3t+mH6fhCelS1KWUlw5/CBiw0vYTumI7OORLY8tU/Lc8bO2OWWomyqF10pPDRf8MDRSIswDbPz3EHscM62/Q7cT+5wInkbbN+hfGUZMuIqtJIKSty3AJALSHEWFwfzy/wBo/bFJALp3eN9oE3nGrq03NgW3feR+e+EMzl2DkwJeC7PDKDbfPHbgntaCSseTTfSJu4JYebBns5iD2x5WSSpZLFwFF1KO02BbE6GV0WGnci8nzmfXbbDHtNukbC59Jv8APGbdPgxoXqZVSbQgCwAa3nu4wzSUVMQXDTuXLy588M5bNalMCFWgIeNoZymG9MSzKjJ9ksNfpVPJYCN974n5v0MTpKO6ASOOfo/keTiGrUQbcBMfUN8nxP2hUNTaXdtYuA/kGLN6Pg/tj/ICkge6QkuXZgZSra5GBpoQOnSSxUSqDBIUdPI90Bt7lpwU0wpclJAfUwjdgxD/ADO+BEhw6FHeJAYk3cOdU9uMDo+M0ATTr0j3UF6r2ZkJI22jk764MblKykcoZ3JU6hSVhVQcpsZcOQQAXsBfC+d8S/vHCnGxFjzf6dj3eh+2VLKJKVoFWmT7rpCkrBf/ADpUmxMguMVaK1TMoTSoB6oT1q1AC4YkmIl4u2PT28Jj3UbWv9ok+1TSSv3gRxpUoNDW6mw9VU5JmTP7Hp+mMR4P4Gqjm8uaqgsr1lUQFIGoTLjd+cboU1lwaf8AunvwXxwayuKdki4S0OY7BzIiX+XbBqNUqbpUTZiDEcMwv+WBHIJAbSQfPm5ZmLd7uGw4mgJMEhgJEcRtbHFKqEQSUjSQkDS8TdjO/wAf0wIKBguwLjSIV5uL2G2GylpTZ3d4/H646RuGfvq5/TjGaYxGsok6bncgBuDDAg+bWnvPWwYgsxffuXZ+O+Mr4X49Vq5xVFQQqn7RYISggpQjVIczLbOca+mtIc6SG4Dm3Llg31xtnwyxNJhQslJJamWtBH/uZrMWPOClZLpEEXSCN/Iwd/0xL+IS4AJLu/H4/vnHUrSplKBcMLmNt0j44xbZSQH2U3Zz2PmILwcESxFwQ5ly4kcvOO1UlQDAuR1KBYk3H3QRF/hiSFqMkByxdwLAcbFuBthNDAUqmxe8C3bknf6WxL2bmI4cD6u7Yz324UTRpo6Rqq3BB2V6XIxbgpSrRoOwfcs4kkObb39cbPF8FJewXYwaEXJHNnGEc/nUUdKluyiEhg9wSDPYXwSpWnsLzcR3iMZz7SZwVPYsHGtQv5JPqyjGNdPguXy6Lr6L/J5tNRAWj3TZxJYtYiZBxXVM0alGsopTHtEoiTpcAngk98GyOValSBUQQiNJbjV5HFflKYNDSpShqUpyG++ouz+d/wAMdEIRTdfY9pfKq9KQtAVsdWr4MD5j44ao+zJOikOenV5gllX5/LEaawFEFKrAN7MjadKn7D85GJkotpWGAB2k7meCWMEwxxzWzGjIf2l5mnooJ9k7GpKiQXGgX3/CMYjwWmhWYpjQzrQLuxKhNp8sar+02P4dIUW0rLKJJGopElpsMZj7MpfN5cPeqjnZQPGPa0/GnX6ZEuz7KqibqVrvCuk8O4n9TiCkFi9JDuCEIU7ksVH3gP8AnBK2TSyj7QJUdJCwEqVDGEnpBP8Ap3OGaWVQoXUSQVMT3eWv+98eI5lFFns5UCX9i8GJEXMlXDcYzlVCqlZ6tPQnT/KlwQXcFneOdjxjfoyYaUtaxlrm48mbAKdNLsz6nYEEKe7vZPr5Y2x6hQ9BTMDn/EaaFFKaQrJCUypAglIkRdyJ/ZU8Cq1khPsQoH7x4n3Z88fSxkWVqZ9P3VaGLxPTqeB5fBmikg6gsgOWDJAPmwEP9cbS1kapIlxfZlcl4TXrLSpdVZ0nUGdnmATDSL3AONJ/CKQASlyWGwsH3PA9cdFSPeLu/wAuCLeX44Zp16hcgzD3Zhe3bHDkySn30Ukgfs0gAlOky2oMQRIkw8W9NzglGiHSASCQ424BMiRIwNOZO4AEQoBj6E2j6cY6vPaS6SAN97TBEBpxkyg1bL3BqKSodrtHO3HL4DVUExrPmwDvDsxmdrYDWzOpLQCDJbmNizs93wvWrimhSpNyAVhocbAfDuPPBGLtBRivsNVH8UtTAOmqpy5LlaR6l+2N50pLh3JJuWd3dlE8229MYj+z5Y9otRCYojZ+pSyTdzsD642hUXKgWDszAM97Czbnj4dmu/u1+ASGqlXU4IB/0gXHcEW9MLqKguArQLv8mxMKYDy7SeZmPxwM0xpeHDP+/M379scSiy6I+0BGpRY9wOeR525xBSWfSRAfaLxcEYXVWZTKAZv8sNf0DfTEKhQxbdz3ZojuRiliY0io+1K3r5VJMFczZ1IRIn+Y/A4uFrm4O7AWtf127DFF9oUpOk7gBQ8klz62LDHkeLlX3T1MN79vnM479l44/gOEXNSqGJLEBx8LRit8RpJUpJvp2t5/E7+eBoqgJIILvLdvO/6XxFCuBLsx2+Z2YfHDitpomSVqYiwSNzaztPL/ALbFdlsktglJ93e24EcCMWVTMDz3IHpvz6fHC6swkQC9rbi5E2/Q4pNromUy/WSSGDFmkObux3E2cb4l7dQDlJEkGLKuPW/w9cV5q1HZKU6blRN4ZnSx1X+mCorrFwOPK+2OZwowbMX/AGj1Ca1NJDFKLO91KM/T88V/2NovncuJPW//AIgq+gwf+0Gs+ajZCbOBdRgeuA/YlGvOUgZ9877IWcexBbdOv0R2z68KbwsdXcRu79t27Y6vJgS4cs5J7SOzNt2wv/BhGpmuCSp3IL2W1gD5fPHs2FBmdlN0gE8vIYM+5Oxx4lK+DQfUQZJfYM7sdpjCyFdnvdmvsdpGI5krCISta2DQbCwKiAGYv88coLUXStLG0EHzYh+eP0TgLgZFYM5BtJ/49cBqZxQMoluAY2v37fDHKLSpVT59hz5cXfmfVQl/vq7vsHsD6BvLC2oDpqgDUSQwDm0/n5cYGa9mSTaJcsd9ycDy9dJJBBSPPYA3Bc3H0walXG78OVF48zg2oAZrKJDJPccg7lj5/q+PKSZUSA7OHAYekH1x6pU+8QZ9NhOxswxJLGG5sl4AD7Xct3Y4e0dHKSQkwmeWAkyedsJ+ImmmjVWEzoWQ7kwkzJa7ttOGqQAe44Jdpb0eXv23wnnBrpqRqKdbpMOySJtO7eY7vi4Qe5MvYzP/ANnVHSqtVIkBKUkBuFqSwjYP5fHXqlGqxMF4YMbAbwD8MByWSQhJ9n7osFF5OklRI/lN9yXHYr0679RLAWe9yREuo8lmGnkPvmSyTci1BHaygojVZoiwHn6YHXzIUUgNzJN1W9LDyOEczWClM5SkkuBDMzlxILEehtyOnVGkrdw5U1mBT0jmBt/mHLYWzgG0htIWpRZwBc+gZrl7eoxCnmiEuoOtQLblgFAqH77TcTzGaKEaQ2siOZsRuwY+gN8RC0ioElmQmOARquNmJEG/yweugtIXztVJqKSpnHTP8uzH/cZwoE6Ayg5uS5Np0g/Enht8WaGJVEOZDDSW7bvLetzglTJnSkltIHqCQNxBf1tNxh7q4IlbKnUCQkWNlNYMGi5ggT/xMFgQzEwkT2B2iW+Xq7VWkE9LJAIhMwHfkB2ciYhowpncupQYkpURqPIB3MwAkeUmcNckpMWq0gAD2dUjs3zBP54qsxWSjWlLkG6jEbgbkCJ72GCZ3NpTGt3t09/vAdJLnYG2K9GWKgAxL27tL/BubieOnHj9sTN+lJmHuGP646aatgOL7z24xI1SwsLRPD/F8e0lQukBLTNvlI/LHn0xHzX7cqfOLeGTTDO/3Qb+uC/YdaU5oEh2Su9mI0+60meRgX25S+dqNZkfAIT+WLX7DBPt1KZ1eyOwYymQ+4gGO9xPst1g/glK2bFeaWptKSBu+r1N2b0wwhFTSNJ0kyQYYcxPA+GF6lJZ0gFn94tckgMos7P5M5wzkq5I6nexKo5eB5/L1x5L6LcaOsVP1rewVDbiAflu3BwT2REB1WuSwvPrxaBgFbOrBCQUgkFiAHbdg0t623nHlZhFRWlTqaC2ptUdMxbEuLBRQ8wv0pE87Xffn5RDYrVeKUdYTrBKtTMz9LEyf2cErLdTE9LsG2Z21TB+U4To5anukEwANMy7CTf6xhxivY9rHataWSHP5g7t6Yhrqh3CQHEOAWBYhhu/72wGiShRUlSdJIZKXJEiXb3rkuPvRAGK7PZyokpCk6g8K/meAC1iTLSIF5xcMduithZBS9el5sxECXUSrYhm3+73dmpXLqSg2IFhYltXzHO0nCaehFQKB1GfIEBJ7SZaB3EHEMtRUzqSxazabswOr3UhKXPDASoHF7EWuA9RQppUouSeouSwJI0sRdn2u9nsLL5oEios9B06abMpTSFHi/z5Y4l4tmfZpYgFRs4YpACkE9oZhYOTdsVFKoFKGkqU06iXfcqi5/AeeKhHiw3l7Uzh6i8qc6AH6dQHSxjqJfmG3erq1lJBKlAP1CCfvKYQ5u5Z53G+IZWtpJD6nABAJLQZJNh3JaR2whVqhQlmUSnSJMhgQ2wMtuwfFRgRKaJHMEJBggxqSG0sRLNdrMGH1cKwAlyQEmzR0qa/kEjgyO+KunliEqcK6j72khryRwQI8w22OaCpTF0hIJ2d7lrcHvAZ8W4oxdllUqqKirVd9WztDJbqM7hrDeTBKgnW7Al5HcJffkBj5zwpSzQ92Q8O93NgTwCNpvxjlHMBCnCHv7w5ImL27Sd8S4DTLekhRDiBcjSAAP593MPcmMH/AIkncBwAH6W90gAzMCO2K7M58sxUlCQ6VKYAQEpYNDuGibNGEB4kDLDU7gn+YmG7EDd4G+I8LfLNE+TUVMuEIS4SFtCZl1JkkuGASLiX3AxXeJFI1pMlnL3AZ+olwFEXMsDu8QGeAWCS6pAUqAGcOdVyAQIfdsIZfxA106EPwos7BmEyQHawsDvhxxurKbEa2XFZTp0nYvcRLAR8wW9cWfhnhoBZZAOkhrAgFyf5gXAPbU/lPLBKQVNrAN7STpENPU14Z+BhzN1iiWbVpvJIOqGnZQuzN3xUpyapE0PZWs7Ah1SHAYG9uxt6cAu1kFFRSABJaR/uH/HliFCilypnSpJ3bqA+L+TfdLzhqqsIeo/EpUQSd+xeSzN+PNtTY1HkwH2z8DqnMGppKtakgd2Sl+1w3r3w99lfCV0faqWkjSAJhnYxzZ37Yv8AIeKhUqBRp6ikt3hizanHeO2A+H5pKtZLkjqI6iC7nSPhJOzzGOqWWThtaKjFJ2NJKnSSyUkuEhJJ6WA17MCdm3cxPKVQdXQRLWNpJPVN/or0Kc0gspgCD0m+obsr0L+bDt4VvaB0DUriyWEkkx5/sY5nz6KdM77BNMu3Urd5LSoefn5YmggpeEiewAuxbsPmcQyldK1h+ogltLHpUS9jAFoffBaSkhkr+bdnYb7bbThMOAaUatgzAttD+ewwejl4BDuQmXY8Hnb5cYVyq3WlIBI6QZsHLqJ3IAFvLBstVWGBBf8AlsSJKlTIBMAc4TTXQ00eyvgx1uVMkMADDk3kubmBaAOXijw1iKZADEDcAO6ywkbqbju+EqnjyVVQgqILCRLbADlTu3faMWWYziF6gkulhJOq193gk3v9afkXZF3wjismhStRS/uhKZIc7APyzO+17YBm6gUZ0kJLhpMAOlzySZt0vuGMqukO5LiG6nbTJKSJ96zBu84oMylbuojSCYUpKTsRCuoj07zhxTkRK0N+J5M69apSwlTh9SmKQdLFMPc/dG+E6eRU2tT6XKmDAEgKM21dTSx3szAhzLoCQsngCdUh/vMzi7l2wCv4mA5JDC/UTYe7Fyw2YDGy3VSII5PJVAE31Bm0sp2Y7xABlpc3ZsFOSI1KUyRZ420hn3DD598VlD7TkLIEJJggMz7SN9Ni/wCR8942R1XJtphmfdw8S0D6YcoZLFwPpUS2gBzySAYIgMJIDDpiMVGfrhJT77EMSAJNx3Acy/nY4RXnwRqIcnc6j3s7f8Wx2nWqqUyTECxtYAC9mV6cPjSOJpg+ULVM0rqkOGA63JckB0kyG4G/bBaXiOhiQ5LHcgsbXYJjv27JHIVoWUpUCklyY3NgXJeziSzYkjKlPUUOFHpRJUtR26TYbva1zHVtTIVj9bMIIBknSSQLlpcq4sNIbc3OFqySCFjSAJYXBIDBr7D5zfC4pNdzs7jSC8iLtwI2nFijw8qlQ2cHYpcJ2HTewaw5bEOo+ykeOX9oElJOpWwkBIYO/wAQxbc7g4Z8OySkJqE2IRDJLkApgtDEmcWvhqNFJPSXELBDamIAl2KdMDyHOGKyWOkJBUATyxcuoODIlj58Y5p5q+KKfIJkBA1GzFAc7JbUoM5Ic+W9sB1uGYBnj3Q6mDMPTviQ1Mlw5chyxsSZiJwotP8AeEKpv94EWPVFwWeZ3b4RG5MssadVdMDWlSU1OpRILgkPqYg2cQ3uq5ZnjmDVpLCdLgAAEt1oCtp6XJLyQFNs+DVMmgNp+7q8ust8Nw2yQNnxPLeGUgSHdSXJYge45ZjYEPawKZeMR5ImqKfxTIE1NIB9mQdIG7BCRf7oNne6m96LDKZbSFIUAkyFEnpUoi7odV4IOwEhpeTm0pOoITwqWcBISlmDNNo35xT+JZhdaofZjp6yC4E8g3J1EQJDBxEtTlPgpxVC3iFTMpWoKCS6gGLGC7l9VrC5481aHiKqrIK2AUEkCmspJJgakpBdtpvfm+oeFVEIWFq1khPumEuoqUQVD71jDNIu2Cry6CCHKVpTMnQlclSrtqYs53aA2NFkh0zFpIrhl1U6tME30hKgm8l7GCAQ8m5vGFay1LUyUulUbbF2JAZoDzxa2FFVPZL1qqrFNBGlCW0mdQJEAqJDsAANiwfFdmPE9NTSkEJQ4SxEACeoqfU7u42BDMw0WFvolyNlkCinUBKDqSAfvENvAN3cyLM8DDtZdNfWCQ4JMuUkpUDIL6p+IfGIPiKSEnSpJTZaQoqWLbEpYBwWMuXuWsT4oDRCkB3BCgxJJd23KhIOx6sYTwO0wUywzngyfeSUh4DtCCJTe6t99jcvRBS6INKoWCNRSSZIF2ZzqB0zwTfA6viy0ksIN1VCyi1m0wBL2PHOKrP+MIUiohyCWZgDYgEGWIKXjsLtjpxQn1LlA2i3peNpU+vTq2JOkgi2/wAiNvMYXzOeBDKJYy0Eejlhz+eMoK7q1PPNn7jDyFlU6QR5T5xv39ca+BJ2jJzLhOYEp1HQpiVMxSxiwMP6ntBxWlBMawqWDC4EC9vlbCeZkaklLPazO7X2IfAMvXIPAA2+G0ttH440UK6BsbSktpSGMqFtSoAYh3IASWHJVvjlHMkjSoT5dU2t+/xkjxWotISfuhkWdjdIN5JczLYfoZJKKaKq3SdRMXDEsUmblhs2lQlizf5EJe6ooYkAu5h2gN2+NrxhzL5suAwL7l3HYdXk/rzgSQkqUtfuu4GqS+wJYkAAz9MNmssylLOAAwsN0js8/uYkAWnmP5ekG5Hvs7jd5cQGsMM5hSKiSUpKE2KgxO3SwAGnkAh4JMwOn4J7WrTQYKiHAYpph2WSTJI/lAlmcOMXeSyySCggIQNLB/c6gfiygXdifJOMpzUVZpQn4d4dpqSlwdJSOSglBB2kuGEbWjD2YoEqpww0nVLQpagHHN5AN7cMVqYSkjULqLGSZSt3i87bwTfCviVWVaA4As5kEluoXvHGOXe5sEqJ1aalhAgAOpwzlILB9gQB3MPglSmEgHVe6nYtYFxcDi7AzznstXroOlSFKcHqkdIcsQEnYWI3xapWw9oagpmNRdRKSHJZmDMb8tyHvwuy417GT4esJ1SygFQFRDl0guk7uLah5EFHP6QASnUlUrT0mOS5SzH3gA74GrNimiFhRIPUXdmA0nq0kTeT6YQXXNR1B0uHfUTIf3QY37DgF3xsoUU69Gy8QzGl1agzdTJPfSWDj1+QvhfLghRUtRKFHsloS8z/ADAPb5Y6mqNKlBXUCqdIP3eOxMB5J3YYHms+UBKSk9ZWSrpghgly0FT+YHGOGMb4Ro0WVfOpUoU0pSUAvq2DmLfev3YHscBqJQjrUQCGZTySJg7JBG/HljNZ+rRCgPbA3ISVOWAbfs0BnL+Rpsz4mUVNaFqcgOAkElt1amM8JDcRjaOmcujOTRslZ4qAJkfyggEl4BJ2vyS77HFRnhU0qJIAhzJliwDHS9/MmBYCqpePrWPf41E8eTxt284x3xDxHU4Vq5ZyRG8wVXkvPy0jglFhaaK7P+JLA0yU8LDsZ+8zhT3035jFXUzgFQnSwc8u79/oxwTO5hJGlQBP8wnbfpHyO/phGvVKVKCbecec474xo5pcl0vPIqBtK3NipTgO33RpAbEP+qXSxU5Zrq3sxvJ2xV+3cOzeQYHn6izY65CdU+9FwX5d+wt+GFsQLgY/jFJcCofippYzG4wtmc2St9QL3YWe4ESB+WA1VA2dizuzuQCZ4d27NiISXHJt3xaVAF9ipSgCHJYA+ZYTg1TKFKiAXAYvwDa3IkYvvCsmhaAFMFo6dX+UE9veu1oYbS14/l6YUyXFIFmIHUoDqU0B50htgO75vIroKMtTvAJBIZ/W8z+mLHK0Ek2dzCR95Xf/ACh3fa+PBNNAfQokuwLgXuQwPafhGLHwrKtpUqAQ4jZYLEnvqezMQOHJSpWBPw/wwOo6ToS5OkaSZhFIFzrURB2Dk7Au1vDalSmlVVDCY+70J6afASISN/Mvi18OBonStKlhj0l3J3dLQ09V4eQ7s5jxDWhCUgDSHYFnEgAMWRZ94B5xxvO7NUkY/IeGKV0ggSAAYO+5T3F5nyxoMl4T7MKbSks6un3g6Z0naFD1BgDBMpRSkL9oQXJHYh+oB2O5H7fDacwFBg2iTZgoPBFh7sw0eeJnlk+gSQz7QJSnSlIbS5YwVdSt+YntfCSlJ9mNKSkhNi5JYPvuR9204BnQlKCfb6dQJACXULuU6RIYEmN8LZQlRb2hWgBjA1agGcf5miQW4xEcV8tl0FXmUqdSgppGpukN/M0iSOJxzJ5vQlQK1OkOGZlESBpO4Z/x4JlwhCB/jkpACir71yfdWHM/Q84rc5mi5CSUiG3c+ps44F5fbeONDdIhmMhSCtQUSSx6VOC8MUlwA/74hWrPAZ5gBuwf4WhuMRSv2kygai+l+JMBmtHlhuggCAG7Ofm7O3DD6Y1JA5eiN5MQd/OePLDSaPIgtcXs7dsRhIiWFwbO1z6ee/nNpYJIdzDyWv8ARv1whlpk/EMrRQXK0qGroDskl9IckPs5NnJOxxQfaLxNAWj2f94AkkkuQVEqKyygSX4P5Yz6MykkJTT1Kdg5JE8IFzZ9Tvxh3OUwurEuliRAVBSWBuogRsl94eljSdhKd9AEZX2iF1lEJSAw1iFrjpQAwMEObD1AKdTMPT0s7sxVdv8A8Y2GxLSOGxcVXK0agk6bCVIQBsNjJubk2MHFRmqaqaitLuPvrP05e0WtzjWLMmAoq0Pqgjbd939NvywNWeJa5Hn8Da45xKtl4KxCfujzDkejfMc4TTTIMhp/YxfBLbDrX1OBHHD7DyL4NSypWdkjpckMBAcMPjhvKUwUKURpCWDpaSzM/wDM3wd8J1lurgDbYfvc4ViO1EgnSlmSIJaZ/X5YNQSVNfSOIgCWNvhzg2VrJGqzgO/qP9x+XkcHXW6QWLdkOl+ZIf6YTYyoqpVrJAeXJEhyX48w3wwb2ZgsxDN6Wj9/DFr7AFnUoOAWKUzGoH3hBcEEbEY8jJkkCBs7uQ+51M1+BvhbgoVq540wAVkzKRDfCU/LDfhyl1dQlmJLEgFiAkOSzkkBpuNsFp+A0nOtwA89Ik23Au8/ITi58M8JASdQQtJAALKCmlQBWElJp2uFWZ74ylkghqLPf9G9tRQpKxrSlyh2BGtQCgpLGA19iDycPZPLJc9HVo0JUQoF6aQSYPukBLBnbs2GcrTSUHpBCgUqEPpUQ/UwbVFhzOHKOaLKZmDl1kOzMJVbTpDFg4m745J5G+C9oN9CNADKKQwDaUgFRhwb7+YtL01IVQlQp6epRHUQ4kgEBiokBtizhu1uKyp1AEJcOwjUYPwf1Awjmc0umhxTpqgdKoLhlHyLzA39DONMraVo8NDstZ2kglmEup4YkOwBu+HKS6lR0qCUJ6UJUFAagwQkOJcs0btBDYTyfjRCh7SgQxN0KYwbskkJ1MSOp+2HcznKSgoIQukk6VF9CUhiWcBZJMw7GNnjo2N9oqoiZqLy59mCLiZjV72lJQYl2jscDz2ZUtepme4ATDRcpYzNoxNWZAJedkkyd57ly7sO+E0UlKA877XsJB+Pa2NKSJbJfxK1hKSSTPZQe4YAM8DaxPlOhlAQCxU7NuPMxuWH/MGppAdQcAPFw8ERZrXZwfTHaUiXIa8+vm95JsfUGdQCDZ2cAQe2zfAC18EUlgXu5cwY3dpDRHxOI+0kgAaXeH72GmL/AE9QKUQQWGzPt7rgvx8oa+EHRNI7wPKCXSXs8v8APEzpHS237BcS02a7bNhEVIf3TzMP59uMF5glnsN06QDaNr8d8MCh+zv+OP3zi08L99P/AG6P/pJx7HsazMkJ+B3Pmn+mrgP2g28h/SnHsewv8l+gfQTL/wCCj/d/UvEPGr0f+zl//Tx7HsWiWQq/4Kf+5V/po4HmfcT5D649j2EAvR39P6Rgua3/AHxj2PYGBoaW3/Yy/wD/ADIwtkr/AOwf0jHsexi+2Wy+of4VTzP9SsXvg3+JU/0p/pVj2PY4snZforKXvL/fOF8x7tXzH1GPY9hrstGj8e+5/wDv/oRjJ1Ln/RU+uPY9jbF2N9Deb9z1P44pk49j2OlmZ5H+J6j+pWHcrdfp/UMex7EMTJ1/8Q/9vCVH3/3ynHsewFIjW/FX9KsGRdfmjHsewARX/hjyH9K8RzNh/r/A47j2BCP/2Q=="/>
          <p:cNvSpPr>
            <a:spLocks noChangeAspect="1" noChangeArrowheads="1"/>
          </p:cNvSpPr>
          <p:nvPr/>
        </p:nvSpPr>
        <p:spPr bwMode="auto">
          <a:xfrm>
            <a:off x="45386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BR" altLang="pt-BR" sz="1800"/>
          </a:p>
        </p:txBody>
      </p:sp>
      <p:sp>
        <p:nvSpPr>
          <p:cNvPr id="8199" name="AutoShape 11" descr="data:image/jpeg;base64,/9j/4AAQSkZJRgABAQAAAQABAAD/2wCEAAkGBxQSEhUSEhQVFBQVFxIWEhQVGBUUFBQUFBcWFhUaFBUYHCggGBolHBQUITEhJSkrLi4uFx8zODMtNygtLisBCgoKDg0OGxAQGywkICQvLDQsLCwtLCwsLCwsLCwsLCwsLCwsLSwsLCwsLCwsLCwsLCwsLCwsLCwsLCwsLCwsLP/AABEIALQBGQMBEQACEQEDEQH/xAAbAAEAAgMBAQAAAAAAAAAAAAAABQYCAwQBB//EAEEQAAIBAgMDCQQIBQQCAwAAAAECAAMRBBIhBQYxEyJBUWFxgZGhMlKxwQdCcoKissLRFCNikuEzU9LwY/EVFiT/xAAaAQEAAgMBAAAAAAAAAAAAAAAAAgMBBAUG/8QANREAAgECBAMFCAICAgMAAAAAAAECAxEEEiExBUFREzJhcZEigaGxwdHh8ELxFCMzUhWS0v/aAAwDAQACEQMRAD8A+4wBAEAQBAEAQBAEAQBAEAQBAEAQBAEAQBAEAQBAEAQBAEAQBAEAQBAEAQBAEAQBAEAQBAEAQBAEAQBAEAQBAEAQBAEAQBAEAQBAEAQBAEAQBAEAQBAEAQBAEAQBAEAQBAEAQBAEAQBAEAQBAEAQBAEAQBAEAQBAEAQBAEAQBAEAQBAEAQBAEAQBAEAQBAEAQBAEAQBAEAQBAEAQBAEAQBAEAQBAEAQBAEAQBAEAQBAEAQBAEAQBAEAQBAEAQBAEAQBAEAQBAEAQBAEAQBAEAQBAEA8vAOXE7To0zlqVaaNa+VnVWseBsTeThTnPupshKcY952Of/wCw4W9uXp/3C3nwl3+HiLXyP0K/8mj/ANkR+L33wVNirVdVNjZWt4Nax7wZZDh9eSva3m7EZYukna/oY4ffjCPwZh25SR+G8tlwrEx5L1+5BY+i+voQeL+lBEZh/B4ggEgPzSrAHQjLcgHjqIjw2f8AN291zEsbH+OvvsaMP9LNGqCtNBypBFJWZrF7c0NdQbd0l/46Lfs1PVWIvGSSvKHxODE/SFtBAWOGoZQCSUZ2Nh2MBNiPDIrRpvyf4Knjm9nbzX5NmxPpSq1mKHD2IBY5gUFgQONzrrD4ZC9nmj5r+jLxs4q+j8i67ubwtimZTSyZQCSHzDU2A9kdvlNHF4JYdJ5r38LfU2MPiXVbVrE9NE2xAEAQBAEA8ZgBc6CEr7GG0tWcaY3lL8lYgXBY6AEW0txPH0lzpZO/6FKq5+56kJjtptnyrUJC6EjmgnpsB0d83aVCOW7juc2viZ58qlt7ib2eSaYJJJOpJ6ZpVbZ2dDDtummzoGgle5dsjnGKB9lxfqNzLOza3RqrFU3pGXqasDthKjZDzX909P2T0yVXDTgs26I4biFKs8u0unXyJKa5viAaqmJRfadR3kD4yShJ7JkXKK3Z7Qrq4ujKw61IYeYiUJRdpKxlST2ZHbZ3jw2EKLiKq02qBigN7tlte1h/UJOnRnUdo/YjOpGCuzgfffCjgzt3IfnabkeFYh8l6mq8fRXX0NuC3xwtTQuaZ6qgy/iFx6yNThmIhyv5ftyUMbRlzt5kBvX9J1LBYjkOSNUZEflFcZedfThrwHnK6WGUu+2vd/ROpWa7ln7zhw30pcqbUlpXPBWLZvI2vOhT4bQl/N+ljTnjasd4o7MXvxWanamipVuLMTnQjp5vEeskuFQUr5rrpsVvid49H6kBit+MYpId7Ee4tP5rLo4PDRdpQ+LI/wCTVmrxl8ESGyt8MSVVw4dTwDqt+Nje1j0SVTh+Hf8AG3k/7Kv/ACFWDs3f3f0UneavjKP85cXWflKhujG6rnzNoDcBRa1phYdwajT+SJQxKrN5l8WebrbXxNWsVcgAKWLpdWuCAOB7ZsWqx9mpFW9xVWcYRzQbuTm1Nh0sS3KVwalSwHKFmz2HAZr9ErdKnyil5aFSxdXqUbB06gdaaVaqnMqaMSLlgvsnSb8sHThTzRk1Zddy51b7pH0ZqK9U1lJmomyitUviA40BqqR3Zx8pvwqZ6DXQucbF5qLx8Zoogin7s4FDXDqo5ik3HWeaPi3lNnE0qMWsiV/Atc52s2WfaH+lU+w/5TKIyytS6GEr6EHuYwdHqgEAkIL/ANOp/MPKW1q6rSTWyJypuDys+vbiYXLQaoeNRjb7K80euaeb4pUzVVHovmdXAwtTzdSyzmm6IAgCAIBhVqBQWYgAAkk8ABxmUnJ2RhtRV2U3au16jFqrhloLl5OkAC1QtezVNbrqOFtAevh1aFGnpTg05Pd8lbkuT8/ocytUqa1JpqK2XXxfT6GNXEPhMGdArtUIa2oAYnh1aACThGGJxPVJFc3LDYbo2/mbN2MEHUVql9TzB0G3SevXo7JjG1skuzj7yOCwynHtJ+77lkwjOL52DdVlygD5zmzyvuqx06edd539xhtbFZKTsBfS3cDoTJUKeaok2V4qbjSk0iCw1QujFTkekb1LixCtwt0k6HTtm/OOWST1UtjiRpylBuLtKL18nt/RXsbjgx49zDQ9k6NKjZHFlK7uWndTeHlf5NU/zB7De+B1/wBQ9Zysdguz/wBkNufh+D0nC+Iur/qqv2uT6/n5kJ9JeHK1KdQE5XUqRc2uhvw7m9IwFaUU0jfxVNSauUdSM1ra2vfxt1f9vPQUKrqRucTExVFrxOvC12pnNTYo3WpIPpa8nOmpq0rNeRrxxMou8dCufSFtKtXq0jWbNlplUNgPrEte3E+z6Tj4jDwoytBWTOthMTOtC83qiP3VzmsoDMFAYst+aQBbhw4kTYwdOXevp0K8bNRhpuXZZ0LI5GeXUrm+2HulNx9Vip7mF/ivrNLF03JKxv8AD6lpST/bHBulRvXH9Ks3j7P6psU4KEFFE8XK8b9S8rJHNK9jHzOx7T6afKakneTOtSjaCRK7AP8ALI913Hnzv1S6LukaWIVqhp3vX/8AMT7rIfW3zllOVpXGH79jl3Fo3SpV95go7k1Pq3pMVaim9CeI0aiWmVFCKHsqiW2o6fVpNVe35b+LrMyrzn7HI35xUaClzdv34Fv2rWyUnbsIHedB8Y5GtTV2iknQg9RB8jJ0p5brqrG1JXL88jyNZFa3EweTDlyNajsfurzV9Qx8ZGntc2cRK87dCerWZGtqCreoMm9ipbkdurhOTwlFbc4qGI6c1TnfMCRpq0S2q81RtH2zZmG5KklP3VUHvtr63nlq1TtKjl1Z3acMkFHodMrJiAIAgCAVHfXbgp1KNDoYmpW7KdMEi/it/u9s6eCwjqUp1FvtHzen1t7zQxOIUasafLd+S/fgU7ZG3y+MJNrVSFUt9VEzFQBwzE216++dXFYBU8Gkt4q7tzbtd+W5oYfFueJbe0tr8kti7csCLGxHUdZ51Np3R2mk9zZRqhQFUAAAAAaAAcABMuTk7swkoqyMsRi2CMaYBe3NB0BPRc9UzTyuSU3ZczE8yi8m/Ih1222FLiqvMtmU5hc1WALKgOpXMfDXWdFYaOJUXTevPTlyb5Xt6nPeIlhm1NabrXnzS52v6FYr7zVWDqoVA+jWF2Ka2Us17gZjOxHAU4tN3dvS/WyOJUxtSSaVknv1t0uzgoMzsEUFmbQAcSeyXzUYLNLRI0405TllirtkjQwtVHI1WqqrUoj/AHCCpOQnjZSx06iJryqU5RvvF6Pw8/ebEcNUhPpJax8fLyRa9464xmzVxCjnIVcjqIORx3ak+E8/2Tw+JdN/vQ9PCssRh1U/b8z5w+jKe0qfvD9ws7GCnaTj1+hzcdDNSv0OoTpHGK/vjRulN+piD94X/TNPFUs+U6PD6mVyRjudR/1H+yo+J/TLKZjGvZFoEsNE4d4aObD1B1LmH3Od8AZCbsmy/DO1RELuGublan2UHqx/TKqU8+pt472csS54akXZUHFmVR3sQPnJVJZYuT5GlTjnko9WVevTKsynipZT3g2PwmmndXOw1Z2JPd5v9Qdqt5gj9M2Kb0NDFL2kzLe6nfB1uxQ39rK3yip3TGF/5YnVu7hOSw1JOkKC32m5zepmIqyI1p5qjZ3UK4cErwuy+KMVPqDMkWraETs/AZcZia3viiB/bzvyrIxjqy+c704x6XMN5q1kVfeN/Bf8kSbM0VrcrVUaHuMwi8vgN7GTNVHDUIw9DThTSy9pAsPMyUI3aRO93dnmxTfD0vsAeWnymHuyUtye3awnKYiktuapDHqsmo9QBNbGVOzoSfu9S/DQz1Uv3Q+nzzB3RAEAQBAEA+H794w1MZUOvtFFt1JzbenrPbcNgqeGin5+up5fGSc68mvL6GzZ+y1NMVFRzVU6oWyiwbpNvasOHbrNLEcQkqrhKSUGtGlfl57ePoblHBxyZknmXK9v1lxWvPNnZNi1YMG1aszYXKTtPagxrJTSiFqFrBywuRY6E24dPhPU4XCPBRlOc7xttb8nnsTiFi2oQjaV9yfw+6aJbXMbMWLi9MjQZbDUHUkMNdJpy4lOe+nlv5/guXDoQ8fPby/JqobvNTqrWpnLZS1MEhwKg4KzEDmMDobX1kqmOjOm6c9dbPlp1S6rmQp4FwqKpDTS6569L9HyIfbdbFo1N8Q92zFqYuDlYZSdBp0jym3hFhailGiuVn47mtiv8mDjKq+d14Fl3CqmsmLwziwcZ7WsByoIaw6B7JE5vF6ag6dSPLT0N/hM3LPCXn6/qKJjKZAYfWW+n9SH9xFKeWSkX1IZouJ0obi44HUeM7Z5wjd6KWbDVLcVs39pF/S8or3yOxtYN2rK/M93UoZMMl+LXc+J09AIoq0EMZLNWfhoSzVQCqni17eAufSTbKFFtXNjKCCDwNwe48ZhhO2pD7n4LkqBU8eUqg/cbJ+mVUo5Y2NrGTz1L+C+/wBS67p4fPiqfUpLn7oNvW01uITy0JeOhZw+GbER8NSq71Yfk8ZiF/8AK5Hc/PH5pRh5ZqUX4HRqq02athNaqR1ofwsP+Rm3TNDFL2UybxVAVEZG4MCD3GWNXNSMnF3Rliq+RGb3QSB3DSYMwjdpERulWvRYHitRvxAN8SZm2pfXXtEyWmUipIhd7MPlWhU/3BWt3Iyj5mUZ7zlHpb4m7CGWCfW/wK450krkrF1wtS6IetVPoJcka1tSD3wxuWmqX1Y3Pcv+SPKYdTI9C2nC527s1c2Gpn7Y8naIvNqYmrSsfQdwMLc1Kp6LIvjzm/TOTxWppGHv/fidDh8NXL3FznGOmIAgHkAXgCAfJcJs3NiKz1F9io+Qn3yxN7dxBv2z0WOxKWHhTpy3Svbpa3zONhaD7aU5rZ/G5INccf8AE4LTR1k0zJKkIM3JUkkRZvSpLYxuQbKPW2nZ2agiUr6KwALgcCQ3Rfs656yGFvBRrScvfp6c7HmamMyzbppL5nuA2pUR1q5izobjOS3WOk9pk6uHhKDhayfQ1VXqRqKd7tdSXx+9ld1ULlRgbl1+sNdCrX/6JpU+G0Yyd9V0f4Nx8SrSiktH1X5I4VmxGYVHZ6liaV+BIHOUKBYEgXFukdsvcIYazgko8/o7+D+BhSnibqbu+X1XvRbPotxDuamY3RVVU7LEk6/eE5PHIQjKNt3ds6vCHNxlfZWSIHfLB8ljKo6GIqL3PqfxZpq0JZqaNqqrTZDYE823ukr4A6elp6CjPNTTPOYmGWq0bMVRzo6Hgysv9wI+cnJXViuEsslLoZ4akERVHBVUeQtMWshJ3bZxbSPPR/8AbIbwPt/hmrVqWqxX7qb2HpZqMvH6EqJsmieqAPU+epmDJb/o9oXqVanuqqjvY3P5R5zjcWn7MY+87PCYe1KfuKv9JuHy45j76U28RdD+SRwUr0vI2cSrVCubMqWrJ25h5qT8QJv0tzQxCvAsmebNjQSIrb+LC07X9o+g1/aVVnlibOHheRH7s4oFqoHUjfmB+UxQlmLcTC1mTVWvNtRNclPpH2aRQwiJ7dKmwYHhzsl9ftKZ56jiG6k5Jbs7dSilCEeiPluKWqvtKR3aiX9vfcq7IsuBxx5KmAdciaDuE6qr0oxV2tjQdKo5OyZxbW2S1dgxYggWA6uPR4zn16kpzzR2N6hTUYWe5M7vbIrpSVcy5bsQbG9iSeH+ZKGJko2UV6kJ0YuV7n1bdEinQVCDe7Et1kn/AAJxsZUlOq3I6OGgo00kWEGapeewBAMYAgHkApO11y16g1F2uOo6A6efpNlL2F+8yh95nAzySBjmEzZGLsyBEllRG7ILezFsAiDRWuWPXbo7tbzt8IowblPmv25y+JVJqKitmVxak7jRxHE20WkJIw0e/wAQDoIyPcko2MkrFSGU2KkEHqI4SMoKScZbMtg3FqS3R9R+jlCaJqFQuY6AdpuT48fGeQ4nZV3FO9tP3y2PT4K7pKTVrkf9KGD1o1h05qbeHOX9crwkt4k8QtmULDmzsOsBvEc0+mWd/BSvFo4XEIe0pHXebtjn2MgZixkj8Qbk36b37uHwnJrSvNs7dCGWmkdeArZqanptY9680+oM6VN5opnKqwyzaOnPJWIJH0XcChlwxf8A3HY+C2QflPnPN8Unevbol9z0XDYZaN+rf2Kj9MNQCpRZec+Rwy8NLgg3/uleErKCaZdiKbk00fNMPtAiqlxazp8ROjRq3mjSq0/YaLdUxNp2lA5ViK2pgv4gA3Ite3jx+AnIx87zSi9jp4SFottbnLsLZVZKpyDOCpBsbdIsTeRwtbs280W/L8k8RSzpWZbtlbLq8rTNULlDoSoNybEG17Wl9fFz7OWWKWj53KaWHhnV23quRYtu1RWqt2WXy4+pM5OHjaCOhVd5ENU2PfgOMusV3JmlsUKLAAW6haWKpFLQryt7kbitkjlCLaki3iBLVUShckkWOjskKABwAAHhNR1jOUn9mYUBB4/Gc+u7zbN2l3Ed4EqLD2AIBjAPIB4YBXt68ECvLEaKLVPsA3DeFz59kvoyldRjvfTz6e8qqpWcntzK03WNR0Hjfxk9nZkTWTM3MHoaZuYsR229mcuAVNmW9geDXtp2HTjOlw/HLDyaktHv1Rp4vC9srrdFaXZla5Xk3uOOmnnwM9A8bh7Xzo5H+JWvbKzv/wDgKwXMQvAkjNqoAvr0eU1lxPDyllV/TcsfD6yV3b1IxbcZvs00iQ2TgOWqLT69WHYOgd5IHjNPGYnsKTmt9l5/uptYWj2tRRe3PyPtmysGKNJUHQNbdfTPEyk5O7PUpWVkRe/OD5TB1LcUtUH3Pa/CWlmHllqIrrK8T4zUxS51sRe5B7iP3CzvYKaVXL1OTjKealfodgqzs5TkZTZR57Kg+sQv9xt85XVl2cHN8k2WU6WeSj1ZHb44otiavJDKmYgL9nQm/eJ5WnWeVJnpJUle6NG7+M5rKx1Vr69Tf5BndwE1KlbocbG07VL9SVTFqTYG57NZfLEUY6OS+fyKY4aq9VF/L5n2XYtHk8NSpjoRbkai5Fz6kzyWIqdpVlLq2ekoQyU4x6I+eb9UuUxLDjkVV9Mx9WmYLQT3K1Q2GtR1Ure7Dw11l9K+ZWKqlsrLdQ3ZojXJc9bEt8ZvSkn3tfN3NJNrbTy0OXauysr2UAAgGw0HV8pFWbui2D01JDd3ZNlZyOJAHcNT8fSJ1MrMT1J2nhApvbhY+WsplUumhHRpkcmHDEt0kknxN5mLVrIsknfU7cHhbuo6tT4cPW0TlaLZixMjD9k1M5mxxDAXxFzwCg+NrD/vZJ5/YJ8rEmlESlyZix10FsJVJ3ZtU+6bJEmIAgHkA8MAwYwDRVIIIOoNwQeBB4gwnYHyzeDZ9XZ9QvS5+Gc6A8EJ+qfdPUenvnpaEqPEaajPSoufXx8fHocWpGpg55o6wfLp9jLZ+01rLddDwKniD2dYnMxeEnhpWlquv7sb1CvGtG69DrDTUuX2MgZm5ixsUxcWNtgQc1stjmvwt037JKEpXWXfkYklbXYpFRVFSygkEtyaAXYgmyC3/eE9pBy7NZ3qkrvl4nmJJOTybX0PpW5W7PIfz6xHKsBZehOzw+PdPL8Rx/bvJDur4+P7yO9gsH2SzS3LXXxYWck6BTt9doucPUAYgEZdNPaIHzko7mHsfHauBYHMo1BvbtE3qFbJNSfJmrVp5otE1Qwdd+FM+NgJ6SXEI/wg36L5/Y4qwcv5SS+JM7H2Y9KoK1W1kDNYHpANr+M5+NxVWpRlHKkn43f0NrC0acKqd236IiThCxudSdT3mcRLkjqk9u/sFGBZkDagC46uPxm9Spxiva1NKvUleyZZcPs0DgoHcAPhLe0S2Neze5btlJakt+gW8tPlOPV77OvRd4JlDxicpUd/eZj5nSWrYgzs2Fs4Grcj2QT4nT5mSi7alVbu2LIuFEk6jNaxF7cwtshA94fA/vLKVR6oupolsBhMtNR2a951MonUvJkWrs6TQEhmZlIrtPDa90tSuzYexM7Lo2zN4fP9orS2RXY7ra+E1+RlI9FPUnpNvS/7xfSxnKeoNTDMxRuThIMvhsZTBIQBAPDAMWMA56tS0Aj8RibQCG2higwKsAVIIIOoI6iJmMnF3i7Mw0mrM+f7X2CobNQNunITw+y37+c7+F41pkxCv4r6r7ehyq/Ddc1J28PszXsKtWFXI5crZtGGbXo53QJPHLCVKPaUst9Nnb4EcK68amSpe3j9yzpOG7HUNqzFxYPVGouL2OkkqlrGMpF7N2GtMh0q1EqjhUXLw6RkYEW9e2b2K4tVrOzisvT86GtQwMKS0evUsFCtjV4VqNQf103pt4sjkfhmjmoveLXk/v8Ac2rTXNHSMTjDxo4c9orVB6GjGWh/2l6L7mL1ei9X9iH3o/iOSCvSpKGYezVZicoJ4GmNOEnCNC/el/6r/wCiEpVbbL1f2K5h8C7MBlXUjpb/AIy+EaDkleXovuVSdVRb0+JZqeCr+9RH3Xb9QnQdWHR+v4NDLI6BszEEEZ6BBBFjTqDj28oZTOrBq1n6/gzFSTvcgxgqyE3pI9uOR7Np/S4A/FKadOC1u/ebrnN8kWbYWIpELS51OrYnk6imm5vqSoOjjUaqSJiSklmWq6r90NaTvLUn0oTXcxY6qlTLRfsBt46D1M15K8kb1B/6yrphpaSJrYmGsGPWQPL/ANzEnZFNRXZJ21tIEcpqxeHzhR1MCe7pmYTtcklY31Boe4yKepmxmokSSRFtQsT3n4zZi7IkSOFp2UefnKJyuwkEPO84exmxtI00kCSRjQQi8zJpmVE3CQJpWPYMiAIB4YBqqGAR2Lq2gEDjcTAITE14BwFSxgGjFFaY7Tw6zL6VF1HZepVUqKC1NlKmw4sb9hNh3CYlbZGVfdmzKTxJPiZEkbadKASOGHZBglsNbSRaJJkzhqYkTJCb3kF6agE2UsfvG36ZZTISIvZmEJqAhbWudZs0u9dmvWfsk6tA9JAmxnXJGpY3pQ7WPcP8Stz8jOUjMbswmr7bjNYgaHjx7OuM10bEHaJ347CComSsmdOj6rKehkdTzWHWLGISSeaLsyjLfTc92bXrUqbLUBr5GtTdCnKPTIuDUUkDONQbXvYHS8hOMZu6eXre9r+G5PI0tr+R2mqa1K4R0LHVHAV7KT0XPZKpxUJ2unbmti6g24Xatfk9zhSjr8ZmKuWN2JrB07IPPzkKjvIrsZn2hI8iSibrSBKxrqyUTNjYo0kWZsc9Wgb9hMsU1YZTrCyq5JRGQcYuyWVGVpgzYQBAEAQBAPDANNWAQ2PMAr2MgEVVSAZ1AKaEnxltODk8qITkoq7IFbvUBPSR4DqE6zgqdJpdDnqTnUTZOLSnJOgb6eFMA7aGDgGdKuobKy2ANr9023hfYUkzXVf2nFolUNIEc5dekEG3fKFTk1ctc0iZwmKULYBm+yp+JFpXKm/BElNEJtbn1ixuLAC2lxYdnfJxiktyMm29jPAYcanUS2LSWhRVuSNOkBwHj0yMpNlRlTNxeYYasa6lC7q/u39RCeljKdk0QW9+0uTRbD64LfZsb+h9JbGndeei8xB2ZJbrMW1vcEXHT4iacm+e5vxS5FjIkDNjgxmG1uOky+nPkVTjbU6lErZFHjJ0wmWZdDYBIhI9KX4xcmkehYuLI9mDIgCAIAgCAIAgCADANNUQCJxqQCExFCAcn8NYFjwEnTg5yUURnJRTbInGUC5ufAdAncp0o01ZHLnUc3dnONnywgWmls+cF7nWOulgOyYB30MD2TIOHE4O1Ru/5Cb9Op7COfV77O3AnLzSAVJ1BAlNVX1W5KnUto9idUWFpovU6KViuVaeZ2brJPrL1sVM7sHSsvjMtlFTVnTycjcjGOp4tK0y5E5x1D04TIZSt7zbPNSmx6FsT3Hm/OXudoWM0463Pmib9YjZ7BKYV0IIs17hlYhgD1fvNmrh4VFGe1yFOrKDcehJL9MOJI0w9P8AuP8AxmI8Mzfy+Bl41LkduG32xmJWnUJREWrS5RUGpUOtwWJ4W6rTehwyhCGt3Jp2uaNTiM5VMmyPrYSecudpQRnMExAEAQBAEAQBAEAQBAEAQBANbiAcGIpwCPqUIBqxlC1LhxI+N/lNnCf8lyjEdw4P4cHonSztGjY7qeweuw7heUPGdC9YfqS1HBAAADgAPKaMpXbbNpKysdSYe0hmM2NypaRbM2OLaFC5BHE8flLqU7J3NTExSaZrShaSczXSOzDseB4SqaRt0Zy2exHrSk7ltjtopYCRb1KmtTcgkGycFqHWEycojLFyGVsxfDBlZTwYEHuMZicYWR8a3w3BrGoSlmF2NiSDc9IOvGdahioZFGSuvkadWi8109SJ2dufiE0NIHvYftOjS4hRpqyT+H3NGtg6s9mviXLd/dCs11fLTQkFst2Nha9rgWOnbKMRxRbpaihw15k5O59PAnnTvHsAQBAEAQBAEAQBAEAQBAEAQDFhANFRIBzmlANlHCrrfW/QdZNTaSSIZVdtm6lhlX2VAiU3LdmVBLZG3LI3M2PbTAsewZMcw65mxHNHqc9YgnSWR0Rp1pKUroxtMldjbTSQbNmnC4rUekeMxFl7RkqQ2QUGZqsxcnGNjKYJCAIBhUpBuIBmVJrYi4p7moYJPdEn2supHs4m9VA4SDdyaSWx7MGRAEAQBAEAQBAEAQBAEAQBAEAGAYMsAwyQBl8plEZbm0TBI9gCAc2JqHh5yyC5mrXm+6jQJYaljMSJJGaLeYbLYRbZ0KJWzcirGUwSEAQBAEAQBAEAQBAEAQBAEAQBAEAQBAEAQBAEAQBAEA8tABWDDV9ADBhPkz2CQgGmtSvrJxlYoq0s2qNITsk7mtkfQ2JT65FyLYUnzN4ErNpI9gyIAgCAIAgCAIAgCAIAgCAIAgCAIAgCAIAgCAIAgCAIAgCAIB4RAAgwj2DIgGs05m5U6etzILFyajYymCQgCAIAgCAIAgCAIAgCAIAgCAIAgCAIAgCAIAgCAIAgCAIAgCAIAgCAIAgCAIAgCAIAgCAIAgCAIAgCAIAgCAIAgCAIAgCAIAgCAIB//9k="/>
          <p:cNvSpPr>
            <a:spLocks noChangeAspect="1" noChangeArrowheads="1"/>
          </p:cNvSpPr>
          <p:nvPr/>
        </p:nvSpPr>
        <p:spPr bwMode="auto">
          <a:xfrm>
            <a:off x="46910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BR" altLang="pt-BR" sz="1800"/>
          </a:p>
        </p:txBody>
      </p:sp>
      <p:sp>
        <p:nvSpPr>
          <p:cNvPr id="8200" name="AutoShape 13" descr="data:image/jpeg;base64,/9j/4AAQSkZJRgABAQAAAQABAAD/2wCEAAkGBxQSEhUSEhQVFBQVFxIWEhQVGBUUFBQUFBcWFhUaFBUYHCggGBolHBQUITEhJSkrLi4uFx8zODMtNygtLisBCgoKDg0OGxAQGywkICQvLDQsLCwtLCwsLCwsLCwsLCwsLCwsLSwsLCwsLCwsLCwsLCwsLCwsLCwsLCwsLCwsLP/AABEIALQBGQMBEQACEQEDEQH/xAAbAAEAAgMBAQAAAAAAAAAAAAAABQYCAwQBB//EAEEQAAIBAgMDCQQIBQQCAwAAAAECAAMRBBIhBQYxEyJBUWFxgZGhMlKxwQdCcoKissLRFCNikuEzU9LwY/EVFiT/xAAaAQEAAgMBAAAAAAAAAAAAAAAAAgMBBAUG/8QANREAAgECBAMFCAICAgMAAAAAAAECAxEEEiExBUFREzJhcZEigaGxwdHh8ELxFCMzUhWS0v/aAAwDAQACEQMRAD8A+4wBAEAQBAEAQBAEAQBAEAQBAEAQBAEAQBAEAQBAEAQBAEAQBAEAQBAEAQBAEAQBAEAQBAEAQBAEAQBAEAQBAEAQBAEAQBAEAQBAEAQBAEAQBAEAQBAEAQBAEAQBAEAQBAEAQBAEAQBAEAQBAEAQBAEAQBAEAQBAEAQBAEAQBAEAQBAEAQBAEAQBAEAQBAEAQBAEAQBAEAQBAEAQBAEAQBAEAQBAEAQBAEAQBAEAQBAEAQBAEAQBAEAQBAEAQBAEAQBAEAQBAEAQBAEAQBAEAQBAEA8vAOXE7To0zlqVaaNa+VnVWseBsTeThTnPupshKcY952Of/wCw4W9uXp/3C3nwl3+HiLXyP0K/8mj/ANkR+L33wVNirVdVNjZWt4Nax7wZZDh9eSva3m7EZYukna/oY4ffjCPwZh25SR+G8tlwrEx5L1+5BY+i+voQeL+lBEZh/B4ggEgPzSrAHQjLcgHjqIjw2f8AN291zEsbH+OvvsaMP9LNGqCtNBypBFJWZrF7c0NdQbd0l/46Lfs1PVWIvGSSvKHxODE/SFtBAWOGoZQCSUZ2Nh2MBNiPDIrRpvyf4Knjm9nbzX5NmxPpSq1mKHD2IBY5gUFgQONzrrD4ZC9nmj5r+jLxs4q+j8i67ubwtimZTSyZQCSHzDU2A9kdvlNHF4JYdJ5r38LfU2MPiXVbVrE9NE2xAEAQBAEA8ZgBc6CEr7GG0tWcaY3lL8lYgXBY6AEW0txPH0lzpZO/6FKq5+56kJjtptnyrUJC6EjmgnpsB0d83aVCOW7juc2viZ58qlt7ib2eSaYJJJOpJ6ZpVbZ2dDDtummzoGgle5dsjnGKB9lxfqNzLOza3RqrFU3pGXqasDthKjZDzX909P2T0yVXDTgs26I4biFKs8u0unXyJKa5viAaqmJRfadR3kD4yShJ7JkXKK3Z7Qrq4ujKw61IYeYiUJRdpKxlST2ZHbZ3jw2EKLiKq02qBigN7tlte1h/UJOnRnUdo/YjOpGCuzgfffCjgzt3IfnabkeFYh8l6mq8fRXX0NuC3xwtTQuaZ6qgy/iFx6yNThmIhyv5ftyUMbRlzt5kBvX9J1LBYjkOSNUZEflFcZedfThrwHnK6WGUu+2vd/ROpWa7ln7zhw30pcqbUlpXPBWLZvI2vOhT4bQl/N+ljTnjasd4o7MXvxWanamipVuLMTnQjp5vEeskuFQUr5rrpsVvid49H6kBit+MYpId7Ee4tP5rLo4PDRdpQ+LI/wCTVmrxl8ESGyt8MSVVw4dTwDqt+Nje1j0SVTh+Hf8AG3k/7Kv/ACFWDs3f3f0UneavjKP85cXWflKhujG6rnzNoDcBRa1phYdwajT+SJQxKrN5l8WebrbXxNWsVcgAKWLpdWuCAOB7ZsWqx9mpFW9xVWcYRzQbuTm1Nh0sS3KVwalSwHKFmz2HAZr9ErdKnyil5aFSxdXqUbB06gdaaVaqnMqaMSLlgvsnSb8sHThTzRk1Zddy51b7pH0ZqK9U1lJmomyitUviA40BqqR3Zx8pvwqZ6DXQucbF5qLx8Zoogin7s4FDXDqo5ik3HWeaPi3lNnE0qMWsiV/Atc52s2WfaH+lU+w/5TKIyytS6GEr6EHuYwdHqgEAkIL/ANOp/MPKW1q6rSTWyJypuDys+vbiYXLQaoeNRjb7K80euaeb4pUzVVHovmdXAwtTzdSyzmm6IAgCAIBhVqBQWYgAAkk8ABxmUnJ2RhtRV2U3au16jFqrhloLl5OkAC1QtezVNbrqOFtAevh1aFGnpTg05Pd8lbkuT8/ocytUqa1JpqK2XXxfT6GNXEPhMGdArtUIa2oAYnh1aACThGGJxPVJFc3LDYbo2/mbN2MEHUVql9TzB0G3SevXo7JjG1skuzj7yOCwynHtJ+77lkwjOL52DdVlygD5zmzyvuqx06edd539xhtbFZKTsBfS3cDoTJUKeaok2V4qbjSk0iCw1QujFTkekb1LixCtwt0k6HTtm/OOWST1UtjiRpylBuLtKL18nt/RXsbjgx49zDQ9k6NKjZHFlK7uWndTeHlf5NU/zB7De+B1/wBQ9Zysdguz/wBkNufh+D0nC+Iur/qqv2uT6/n5kJ9JeHK1KdQE5XUqRc2uhvw7m9IwFaUU0jfxVNSauUdSM1ra2vfxt1f9vPQUKrqRucTExVFrxOvC12pnNTYo3WpIPpa8nOmpq0rNeRrxxMou8dCufSFtKtXq0jWbNlplUNgPrEte3E+z6Tj4jDwoytBWTOthMTOtC83qiP3VzmsoDMFAYst+aQBbhw4kTYwdOXevp0K8bNRhpuXZZ0LI5GeXUrm+2HulNx9Vip7mF/ivrNLF03JKxv8AD6lpST/bHBulRvXH9Ks3j7P6psU4KEFFE8XK8b9S8rJHNK9jHzOx7T6afKakneTOtSjaCRK7AP8ALI913Hnzv1S6LukaWIVqhp3vX/8AMT7rIfW3zllOVpXGH79jl3Fo3SpV95go7k1Pq3pMVaim9CeI0aiWmVFCKHsqiW2o6fVpNVe35b+LrMyrzn7HI35xUaClzdv34Fv2rWyUnbsIHedB8Y5GtTV2iknQg9RB8jJ0p5brqrG1JXL88jyNZFa3EweTDlyNajsfurzV9Qx8ZGntc2cRK87dCerWZGtqCreoMm9ipbkdurhOTwlFbc4qGI6c1TnfMCRpq0S2q81RtH2zZmG5KklP3VUHvtr63nlq1TtKjl1Z3acMkFHodMrJiAIAgCAVHfXbgp1KNDoYmpW7KdMEi/it/u9s6eCwjqUp1FvtHzen1t7zQxOIUasafLd+S/fgU7ZG3y+MJNrVSFUt9VEzFQBwzE216++dXFYBU8Gkt4q7tzbtd+W5oYfFueJbe0tr8kti7csCLGxHUdZ51Np3R2mk9zZRqhQFUAAAAAaAAcABMuTk7swkoqyMsRi2CMaYBe3NB0BPRc9UzTyuSU3ZczE8yi8m/Ih1222FLiqvMtmU5hc1WALKgOpXMfDXWdFYaOJUXTevPTlyb5Xt6nPeIlhm1NabrXnzS52v6FYr7zVWDqoVA+jWF2Ka2Us17gZjOxHAU4tN3dvS/WyOJUxtSSaVknv1t0uzgoMzsEUFmbQAcSeyXzUYLNLRI0405TllirtkjQwtVHI1WqqrUoj/AHCCpOQnjZSx06iJryqU5RvvF6Pw8/ebEcNUhPpJax8fLyRa9464xmzVxCjnIVcjqIORx3ak+E8/2Tw+JdN/vQ9PCssRh1U/b8z5w+jKe0qfvD9ws7GCnaTj1+hzcdDNSv0OoTpHGK/vjRulN+piD94X/TNPFUs+U6PD6mVyRjudR/1H+yo+J/TLKZjGvZFoEsNE4d4aObD1B1LmH3Od8AZCbsmy/DO1RELuGublan2UHqx/TKqU8+pt472csS54akXZUHFmVR3sQPnJVJZYuT5GlTjnko9WVevTKsynipZT3g2PwmmndXOw1Z2JPd5v9Qdqt5gj9M2Kb0NDFL2kzLe6nfB1uxQ39rK3yip3TGF/5YnVu7hOSw1JOkKC32m5zepmIqyI1p5qjZ3UK4cErwuy+KMVPqDMkWraETs/AZcZia3viiB/bzvyrIxjqy+c704x6XMN5q1kVfeN/Bf8kSbM0VrcrVUaHuMwi8vgN7GTNVHDUIw9DThTSy9pAsPMyUI3aRO93dnmxTfD0vsAeWnymHuyUtye3awnKYiktuapDHqsmo9QBNbGVOzoSfu9S/DQz1Uv3Q+nzzB3RAEAQBAEA+H794w1MZUOvtFFt1JzbenrPbcNgqeGin5+up5fGSc68mvL6GzZ+y1NMVFRzVU6oWyiwbpNvasOHbrNLEcQkqrhKSUGtGlfl57ePoblHBxyZknmXK9v1lxWvPNnZNi1YMG1aszYXKTtPagxrJTSiFqFrBywuRY6E24dPhPU4XCPBRlOc7xttb8nnsTiFi2oQjaV9yfw+6aJbXMbMWLi9MjQZbDUHUkMNdJpy4lOe+nlv5/guXDoQ8fPby/JqobvNTqrWpnLZS1MEhwKg4KzEDmMDobX1kqmOjOm6c9dbPlp1S6rmQp4FwqKpDTS6569L9HyIfbdbFo1N8Q92zFqYuDlYZSdBp0jym3hFhailGiuVn47mtiv8mDjKq+d14Fl3CqmsmLwziwcZ7WsByoIaw6B7JE5vF6ag6dSPLT0N/hM3LPCXn6/qKJjKZAYfWW+n9SH9xFKeWSkX1IZouJ0obi44HUeM7Z5wjd6KWbDVLcVs39pF/S8or3yOxtYN2rK/M93UoZMMl+LXc+J09AIoq0EMZLNWfhoSzVQCqni17eAufSTbKFFtXNjKCCDwNwe48ZhhO2pD7n4LkqBU8eUqg/cbJ+mVUo5Y2NrGTz1L+C+/wBS67p4fPiqfUpLn7oNvW01uITy0JeOhZw+GbER8NSq71Yfk8ZiF/8AK5Hc/PH5pRh5ZqUX4HRqq02athNaqR1ofwsP+Rm3TNDFL2UybxVAVEZG4MCD3GWNXNSMnF3Rliq+RGb3QSB3DSYMwjdpERulWvRYHitRvxAN8SZm2pfXXtEyWmUipIhd7MPlWhU/3BWt3Iyj5mUZ7zlHpb4m7CGWCfW/wK450krkrF1wtS6IetVPoJcka1tSD3wxuWmqX1Y3Pcv+SPKYdTI9C2nC527s1c2Gpn7Y8naIvNqYmrSsfQdwMLc1Kp6LIvjzm/TOTxWppGHv/fidDh8NXL3FznGOmIAgHkAXgCAfJcJs3NiKz1F9io+Qn3yxN7dxBv2z0WOxKWHhTpy3Svbpa3zONhaD7aU5rZ/G5INccf8AE4LTR1k0zJKkIM3JUkkRZvSpLYxuQbKPW2nZ2agiUr6KwALgcCQ3Rfs656yGFvBRrScvfp6c7HmamMyzbppL5nuA2pUR1q5izobjOS3WOk9pk6uHhKDhayfQ1VXqRqKd7tdSXx+9ld1ULlRgbl1+sNdCrX/6JpU+G0Yyd9V0f4Nx8SrSiktH1X5I4VmxGYVHZ6liaV+BIHOUKBYEgXFukdsvcIYazgko8/o7+D+BhSnibqbu+X1XvRbPotxDuamY3RVVU7LEk6/eE5PHIQjKNt3ds6vCHNxlfZWSIHfLB8ljKo6GIqL3PqfxZpq0JZqaNqqrTZDYE823ukr4A6elp6CjPNTTPOYmGWq0bMVRzo6Hgysv9wI+cnJXViuEsslLoZ4akERVHBVUeQtMWshJ3bZxbSPPR/8AbIbwPt/hmrVqWqxX7qb2HpZqMvH6EqJsmieqAPU+epmDJb/o9oXqVanuqqjvY3P5R5zjcWn7MY+87PCYe1KfuKv9JuHy45j76U28RdD+SRwUr0vI2cSrVCubMqWrJ25h5qT8QJv0tzQxCvAsmebNjQSIrb+LC07X9o+g1/aVVnlibOHheRH7s4oFqoHUjfmB+UxQlmLcTC1mTVWvNtRNclPpH2aRQwiJ7dKmwYHhzsl9ftKZ56jiG6k5Jbs7dSilCEeiPluKWqvtKR3aiX9vfcq7IsuBxx5KmAdciaDuE6qr0oxV2tjQdKo5OyZxbW2S1dgxYggWA6uPR4zn16kpzzR2N6hTUYWe5M7vbIrpSVcy5bsQbG9iSeH+ZKGJko2UV6kJ0YuV7n1bdEinQVCDe7Et1kn/AAJxsZUlOq3I6OGgo00kWEGapeewBAMYAgHkApO11y16g1F2uOo6A6efpNlL2F+8yh95nAzySBjmEzZGLsyBEllRG7ILezFsAiDRWuWPXbo7tbzt8IowblPmv25y+JVJqKitmVxak7jRxHE20WkJIw0e/wAQDoIyPcko2MkrFSGU2KkEHqI4SMoKScZbMtg3FqS3R9R+jlCaJqFQuY6AdpuT48fGeQ4nZV3FO9tP3y2PT4K7pKTVrkf9KGD1o1h05qbeHOX9crwkt4k8QtmULDmzsOsBvEc0+mWd/BSvFo4XEIe0pHXebtjn2MgZixkj8Qbk36b37uHwnJrSvNs7dCGWmkdeArZqanptY9680+oM6VN5opnKqwyzaOnPJWIJH0XcChlwxf8A3HY+C2QflPnPN8Unevbol9z0XDYZaN+rf2Kj9MNQCpRZec+Rwy8NLgg3/uleErKCaZdiKbk00fNMPtAiqlxazp8ROjRq3mjSq0/YaLdUxNp2lA5ViK2pgv4gA3Ite3jx+AnIx87zSi9jp4SFottbnLsLZVZKpyDOCpBsbdIsTeRwtbs280W/L8k8RSzpWZbtlbLq8rTNULlDoSoNybEG17Wl9fFz7OWWKWj53KaWHhnV23quRYtu1RWqt2WXy4+pM5OHjaCOhVd5ENU2PfgOMusV3JmlsUKLAAW6haWKpFLQryt7kbitkjlCLaki3iBLVUShckkWOjskKABwAAHhNR1jOUn9mYUBB4/Gc+u7zbN2l3Ed4EqLD2AIBjAPIB4YBXt68ECvLEaKLVPsA3DeFz59kvoyldRjvfTz6e8qqpWcntzK03WNR0Hjfxk9nZkTWTM3MHoaZuYsR229mcuAVNmW9geDXtp2HTjOlw/HLDyaktHv1Rp4vC9srrdFaXZla5Xk3uOOmnnwM9A8bh7Xzo5H+JWvbKzv/wDgKwXMQvAkjNqoAvr0eU1lxPDyllV/TcsfD6yV3b1IxbcZvs00iQ2TgOWqLT69WHYOgd5IHjNPGYnsKTmt9l5/uptYWj2tRRe3PyPtmysGKNJUHQNbdfTPEyk5O7PUpWVkRe/OD5TB1LcUtUH3Pa/CWlmHllqIrrK8T4zUxS51sRe5B7iP3CzvYKaVXL1OTjKealfodgqzs5TkZTZR57Kg+sQv9xt85XVl2cHN8k2WU6WeSj1ZHb44otiavJDKmYgL9nQm/eJ5WnWeVJnpJUle6NG7+M5rKx1Vr69Tf5BndwE1KlbocbG07VL9SVTFqTYG57NZfLEUY6OS+fyKY4aq9VF/L5n2XYtHk8NSpjoRbkai5Fz6kzyWIqdpVlLq2ekoQyU4x6I+eb9UuUxLDjkVV9Mx9WmYLQT3K1Q2GtR1Ure7Dw11l9K+ZWKqlsrLdQ3ZojXJc9bEt8ZvSkn3tfN3NJNrbTy0OXauysr2UAAgGw0HV8pFWbui2D01JDd3ZNlZyOJAHcNT8fSJ1MrMT1J2nhApvbhY+WsplUumhHRpkcmHDEt0kknxN5mLVrIsknfU7cHhbuo6tT4cPW0TlaLZixMjD9k1M5mxxDAXxFzwCg+NrD/vZJ5/YJ8rEmlESlyZix10FsJVJ3ZtU+6bJEmIAgHkA8MAwYwDRVIIIOoNwQeBB4gwnYHyzeDZ9XZ9QvS5+Gc6A8EJ+qfdPUenvnpaEqPEaajPSoufXx8fHocWpGpg55o6wfLp9jLZ+01rLddDwKniD2dYnMxeEnhpWlquv7sb1CvGtG69DrDTUuX2MgZm5ixsUxcWNtgQc1stjmvwt037JKEpXWXfkYklbXYpFRVFSygkEtyaAXYgmyC3/eE9pBy7NZ3qkrvl4nmJJOTybX0PpW5W7PIfz6xHKsBZehOzw+PdPL8Rx/bvJDur4+P7yO9gsH2SzS3LXXxYWck6BTt9doucPUAYgEZdNPaIHzko7mHsfHauBYHMo1BvbtE3qFbJNSfJmrVp5otE1Qwdd+FM+NgJ6SXEI/wg36L5/Y4qwcv5SS+JM7H2Y9KoK1W1kDNYHpANr+M5+NxVWpRlHKkn43f0NrC0acKqd236IiThCxudSdT3mcRLkjqk9u/sFGBZkDagC46uPxm9Spxiva1NKvUleyZZcPs0DgoHcAPhLe0S2Neze5btlJakt+gW8tPlOPV77OvRd4JlDxicpUd/eZj5nSWrYgzs2Fs4Grcj2QT4nT5mSi7alVbu2LIuFEk6jNaxF7cwtshA94fA/vLKVR6oupolsBhMtNR2a951MonUvJkWrs6TQEhmZlIrtPDa90tSuzYexM7Lo2zN4fP9orS2RXY7ra+E1+RlI9FPUnpNvS/7xfSxnKeoNTDMxRuThIMvhsZTBIQBAPDAMWMA56tS0Aj8RibQCG2higwKsAVIIIOoI6iJmMnF3i7Mw0mrM+f7X2CobNQNunITw+y37+c7+F41pkxCv4r6r7ehyq/Ddc1J28PszXsKtWFXI5crZtGGbXo53QJPHLCVKPaUst9Nnb4EcK68amSpe3j9yzpOG7HUNqzFxYPVGouL2OkkqlrGMpF7N2GtMh0q1EqjhUXLw6RkYEW9e2b2K4tVrOzisvT86GtQwMKS0evUsFCtjV4VqNQf103pt4sjkfhmjmoveLXk/v8Ac2rTXNHSMTjDxo4c9orVB6GjGWh/2l6L7mL1ei9X9iH3o/iOSCvSpKGYezVZicoJ4GmNOEnCNC/el/6r/wCiEpVbbL1f2K5h8C7MBlXUjpb/AIy+EaDkleXovuVSdVRb0+JZqeCr+9RH3Xb9QnQdWHR+v4NDLI6BszEEEZ6BBBFjTqDj28oZTOrBq1n6/gzFSTvcgxgqyE3pI9uOR7Np/S4A/FKadOC1u/ebrnN8kWbYWIpELS51OrYnk6imm5vqSoOjjUaqSJiSklmWq6r90NaTvLUn0oTXcxY6qlTLRfsBt46D1M15K8kb1B/6yrphpaSJrYmGsGPWQPL/ANzEnZFNRXZJ21tIEcpqxeHzhR1MCe7pmYTtcklY31Boe4yKepmxmokSSRFtQsT3n4zZi7IkSOFp2UefnKJyuwkEPO84exmxtI00kCSRjQQi8zJpmVE3CQJpWPYMiAIB4YBqqGAR2Lq2gEDjcTAITE14BwFSxgGjFFaY7Tw6zL6VF1HZepVUqKC1NlKmw4sb9hNh3CYlbZGVfdmzKTxJPiZEkbadKASOGHZBglsNbSRaJJkzhqYkTJCb3kF6agE2UsfvG36ZZTISIvZmEJqAhbWudZs0u9dmvWfsk6tA9JAmxnXJGpY3pQ7WPcP8Stz8jOUjMbswmr7bjNYgaHjx7OuM10bEHaJ347CComSsmdOj6rKehkdTzWHWLGISSeaLsyjLfTc92bXrUqbLUBr5GtTdCnKPTIuDUUkDONQbXvYHS8hOMZu6eXre9r+G5PI0tr+R2mqa1K4R0LHVHAV7KT0XPZKpxUJ2unbmti6g24Xatfk9zhSjr8ZmKuWN2JrB07IPPzkKjvIrsZn2hI8iSibrSBKxrqyUTNjYo0kWZsc9Wgb9hMsU1YZTrCyq5JRGQcYuyWVGVpgzYQBAEAQBAPDANNWAQ2PMAr2MgEVVSAZ1AKaEnxltODk8qITkoq7IFbvUBPSR4DqE6zgqdJpdDnqTnUTZOLSnJOgb6eFMA7aGDgGdKuobKy2ANr9023hfYUkzXVf2nFolUNIEc5dekEG3fKFTk1ctc0iZwmKULYBm+yp+JFpXKm/BElNEJtbn1ixuLAC2lxYdnfJxiktyMm29jPAYcanUS2LSWhRVuSNOkBwHj0yMpNlRlTNxeYYasa6lC7q/u39RCeljKdk0QW9+0uTRbD64LfZsb+h9JbGndeei8xB2ZJbrMW1vcEXHT4iacm+e5vxS5FjIkDNjgxmG1uOky+nPkVTjbU6lErZFHjJ0wmWZdDYBIhI9KX4xcmkehYuLI9mDIgCAIAgCAIAgCADANNUQCJxqQCExFCAcn8NYFjwEnTg5yUURnJRTbInGUC5ufAdAncp0o01ZHLnUc3dnONnywgWmls+cF7nWOulgOyYB30MD2TIOHE4O1Ru/5Cb9Op7COfV77O3AnLzSAVJ1BAlNVX1W5KnUto9idUWFpovU6KViuVaeZ2brJPrL1sVM7sHSsvjMtlFTVnTycjcjGOp4tK0y5E5x1D04TIZSt7zbPNSmx6FsT3Hm/OXudoWM0463Pmib9YjZ7BKYV0IIs17hlYhgD1fvNmrh4VFGe1yFOrKDcehJL9MOJI0w9P8AuP8AxmI8Mzfy+Bl41LkduG32xmJWnUJREWrS5RUGpUOtwWJ4W6rTehwyhCGt3Jp2uaNTiM5VMmyPrYSecudpQRnMExAEAQBAEAQBAEAQBAEAQBANbiAcGIpwCPqUIBqxlC1LhxI+N/lNnCf8lyjEdw4P4cHonSztGjY7qeweuw7heUPGdC9YfqS1HBAAADgAPKaMpXbbNpKysdSYe0hmM2NypaRbM2OLaFC5BHE8flLqU7J3NTExSaZrShaSczXSOzDseB4SqaRt0Zy2exHrSk7ltjtopYCRb1KmtTcgkGycFqHWEycojLFyGVsxfDBlZTwYEHuMZicYWR8a3w3BrGoSlmF2NiSDc9IOvGdahioZFGSuvkadWi8109SJ2dufiE0NIHvYftOjS4hRpqyT+H3NGtg6s9mviXLd/dCs11fLTQkFst2Nha9rgWOnbKMRxRbpaihw15k5O59PAnnTvHsAQBAEAQBAEAQBAEAQBAEAQDFhANFRIBzmlANlHCrrfW/QdZNTaSSIZVdtm6lhlX2VAiU3LdmVBLZG3LI3M2PbTAsewZMcw65mxHNHqc9YgnSWR0Rp1pKUroxtMldjbTSQbNmnC4rUekeMxFl7RkqQ2QUGZqsxcnGNjKYJCAIBhUpBuIBmVJrYi4p7moYJPdEn2supHs4m9VA4SDdyaSWx7MGRAEAQBAEAQBAEAQBAEAQBAEAGAYMsAwyQBl8plEZbm0TBI9gCAc2JqHh5yyC5mrXm+6jQJYaljMSJJGaLeYbLYRbZ0KJWzcirGUwSEAQBAEAQBAEAQBAEAQBAEAQBAEAQBAEAQBAEAQBAEA8tABWDDV9ADBhPkz2CQgGmtSvrJxlYoq0s2qNITsk7mtkfQ2JT65FyLYUnzN4ErNpI9gyIAgCAIAgCAIAgCAIAgCAIAgCAIAgCAIAgCAIAgCAIAgCAIB4RAAgwj2DIgGs05m5U6etzILFyajYymCQgCAIAgCAIAgCAIAgCAIAgCAIAgCAIAgCAIAgCAIAgCAIAgCAIAgCAIAgCAIAgCAIAgCAIAgCAIAgCAIAgCAIAgCAIAgCAIAgCAIB//9k="/>
          <p:cNvSpPr>
            <a:spLocks noChangeAspect="1" noChangeArrowheads="1"/>
          </p:cNvSpPr>
          <p:nvPr/>
        </p:nvSpPr>
        <p:spPr bwMode="auto">
          <a:xfrm>
            <a:off x="4843463"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BR" altLang="pt-BR" sz="1800"/>
          </a:p>
        </p:txBody>
      </p:sp>
      <p:sp>
        <p:nvSpPr>
          <p:cNvPr id="8201" name="AutoShape 15" descr="data:image/jpeg;base64,/9j/4AAQSkZJRgABAQAAAQABAAD/2wCEAAkGBxQSEhUSEhQVFBQVFxIWEhQVGBUUFBQUFBcWFhUaFBUYHCggGBolHBQUITEhJSkrLi4uFx8zODMtNygtLisBCgoKDg0OGxAQGywkICQvLDQsLCwtLCwsLCwsLCwsLCwsLCwsLSwsLCwsLCwsLCwsLCwsLCwsLCwsLCwsLCwsLP/AABEIALQBGQMBEQACEQEDEQH/xAAbAAEAAgMBAQAAAAAAAAAAAAAABQYCAwQBB//EAEEQAAIBAgMDCQQIBQQCAwAAAAECAAMRBBIhBQYxEyJBUWFxgZGhMlKxwQdCcoKissLRFCNikuEzU9LwY/EVFiT/xAAaAQEAAgMBAAAAAAAAAAAAAAAAAgMBBAUG/8QANREAAgECBAMFCAICAgMAAAAAAAECAxEEEiExBUFREzJhcZEigaGxwdHh8ELxFCMzUhWS0v/aAAwDAQACEQMRAD8A+4wBAEAQBAEAQBAEAQBAEAQBAEAQBAEAQBAEAQBAEAQBAEAQBAEAQBAEAQBAEAQBAEAQBAEAQBAEAQBAEAQBAEAQBAEAQBAEAQBAEAQBAEAQBAEAQBAEAQBAEAQBAEAQBAEAQBAEAQBAEAQBAEAQBAEAQBAEAQBAEAQBAEAQBAEAQBAEAQBAEAQBAEAQBAEAQBAEAQBAEAQBAEAQBAEAQBAEAQBAEAQBAEAQBAEAQBAEAQBAEAQBAEAQBAEAQBAEAQBAEAQBAEAQBAEAQBAEAQBAEA8vAOXE7To0zlqVaaNa+VnVWseBsTeThTnPupshKcY952Of/wCw4W9uXp/3C3nwl3+HiLXyP0K/8mj/ANkR+L33wVNirVdVNjZWt4Nax7wZZDh9eSva3m7EZYukna/oY4ffjCPwZh25SR+G8tlwrEx5L1+5BY+i+voQeL+lBEZh/B4ggEgPzSrAHQjLcgHjqIjw2f8AN291zEsbH+OvvsaMP9LNGqCtNBypBFJWZrF7c0NdQbd0l/46Lfs1PVWIvGSSvKHxODE/SFtBAWOGoZQCSUZ2Nh2MBNiPDIrRpvyf4Knjm9nbzX5NmxPpSq1mKHD2IBY5gUFgQONzrrD4ZC9nmj5r+jLxs4q+j8i67ubwtimZTSyZQCSHzDU2A9kdvlNHF4JYdJ5r38LfU2MPiXVbVrE9NE2xAEAQBAEA8ZgBc6CEr7GG0tWcaY3lL8lYgXBY6AEW0txPH0lzpZO/6FKq5+56kJjtptnyrUJC6EjmgnpsB0d83aVCOW7juc2viZ58qlt7ib2eSaYJJJOpJ6ZpVbZ2dDDtummzoGgle5dsjnGKB9lxfqNzLOza3RqrFU3pGXqasDthKjZDzX909P2T0yVXDTgs26I4biFKs8u0unXyJKa5viAaqmJRfadR3kD4yShJ7JkXKK3Z7Qrq4ujKw61IYeYiUJRdpKxlST2ZHbZ3jw2EKLiKq02qBigN7tlte1h/UJOnRnUdo/YjOpGCuzgfffCjgzt3IfnabkeFYh8l6mq8fRXX0NuC3xwtTQuaZ6qgy/iFx6yNThmIhyv5ftyUMbRlzt5kBvX9J1LBYjkOSNUZEflFcZedfThrwHnK6WGUu+2vd/ROpWa7ln7zhw30pcqbUlpXPBWLZvI2vOhT4bQl/N+ljTnjasd4o7MXvxWanamipVuLMTnQjp5vEeskuFQUr5rrpsVvid49H6kBit+MYpId7Ee4tP5rLo4PDRdpQ+LI/wCTVmrxl8ESGyt8MSVVw4dTwDqt+Nje1j0SVTh+Hf8AG3k/7Kv/ACFWDs3f3f0UneavjKP85cXWflKhujG6rnzNoDcBRa1phYdwajT+SJQxKrN5l8WebrbXxNWsVcgAKWLpdWuCAOB7ZsWqx9mpFW9xVWcYRzQbuTm1Nh0sS3KVwalSwHKFmz2HAZr9ErdKnyil5aFSxdXqUbB06gdaaVaqnMqaMSLlgvsnSb8sHThTzRk1Zddy51b7pH0ZqK9U1lJmomyitUviA40BqqR3Zx8pvwqZ6DXQucbF5qLx8Zoogin7s4FDXDqo5ik3HWeaPi3lNnE0qMWsiV/Atc52s2WfaH+lU+w/5TKIyytS6GEr6EHuYwdHqgEAkIL/ANOp/MPKW1q6rSTWyJypuDys+vbiYXLQaoeNRjb7K80euaeb4pUzVVHovmdXAwtTzdSyzmm6IAgCAIBhVqBQWYgAAkk8ABxmUnJ2RhtRV2U3au16jFqrhloLl5OkAC1QtezVNbrqOFtAevh1aFGnpTg05Pd8lbkuT8/ocytUqa1JpqK2XXxfT6GNXEPhMGdArtUIa2oAYnh1aACThGGJxPVJFc3LDYbo2/mbN2MEHUVql9TzB0G3SevXo7JjG1skuzj7yOCwynHtJ+77lkwjOL52DdVlygD5zmzyvuqx06edd539xhtbFZKTsBfS3cDoTJUKeaok2V4qbjSk0iCw1QujFTkekb1LixCtwt0k6HTtm/OOWST1UtjiRpylBuLtKL18nt/RXsbjgx49zDQ9k6NKjZHFlK7uWndTeHlf5NU/zB7De+B1/wBQ9Zysdguz/wBkNufh+D0nC+Iur/qqv2uT6/n5kJ9JeHK1KdQE5XUqRc2uhvw7m9IwFaUU0jfxVNSauUdSM1ra2vfxt1f9vPQUKrqRucTExVFrxOvC12pnNTYo3WpIPpa8nOmpq0rNeRrxxMou8dCufSFtKtXq0jWbNlplUNgPrEte3E+z6Tj4jDwoytBWTOthMTOtC83qiP3VzmsoDMFAYst+aQBbhw4kTYwdOXevp0K8bNRhpuXZZ0LI5GeXUrm+2HulNx9Vip7mF/ivrNLF03JKxv8AD6lpST/bHBulRvXH9Ks3j7P6psU4KEFFE8XK8b9S8rJHNK9jHzOx7T6afKakneTOtSjaCRK7AP8ALI913Hnzv1S6LukaWIVqhp3vX/8AMT7rIfW3zllOVpXGH79jl3Fo3SpV95go7k1Pq3pMVaim9CeI0aiWmVFCKHsqiW2o6fVpNVe35b+LrMyrzn7HI35xUaClzdv34Fv2rWyUnbsIHedB8Y5GtTV2iknQg9RB8jJ0p5brqrG1JXL88jyNZFa3EweTDlyNajsfurzV9Qx8ZGntc2cRK87dCerWZGtqCreoMm9ipbkdurhOTwlFbc4qGI6c1TnfMCRpq0S2q81RtH2zZmG5KklP3VUHvtr63nlq1TtKjl1Z3acMkFHodMrJiAIAgCAVHfXbgp1KNDoYmpW7KdMEi/it/u9s6eCwjqUp1FvtHzen1t7zQxOIUasafLd+S/fgU7ZG3y+MJNrVSFUt9VEzFQBwzE216++dXFYBU8Gkt4q7tzbtd+W5oYfFueJbe0tr8kti7csCLGxHUdZ51Np3R2mk9zZRqhQFUAAAAAaAAcABMuTk7swkoqyMsRi2CMaYBe3NB0BPRc9UzTyuSU3ZczE8yi8m/Ih1222FLiqvMtmU5hc1WALKgOpXMfDXWdFYaOJUXTevPTlyb5Xt6nPeIlhm1NabrXnzS52v6FYr7zVWDqoVA+jWF2Ka2Us17gZjOxHAU4tN3dvS/WyOJUxtSSaVknv1t0uzgoMzsEUFmbQAcSeyXzUYLNLRI0405TllirtkjQwtVHI1WqqrUoj/AHCCpOQnjZSx06iJryqU5RvvF6Pw8/ebEcNUhPpJax8fLyRa9464xmzVxCjnIVcjqIORx3ak+E8/2Tw+JdN/vQ9PCssRh1U/b8z5w+jKe0qfvD9ws7GCnaTj1+hzcdDNSv0OoTpHGK/vjRulN+piD94X/TNPFUs+U6PD6mVyRjudR/1H+yo+J/TLKZjGvZFoEsNE4d4aObD1B1LmH3Od8AZCbsmy/DO1RELuGublan2UHqx/TKqU8+pt472csS54akXZUHFmVR3sQPnJVJZYuT5GlTjnko9WVevTKsynipZT3g2PwmmndXOw1Z2JPd5v9Qdqt5gj9M2Kb0NDFL2kzLe6nfB1uxQ39rK3yip3TGF/5YnVu7hOSw1JOkKC32m5zepmIqyI1p5qjZ3UK4cErwuy+KMVPqDMkWraETs/AZcZia3viiB/bzvyrIxjqy+c704x6XMN5q1kVfeN/Bf8kSbM0VrcrVUaHuMwi8vgN7GTNVHDUIw9DThTSy9pAsPMyUI3aRO93dnmxTfD0vsAeWnymHuyUtye3awnKYiktuapDHqsmo9QBNbGVOzoSfu9S/DQz1Uv3Q+nzzB3RAEAQBAEA+H794w1MZUOvtFFt1JzbenrPbcNgqeGin5+up5fGSc68mvL6GzZ+y1NMVFRzVU6oWyiwbpNvasOHbrNLEcQkqrhKSUGtGlfl57ePoblHBxyZknmXK9v1lxWvPNnZNi1YMG1aszYXKTtPagxrJTSiFqFrBywuRY6E24dPhPU4XCPBRlOc7xttb8nnsTiFi2oQjaV9yfw+6aJbXMbMWLi9MjQZbDUHUkMNdJpy4lOe+nlv5/guXDoQ8fPby/JqobvNTqrWpnLZS1MEhwKg4KzEDmMDobX1kqmOjOm6c9dbPlp1S6rmQp4FwqKpDTS6569L9HyIfbdbFo1N8Q92zFqYuDlYZSdBp0jym3hFhailGiuVn47mtiv8mDjKq+d14Fl3CqmsmLwziwcZ7WsByoIaw6B7JE5vF6ag6dSPLT0N/hM3LPCXn6/qKJjKZAYfWW+n9SH9xFKeWSkX1IZouJ0obi44HUeM7Z5wjd6KWbDVLcVs39pF/S8or3yOxtYN2rK/M93UoZMMl+LXc+J09AIoq0EMZLNWfhoSzVQCqni17eAufSTbKFFtXNjKCCDwNwe48ZhhO2pD7n4LkqBU8eUqg/cbJ+mVUo5Y2NrGTz1L+C+/wBS67p4fPiqfUpLn7oNvW01uITy0JeOhZw+GbER8NSq71Yfk8ZiF/8AK5Hc/PH5pRh5ZqUX4HRqq02athNaqR1ofwsP+Rm3TNDFL2UybxVAVEZG4MCD3GWNXNSMnF3Rliq+RGb3QSB3DSYMwjdpERulWvRYHitRvxAN8SZm2pfXXtEyWmUipIhd7MPlWhU/3BWt3Iyj5mUZ7zlHpb4m7CGWCfW/wK450krkrF1wtS6IetVPoJcka1tSD3wxuWmqX1Y3Pcv+SPKYdTI9C2nC527s1c2Gpn7Y8naIvNqYmrSsfQdwMLc1Kp6LIvjzm/TOTxWppGHv/fidDh8NXL3FznGOmIAgHkAXgCAfJcJs3NiKz1F9io+Qn3yxN7dxBv2z0WOxKWHhTpy3Svbpa3zONhaD7aU5rZ/G5INccf8AE4LTR1k0zJKkIM3JUkkRZvSpLYxuQbKPW2nZ2agiUr6KwALgcCQ3Rfs656yGFvBRrScvfp6c7HmamMyzbppL5nuA2pUR1q5izobjOS3WOk9pk6uHhKDhayfQ1VXqRqKd7tdSXx+9ld1ULlRgbl1+sNdCrX/6JpU+G0Yyd9V0f4Nx8SrSiktH1X5I4VmxGYVHZ6liaV+BIHOUKBYEgXFukdsvcIYazgko8/o7+D+BhSnibqbu+X1XvRbPotxDuamY3RVVU7LEk6/eE5PHIQjKNt3ds6vCHNxlfZWSIHfLB8ljKo6GIqL3PqfxZpq0JZqaNqqrTZDYE823ukr4A6elp6CjPNTTPOYmGWq0bMVRzo6Hgysv9wI+cnJXViuEsslLoZ4akERVHBVUeQtMWshJ3bZxbSPPR/8AbIbwPt/hmrVqWqxX7qb2HpZqMvH6EqJsmieqAPU+epmDJb/o9oXqVanuqqjvY3P5R5zjcWn7MY+87PCYe1KfuKv9JuHy45j76U28RdD+SRwUr0vI2cSrVCubMqWrJ25h5qT8QJv0tzQxCvAsmebNjQSIrb+LC07X9o+g1/aVVnlibOHheRH7s4oFqoHUjfmB+UxQlmLcTC1mTVWvNtRNclPpH2aRQwiJ7dKmwYHhzsl9ftKZ56jiG6k5Jbs7dSilCEeiPluKWqvtKR3aiX9vfcq7IsuBxx5KmAdciaDuE6qr0oxV2tjQdKo5OyZxbW2S1dgxYggWA6uPR4zn16kpzzR2N6hTUYWe5M7vbIrpSVcy5bsQbG9iSeH+ZKGJko2UV6kJ0YuV7n1bdEinQVCDe7Et1kn/AAJxsZUlOq3I6OGgo00kWEGapeewBAMYAgHkApO11y16g1F2uOo6A6efpNlL2F+8yh95nAzySBjmEzZGLsyBEllRG7ILezFsAiDRWuWPXbo7tbzt8IowblPmv25y+JVJqKitmVxak7jRxHE20WkJIw0e/wAQDoIyPcko2MkrFSGU2KkEHqI4SMoKScZbMtg3FqS3R9R+jlCaJqFQuY6AdpuT48fGeQ4nZV3FO9tP3y2PT4K7pKTVrkf9KGD1o1h05qbeHOX9crwkt4k8QtmULDmzsOsBvEc0+mWd/BSvFo4XEIe0pHXebtjn2MgZixkj8Qbk36b37uHwnJrSvNs7dCGWmkdeArZqanptY9680+oM6VN5opnKqwyzaOnPJWIJH0XcChlwxf8A3HY+C2QflPnPN8Unevbol9z0XDYZaN+rf2Kj9MNQCpRZec+Rwy8NLgg3/uleErKCaZdiKbk00fNMPtAiqlxazp8ROjRq3mjSq0/YaLdUxNp2lA5ViK2pgv4gA3Ite3jx+AnIx87zSi9jp4SFottbnLsLZVZKpyDOCpBsbdIsTeRwtbs280W/L8k8RSzpWZbtlbLq8rTNULlDoSoNybEG17Wl9fFz7OWWKWj53KaWHhnV23quRYtu1RWqt2WXy4+pM5OHjaCOhVd5ENU2PfgOMusV3JmlsUKLAAW6haWKpFLQryt7kbitkjlCLaki3iBLVUShckkWOjskKABwAAHhNR1jOUn9mYUBB4/Gc+u7zbN2l3Ed4EqLD2AIBjAPIB4YBXt68ECvLEaKLVPsA3DeFz59kvoyldRjvfTz6e8qqpWcntzK03WNR0Hjfxk9nZkTWTM3MHoaZuYsR229mcuAVNmW9geDXtp2HTjOlw/HLDyaktHv1Rp4vC9srrdFaXZla5Xk3uOOmnnwM9A8bh7Xzo5H+JWvbKzv/wDgKwXMQvAkjNqoAvr0eU1lxPDyllV/TcsfD6yV3b1IxbcZvs00iQ2TgOWqLT69WHYOgd5IHjNPGYnsKTmt9l5/uptYWj2tRRe3PyPtmysGKNJUHQNbdfTPEyk5O7PUpWVkRe/OD5TB1LcUtUH3Pa/CWlmHllqIrrK8T4zUxS51sRe5B7iP3CzvYKaVXL1OTjKealfodgqzs5TkZTZR57Kg+sQv9xt85XVl2cHN8k2WU6WeSj1ZHb44otiavJDKmYgL9nQm/eJ5WnWeVJnpJUle6NG7+M5rKx1Vr69Tf5BndwE1KlbocbG07VL9SVTFqTYG57NZfLEUY6OS+fyKY4aq9VF/L5n2XYtHk8NSpjoRbkai5Fz6kzyWIqdpVlLq2ekoQyU4x6I+eb9UuUxLDjkVV9Mx9WmYLQT3K1Q2GtR1Ure7Dw11l9K+ZWKqlsrLdQ3ZojXJc9bEt8ZvSkn3tfN3NJNrbTy0OXauysr2UAAgGw0HV8pFWbui2D01JDd3ZNlZyOJAHcNT8fSJ1MrMT1J2nhApvbhY+WsplUumhHRpkcmHDEt0kknxN5mLVrIsknfU7cHhbuo6tT4cPW0TlaLZixMjD9k1M5mxxDAXxFzwCg+NrD/vZJ5/YJ8rEmlESlyZix10FsJVJ3ZtU+6bJEmIAgHkA8MAwYwDRVIIIOoNwQeBB4gwnYHyzeDZ9XZ9QvS5+Gc6A8EJ+qfdPUenvnpaEqPEaajPSoufXx8fHocWpGpg55o6wfLp9jLZ+01rLddDwKniD2dYnMxeEnhpWlquv7sb1CvGtG69DrDTUuX2MgZm5ixsUxcWNtgQc1stjmvwt037JKEpXWXfkYklbXYpFRVFSygkEtyaAXYgmyC3/eE9pBy7NZ3qkrvl4nmJJOTybX0PpW5W7PIfz6xHKsBZehOzw+PdPL8Rx/bvJDur4+P7yO9gsH2SzS3LXXxYWck6BTt9doucPUAYgEZdNPaIHzko7mHsfHauBYHMo1BvbtE3qFbJNSfJmrVp5otE1Qwdd+FM+NgJ6SXEI/wg36L5/Y4qwcv5SS+JM7H2Y9KoK1W1kDNYHpANr+M5+NxVWpRlHKkn43f0NrC0acKqd236IiThCxudSdT3mcRLkjqk9u/sFGBZkDagC46uPxm9Spxiva1NKvUleyZZcPs0DgoHcAPhLe0S2Neze5btlJakt+gW8tPlOPV77OvRd4JlDxicpUd/eZj5nSWrYgzs2Fs4Grcj2QT4nT5mSi7alVbu2LIuFEk6jNaxF7cwtshA94fA/vLKVR6oupolsBhMtNR2a951MonUvJkWrs6TQEhmZlIrtPDa90tSuzYexM7Lo2zN4fP9orS2RXY7ra+E1+RlI9FPUnpNvS/7xfSxnKeoNTDMxRuThIMvhsZTBIQBAPDAMWMA56tS0Aj8RibQCG2higwKsAVIIIOoI6iJmMnF3i7Mw0mrM+f7X2CobNQNunITw+y37+c7+F41pkxCv4r6r7ehyq/Ddc1J28PszXsKtWFXI5crZtGGbXo53QJPHLCVKPaUst9Nnb4EcK68amSpe3j9yzpOG7HUNqzFxYPVGouL2OkkqlrGMpF7N2GtMh0q1EqjhUXLw6RkYEW9e2b2K4tVrOzisvT86GtQwMKS0evUsFCtjV4VqNQf103pt4sjkfhmjmoveLXk/v8Ac2rTXNHSMTjDxo4c9orVB6GjGWh/2l6L7mL1ei9X9iH3o/iOSCvSpKGYezVZicoJ4GmNOEnCNC/el/6r/wCiEpVbbL1f2K5h8C7MBlXUjpb/AIy+EaDkleXovuVSdVRb0+JZqeCr+9RH3Xb9QnQdWHR+v4NDLI6BszEEEZ6BBBFjTqDj28oZTOrBq1n6/gzFSTvcgxgqyE3pI9uOR7Np/S4A/FKadOC1u/ebrnN8kWbYWIpELS51OrYnk6imm5vqSoOjjUaqSJiSklmWq6r90NaTvLUn0oTXcxY6qlTLRfsBt46D1M15K8kb1B/6yrphpaSJrYmGsGPWQPL/ANzEnZFNRXZJ21tIEcpqxeHzhR1MCe7pmYTtcklY31Boe4yKepmxmokSSRFtQsT3n4zZi7IkSOFp2UefnKJyuwkEPO84exmxtI00kCSRjQQi8zJpmVE3CQJpWPYMiAIB4YBqqGAR2Lq2gEDjcTAITE14BwFSxgGjFFaY7Tw6zL6VF1HZepVUqKC1NlKmw4sb9hNh3CYlbZGVfdmzKTxJPiZEkbadKASOGHZBglsNbSRaJJkzhqYkTJCb3kF6agE2UsfvG36ZZTISIvZmEJqAhbWudZs0u9dmvWfsk6tA9JAmxnXJGpY3pQ7WPcP8Stz8jOUjMbswmr7bjNYgaHjx7OuM10bEHaJ347CComSsmdOj6rKehkdTzWHWLGISSeaLsyjLfTc92bXrUqbLUBr5GtTdCnKPTIuDUUkDONQbXvYHS8hOMZu6eXre9r+G5PI0tr+R2mqa1K4R0LHVHAV7KT0XPZKpxUJ2unbmti6g24Xatfk9zhSjr8ZmKuWN2JrB07IPPzkKjvIrsZn2hI8iSibrSBKxrqyUTNjYo0kWZsc9Wgb9hMsU1YZTrCyq5JRGQcYuyWVGVpgzYQBAEAQBAPDANNWAQ2PMAr2MgEVVSAZ1AKaEnxltODk8qITkoq7IFbvUBPSR4DqE6zgqdJpdDnqTnUTZOLSnJOgb6eFMA7aGDgGdKuobKy2ANr9023hfYUkzXVf2nFolUNIEc5dekEG3fKFTk1ctc0iZwmKULYBm+yp+JFpXKm/BElNEJtbn1ixuLAC2lxYdnfJxiktyMm29jPAYcanUS2LSWhRVuSNOkBwHj0yMpNlRlTNxeYYasa6lC7q/u39RCeljKdk0QW9+0uTRbD64LfZsb+h9JbGndeei8xB2ZJbrMW1vcEXHT4iacm+e5vxS5FjIkDNjgxmG1uOky+nPkVTjbU6lErZFHjJ0wmWZdDYBIhI9KX4xcmkehYuLI9mDIgCAIAgCAIAgCADANNUQCJxqQCExFCAcn8NYFjwEnTg5yUURnJRTbInGUC5ufAdAncp0o01ZHLnUc3dnONnywgWmls+cF7nWOulgOyYB30MD2TIOHE4O1Ru/5Cb9Op7COfV77O3AnLzSAVJ1BAlNVX1W5KnUto9idUWFpovU6KViuVaeZ2brJPrL1sVM7sHSsvjMtlFTVnTycjcjGOp4tK0y5E5x1D04TIZSt7zbPNSmx6FsT3Hm/OXudoWM0463Pmib9YjZ7BKYV0IIs17hlYhgD1fvNmrh4VFGe1yFOrKDcehJL9MOJI0w9P8AuP8AxmI8Mzfy+Bl41LkduG32xmJWnUJREWrS5RUGpUOtwWJ4W6rTehwyhCGt3Jp2uaNTiM5VMmyPrYSecudpQRnMExAEAQBAEAQBAEAQBAEAQBANbiAcGIpwCPqUIBqxlC1LhxI+N/lNnCf8lyjEdw4P4cHonSztGjY7qeweuw7heUPGdC9YfqS1HBAAADgAPKaMpXbbNpKysdSYe0hmM2NypaRbM2OLaFC5BHE8flLqU7J3NTExSaZrShaSczXSOzDseB4SqaRt0Zy2exHrSk7ltjtopYCRb1KmtTcgkGycFqHWEycojLFyGVsxfDBlZTwYEHuMZicYWR8a3w3BrGoSlmF2NiSDc9IOvGdahioZFGSuvkadWi8109SJ2dufiE0NIHvYftOjS4hRpqyT+H3NGtg6s9mviXLd/dCs11fLTQkFst2Nha9rgWOnbKMRxRbpaihw15k5O59PAnnTvHsAQBAEAQBAEAQBAEAQBAEAQDFhANFRIBzmlANlHCrrfW/QdZNTaSSIZVdtm6lhlX2VAiU3LdmVBLZG3LI3M2PbTAsewZMcw65mxHNHqc9YgnSWR0Rp1pKUroxtMldjbTSQbNmnC4rUekeMxFl7RkqQ2QUGZqsxcnGNjKYJCAIBhUpBuIBmVJrYi4p7moYJPdEn2supHs4m9VA4SDdyaSWx7MGRAEAQBAEAQBAEAQBAEAQBAEAGAYMsAwyQBl8plEZbm0TBI9gCAc2JqHh5yyC5mrXm+6jQJYaljMSJJGaLeYbLYRbZ0KJWzcirGUwSEAQBAEAQBAEAQBAEAQBAEAQBAEAQBAEAQBAEAQBAEA8tABWDDV9ADBhPkz2CQgGmtSvrJxlYoq0s2qNITsk7mtkfQ2JT65FyLYUnzN4ErNpI9gyIAgCAIAgCAIAgCAIAgCAIAgCAIAgCAIAgCAIAgCAIAgCAIB4RAAgwj2DIgGs05m5U6etzILFyajYymCQgCAIAgCAIAgCAIAgCAIAgCAIAgCAIAgCAIAgCAIAgCAIAgCAIAgCAIAgCAIAgCAIAgCAIAgCAIAgCAIAgCAIAgCAIAgCAIAgCAIB//9k="/>
          <p:cNvSpPr>
            <a:spLocks noChangeAspect="1" noChangeArrowheads="1"/>
          </p:cNvSpPr>
          <p:nvPr/>
        </p:nvSpPr>
        <p:spPr bwMode="auto">
          <a:xfrm>
            <a:off x="4995863"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BR" altLang="pt-BR" sz="1800"/>
          </a:p>
        </p:txBody>
      </p:sp>
      <p:pic>
        <p:nvPicPr>
          <p:cNvPr id="8202"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8575" y="2928938"/>
            <a:ext cx="1192213" cy="511175"/>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ubtitle 2"/>
          <p:cNvSpPr>
            <a:spLocks/>
          </p:cNvSpPr>
          <p:nvPr/>
        </p:nvSpPr>
        <p:spPr bwMode="auto">
          <a:xfrm>
            <a:off x="6135688" y="2471305"/>
            <a:ext cx="2900362" cy="211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Font typeface="Arial" charset="0"/>
              <a:buNone/>
              <a:defRPr/>
            </a:pPr>
            <a:r>
              <a:rPr lang="en-US" sz="1500" dirty="0" smtClean="0">
                <a:latin typeface="+mj-lt"/>
                <a:hlinkClick r:id="rId7"/>
              </a:rPr>
              <a:t>fabioroliv@icloud.com</a:t>
            </a:r>
            <a:endParaRPr lang="en-US" sz="1500" dirty="0">
              <a:latin typeface="+mj-lt"/>
              <a:hlinkClick r:id="rId7"/>
            </a:endParaRPr>
          </a:p>
          <a:p>
            <a:pPr algn="l">
              <a:spcBef>
                <a:spcPct val="20000"/>
              </a:spcBef>
              <a:buFont typeface="Arial" charset="0"/>
              <a:buNone/>
              <a:defRPr/>
            </a:pPr>
            <a:endParaRPr lang="en-US" sz="1500" dirty="0">
              <a:latin typeface="+mj-lt"/>
              <a:hlinkClick r:id="rId7"/>
            </a:endParaRPr>
          </a:p>
          <a:p>
            <a:pPr algn="l">
              <a:spcBef>
                <a:spcPct val="20000"/>
              </a:spcBef>
              <a:buFont typeface="Arial" charset="0"/>
              <a:buNone/>
              <a:defRPr/>
            </a:pPr>
            <a:r>
              <a:rPr lang="en-US" sz="1500" dirty="0">
                <a:latin typeface="+mj-lt"/>
                <a:hlinkClick r:id="rId8"/>
              </a:rPr>
              <a:t>fabiorodrigues.com.br</a:t>
            </a:r>
            <a:endParaRPr lang="en-US" sz="1500" dirty="0">
              <a:latin typeface="+mj-lt"/>
            </a:endParaRPr>
          </a:p>
          <a:p>
            <a:pPr algn="l">
              <a:spcBef>
                <a:spcPct val="20000"/>
              </a:spcBef>
              <a:buFont typeface="Arial" charset="0"/>
              <a:buNone/>
              <a:defRPr/>
            </a:pPr>
            <a:endParaRPr lang="en-US" sz="1500" dirty="0">
              <a:latin typeface="+mj-lt"/>
            </a:endParaRPr>
          </a:p>
          <a:p>
            <a:pPr algn="l">
              <a:spcBef>
                <a:spcPct val="20000"/>
              </a:spcBef>
              <a:buFont typeface="Arial" charset="0"/>
              <a:buNone/>
              <a:defRPr/>
            </a:pPr>
            <a:r>
              <a:rPr lang="en-US" sz="1500" dirty="0">
                <a:latin typeface="+mj-lt"/>
                <a:hlinkClick r:id="rId9"/>
              </a:rPr>
              <a:t>facebook.com/</a:t>
            </a:r>
            <a:r>
              <a:rPr lang="en-US" sz="1500" dirty="0" err="1">
                <a:latin typeface="+mj-lt"/>
                <a:hlinkClick r:id="rId9"/>
              </a:rPr>
              <a:t>fabioroliveira</a:t>
            </a:r>
            <a:endParaRPr lang="en-US" sz="1500" dirty="0">
              <a:latin typeface="+mj-lt"/>
            </a:endParaRPr>
          </a:p>
          <a:p>
            <a:pPr algn="l">
              <a:spcBef>
                <a:spcPct val="20000"/>
              </a:spcBef>
              <a:buFont typeface="Arial" charset="0"/>
              <a:buNone/>
              <a:defRPr/>
            </a:pPr>
            <a:endParaRPr lang="en-US" sz="1500" dirty="0">
              <a:latin typeface="+mj-lt"/>
              <a:hlinkClick r:id="rId10"/>
            </a:endParaRPr>
          </a:p>
          <a:p>
            <a:pPr algn="l">
              <a:spcBef>
                <a:spcPct val="20000"/>
              </a:spcBef>
              <a:buFont typeface="Arial" charset="0"/>
              <a:buNone/>
              <a:defRPr/>
            </a:pPr>
            <a:r>
              <a:rPr lang="pt-BR" sz="1500" dirty="0">
                <a:latin typeface="+mj-lt"/>
                <a:hlinkClick r:id="rId10"/>
              </a:rPr>
              <a:t>@</a:t>
            </a:r>
            <a:r>
              <a:rPr lang="pt-BR" sz="1500" dirty="0" err="1">
                <a:latin typeface="+mj-lt"/>
                <a:hlinkClick r:id="rId10"/>
              </a:rPr>
              <a:t>fabiorodrigueso</a:t>
            </a:r>
            <a:endParaRPr lang="en-US" sz="1500" dirty="0">
              <a:latin typeface="+mj-lt"/>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p:txBody>
      </p:sp>
      <p:pic>
        <p:nvPicPr>
          <p:cNvPr id="2" name="Imagem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471401" y="2457450"/>
            <a:ext cx="371310" cy="432000"/>
          </a:xfrm>
          <a:prstGeom prst="rect">
            <a:avLst/>
          </a:prstGeom>
        </p:spPr>
      </p:pic>
    </p:spTree>
    <p:extLst>
      <p:ext uri="{BB962C8B-B14F-4D97-AF65-F5344CB8AC3E}">
        <p14:creationId xmlns:p14="http://schemas.microsoft.com/office/powerpoint/2010/main" val="3891809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faturamento?</a:t>
            </a:r>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Lei nº 9.718/98 (nova redação do art. 3º):</a:t>
            </a:r>
          </a:p>
          <a:p>
            <a:pPr algn="just"/>
            <a:endParaRPr lang="pt-BR" sz="2200" b="1" dirty="0" smtClean="0">
              <a:solidFill>
                <a:schemeClr val="tx1"/>
              </a:solidFill>
            </a:endParaRPr>
          </a:p>
          <a:p>
            <a:pPr marL="742950" lvl="1" indent="-285750" algn="just">
              <a:buFont typeface="Wingdings" panose="05000000000000000000" pitchFamily="2" charset="2"/>
              <a:buChar char="ü"/>
            </a:pPr>
            <a:r>
              <a:rPr lang="pt-BR" sz="1800" dirty="0" smtClean="0">
                <a:solidFill>
                  <a:schemeClr val="tx1"/>
                </a:solidFill>
              </a:rPr>
              <a:t>Põe fim à polêmica das instituições financeiras:</a:t>
            </a:r>
          </a:p>
          <a:p>
            <a:pPr lvl="1" algn="just"/>
            <a:endParaRPr lang="pt-BR" sz="1800" dirty="0" smtClean="0">
              <a:solidFill>
                <a:schemeClr val="tx1"/>
              </a:solidFill>
            </a:endParaRPr>
          </a:p>
          <a:p>
            <a:pPr lvl="1" algn="just"/>
            <a:endParaRPr lang="pt-BR" sz="1800" dirty="0" smtClean="0">
              <a:solidFill>
                <a:schemeClr val="tx1"/>
              </a:solidFill>
            </a:endParaRPr>
          </a:p>
          <a:p>
            <a:r>
              <a:rPr lang="pt-BR" sz="2200" b="1" dirty="0" smtClean="0">
                <a:solidFill>
                  <a:schemeClr val="tx1"/>
                </a:solidFill>
              </a:rPr>
              <a:t>Receitas da venda de bens e serviços</a:t>
            </a:r>
          </a:p>
          <a:p>
            <a:endParaRPr lang="pt-BR" sz="2200" i="1" dirty="0" smtClean="0">
              <a:solidFill>
                <a:schemeClr val="tx1"/>
              </a:solidFill>
            </a:endParaRPr>
          </a:p>
          <a:p>
            <a:r>
              <a:rPr lang="pt-BR" sz="2200" i="1" dirty="0" smtClean="0">
                <a:solidFill>
                  <a:schemeClr val="tx1"/>
                </a:solidFill>
              </a:rPr>
              <a:t>Versus</a:t>
            </a:r>
          </a:p>
          <a:p>
            <a:endParaRPr lang="pt-BR" sz="2200" i="1" dirty="0">
              <a:solidFill>
                <a:schemeClr val="tx1"/>
              </a:solidFill>
            </a:endParaRPr>
          </a:p>
          <a:p>
            <a:r>
              <a:rPr lang="pt-BR" sz="2200" b="1" dirty="0" smtClean="0">
                <a:solidFill>
                  <a:schemeClr val="tx1"/>
                </a:solidFill>
              </a:rPr>
              <a:t>Receitas da atividade</a:t>
            </a:r>
            <a:endParaRPr lang="pt-BR" sz="2200" b="1" dirty="0">
              <a:solidFill>
                <a:schemeClr val="tx1"/>
              </a:solidFill>
            </a:endParaRPr>
          </a:p>
        </p:txBody>
      </p:sp>
      <p:sp>
        <p:nvSpPr>
          <p:cNvPr id="6" name="Estrela de 5 pontas 5"/>
          <p:cNvSpPr/>
          <p:nvPr/>
        </p:nvSpPr>
        <p:spPr>
          <a:xfrm>
            <a:off x="179512" y="5445224"/>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176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faturamento?</a:t>
            </a:r>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lvl="1" algn="just"/>
            <a:r>
              <a:rPr lang="pt-BR" sz="2200" b="1" dirty="0">
                <a:solidFill>
                  <a:schemeClr val="tx1"/>
                </a:solidFill>
              </a:rPr>
              <a:t>Decreto-Lei nº 1.598/77</a:t>
            </a:r>
          </a:p>
          <a:p>
            <a:pPr algn="just"/>
            <a:endParaRPr lang="pt-BR" sz="2200" dirty="0" smtClean="0">
              <a:solidFill>
                <a:schemeClr val="tx1"/>
              </a:solidFill>
            </a:endParaRPr>
          </a:p>
          <a:p>
            <a:pPr lvl="1" algn="just"/>
            <a:r>
              <a:rPr lang="pt-BR" sz="1800" i="1" dirty="0" smtClean="0">
                <a:solidFill>
                  <a:schemeClr val="tx1"/>
                </a:solidFill>
              </a:rPr>
              <a:t>“</a:t>
            </a:r>
            <a:r>
              <a:rPr lang="pt-BR" sz="1800" b="1" i="1" dirty="0" smtClean="0">
                <a:solidFill>
                  <a:schemeClr val="tx1"/>
                </a:solidFill>
              </a:rPr>
              <a:t>Art</a:t>
            </a:r>
            <a:r>
              <a:rPr lang="pt-BR" sz="1800" b="1" i="1" dirty="0">
                <a:solidFill>
                  <a:schemeClr val="tx1"/>
                </a:solidFill>
              </a:rPr>
              <a:t>. 12.</a:t>
            </a:r>
            <a:r>
              <a:rPr lang="pt-BR" sz="1800" i="1" dirty="0">
                <a:solidFill>
                  <a:schemeClr val="tx1"/>
                </a:solidFill>
              </a:rPr>
              <a:t> </a:t>
            </a:r>
            <a:r>
              <a:rPr lang="pt-BR" sz="1800" i="1" dirty="0" smtClean="0">
                <a:solidFill>
                  <a:schemeClr val="tx1"/>
                </a:solidFill>
              </a:rPr>
              <a:t>[...]</a:t>
            </a:r>
            <a:endParaRPr lang="pt-BR" sz="1800" i="1" dirty="0">
              <a:solidFill>
                <a:schemeClr val="tx1"/>
              </a:solidFill>
            </a:endParaRPr>
          </a:p>
          <a:p>
            <a:pPr lvl="1" algn="just"/>
            <a:r>
              <a:rPr lang="pt-BR" sz="1800" i="1" dirty="0">
                <a:solidFill>
                  <a:schemeClr val="tx1"/>
                </a:solidFill>
              </a:rPr>
              <a:t>§ 4º Na receita bruta, não se incluem os tributos não cumulativos cobrados, destacadamente, do comprador ou contratante, pelo vendedor dos bens ou pelo prestador dos serviços na condição de mero depositário.</a:t>
            </a:r>
          </a:p>
          <a:p>
            <a:pPr lvl="1" algn="just"/>
            <a:r>
              <a:rPr lang="pt-BR" sz="1800" i="1" dirty="0">
                <a:solidFill>
                  <a:schemeClr val="tx1"/>
                </a:solidFill>
              </a:rPr>
              <a:t>§ 5º Na receita bruta, incluem-se os tributos sobre ela incidentes e os valores decorrentes do ajuste a valor presente, de que trata o inciso VIII do caput do art. 183 da Lei nº 6.404, de 1976, das operações previstas no caput, observado o disposto no § 4º</a:t>
            </a:r>
            <a:r>
              <a:rPr lang="pt-BR" sz="1800" i="1" dirty="0" smtClean="0">
                <a:solidFill>
                  <a:schemeClr val="tx1"/>
                </a:solidFill>
              </a:rPr>
              <a:t>.”</a:t>
            </a:r>
          </a:p>
          <a:p>
            <a:pPr lvl="1" algn="just"/>
            <a:endParaRPr lang="pt-BR" sz="1800" i="1" dirty="0" smtClean="0">
              <a:solidFill>
                <a:schemeClr val="tx1"/>
              </a:solidFill>
            </a:endParaRPr>
          </a:p>
          <a:p>
            <a:pPr lvl="1" algn="just"/>
            <a:endParaRPr lang="pt-BR" sz="1800" i="1" dirty="0">
              <a:solidFill>
                <a:schemeClr val="tx1"/>
              </a:solidFill>
            </a:endParaRPr>
          </a:p>
          <a:p>
            <a:pPr marL="742950" lvl="1" indent="-285750" algn="just">
              <a:buFont typeface="Wingdings" panose="05000000000000000000" pitchFamily="2" charset="2"/>
              <a:buChar char="ü"/>
            </a:pPr>
            <a:r>
              <a:rPr lang="pt-BR" sz="1800" i="1" dirty="0" smtClean="0">
                <a:solidFill>
                  <a:schemeClr val="tx1"/>
                </a:solidFill>
              </a:rPr>
              <a:t>A exclusão do ICMS está pendente de decisão do STF.</a:t>
            </a:r>
          </a:p>
          <a:p>
            <a:pPr marL="1200150" lvl="2" indent="-285750" algn="just">
              <a:buFont typeface="Wingdings" panose="05000000000000000000" pitchFamily="2" charset="2"/>
              <a:buChar char="v"/>
            </a:pPr>
            <a:r>
              <a:rPr lang="pt-BR" sz="1600" i="1" dirty="0" smtClean="0">
                <a:solidFill>
                  <a:schemeClr val="tx1"/>
                </a:solidFill>
              </a:rPr>
              <a:t>Foi objeto </a:t>
            </a:r>
            <a:r>
              <a:rPr lang="pt-BR" sz="1600" i="1" dirty="0">
                <a:solidFill>
                  <a:schemeClr val="tx1"/>
                </a:solidFill>
              </a:rPr>
              <a:t>de Ação </a:t>
            </a:r>
            <a:r>
              <a:rPr lang="pt-BR" sz="1600" i="1" dirty="0" smtClean="0">
                <a:solidFill>
                  <a:schemeClr val="tx1"/>
                </a:solidFill>
              </a:rPr>
              <a:t>Declaratória </a:t>
            </a:r>
            <a:r>
              <a:rPr lang="pt-BR" sz="1600" i="1" dirty="0">
                <a:solidFill>
                  <a:schemeClr val="tx1"/>
                </a:solidFill>
              </a:rPr>
              <a:t>de </a:t>
            </a:r>
            <a:r>
              <a:rPr lang="pt-BR" sz="1600" i="1" dirty="0" smtClean="0">
                <a:solidFill>
                  <a:schemeClr val="tx1"/>
                </a:solidFill>
              </a:rPr>
              <a:t>Constitucionalidade (ADC).</a:t>
            </a:r>
          </a:p>
        </p:txBody>
      </p:sp>
    </p:spTree>
    <p:extLst>
      <p:ext uri="{BB962C8B-B14F-4D97-AF65-F5344CB8AC3E}">
        <p14:creationId xmlns:p14="http://schemas.microsoft.com/office/powerpoint/2010/main" val="921702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a:t>
            </a:r>
            <a:r>
              <a:rPr lang="pt-BR" dirty="0" smtClean="0"/>
              <a:t>receita?</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Leis nºs 10.637/2002 e 10.833/2003 (nova redação do art. 1º):</a:t>
            </a:r>
          </a:p>
          <a:p>
            <a:pPr algn="just"/>
            <a:endParaRPr lang="pt-BR" sz="2200" b="1" dirty="0" smtClean="0">
              <a:solidFill>
                <a:schemeClr val="tx1"/>
              </a:solidFill>
            </a:endParaRPr>
          </a:p>
          <a:p>
            <a:pPr lvl="1" algn="just">
              <a:lnSpc>
                <a:spcPct val="125000"/>
              </a:lnSpc>
            </a:pPr>
            <a:r>
              <a:rPr lang="pt-BR" altLang="pt-BR" sz="1800" b="1" i="1" dirty="0" smtClean="0">
                <a:solidFill>
                  <a:schemeClr val="tx1"/>
                </a:solidFill>
              </a:rPr>
              <a:t>“Art</a:t>
            </a:r>
            <a:r>
              <a:rPr lang="pt-BR" altLang="pt-BR" sz="1800" b="1" i="1" dirty="0">
                <a:solidFill>
                  <a:schemeClr val="tx1"/>
                </a:solidFill>
              </a:rPr>
              <a:t>. 1º [...]</a:t>
            </a:r>
          </a:p>
          <a:p>
            <a:pPr lvl="1" algn="just">
              <a:lnSpc>
                <a:spcPct val="125000"/>
              </a:lnSpc>
            </a:pPr>
            <a:r>
              <a:rPr lang="pt-BR" altLang="pt-BR" sz="1800" i="1" dirty="0">
                <a:solidFill>
                  <a:schemeClr val="tx1"/>
                </a:solidFill>
              </a:rPr>
              <a:t>§ 1º Para efeito do disposto neste artigo, o total das receitas compreende a receita bruta de que trata o art. 12 do Decreto-Lei nº 1.598, de 26 de dezembro de 1977, </a:t>
            </a:r>
            <a:r>
              <a:rPr lang="pt-BR" altLang="pt-BR" sz="1800" i="1" u="sng" dirty="0">
                <a:solidFill>
                  <a:schemeClr val="tx1"/>
                </a:solidFill>
              </a:rPr>
              <a:t>e todas as demais receitas auferidas pela pessoa jurídica </a:t>
            </a:r>
            <a:r>
              <a:rPr lang="pt-BR" altLang="pt-BR" sz="1800" i="1" dirty="0">
                <a:solidFill>
                  <a:schemeClr val="tx1"/>
                </a:solidFill>
              </a:rPr>
              <a:t>com os seus respectivos valores decorrentes do ajuste a valor presente de que trata o inciso VIII do caput do art. 183 da Lei nº 6.404, de 15 de dezembro de 1976</a:t>
            </a:r>
            <a:r>
              <a:rPr lang="pt-BR" altLang="pt-BR" sz="1800" i="1" dirty="0" smtClean="0">
                <a:solidFill>
                  <a:schemeClr val="tx1"/>
                </a:solidFill>
              </a:rPr>
              <a:t>.”</a:t>
            </a:r>
            <a:endParaRPr lang="pt-BR" altLang="pt-BR" sz="1800" i="1" dirty="0">
              <a:solidFill>
                <a:schemeClr val="tx1"/>
              </a:solidFill>
            </a:endParaRPr>
          </a:p>
        </p:txBody>
      </p:sp>
    </p:spTree>
    <p:extLst>
      <p:ext uri="{BB962C8B-B14F-4D97-AF65-F5344CB8AC3E}">
        <p14:creationId xmlns:p14="http://schemas.microsoft.com/office/powerpoint/2010/main" val="1547562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a:t>
            </a:r>
            <a:r>
              <a:rPr lang="pt-BR" dirty="0" smtClean="0"/>
              <a:t>receita?</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Exceções:</a:t>
            </a:r>
          </a:p>
          <a:p>
            <a:pPr lvl="1" algn="just">
              <a:lnSpc>
                <a:spcPct val="125000"/>
              </a:lnSpc>
            </a:pPr>
            <a:endParaRPr lang="pt-BR" altLang="pt-BR" sz="1800" b="1" i="1" dirty="0" smtClean="0">
              <a:solidFill>
                <a:schemeClr val="tx1"/>
              </a:solidFill>
            </a:endParaRPr>
          </a:p>
          <a:p>
            <a:pPr lvl="1" algn="just">
              <a:lnSpc>
                <a:spcPct val="125000"/>
              </a:lnSpc>
            </a:pPr>
            <a:r>
              <a:rPr lang="pt-BR" altLang="pt-BR" sz="1800" i="1" dirty="0" smtClean="0">
                <a:solidFill>
                  <a:schemeClr val="tx1"/>
                </a:solidFill>
              </a:rPr>
              <a:t>“</a:t>
            </a:r>
            <a:r>
              <a:rPr lang="pt-BR" altLang="pt-BR" sz="1800" b="1" i="1" dirty="0" smtClean="0">
                <a:solidFill>
                  <a:schemeClr val="tx1"/>
                </a:solidFill>
              </a:rPr>
              <a:t>Art</a:t>
            </a:r>
            <a:r>
              <a:rPr lang="pt-BR" altLang="pt-BR" sz="1800" b="1" i="1" dirty="0">
                <a:solidFill>
                  <a:schemeClr val="tx1"/>
                </a:solidFill>
              </a:rPr>
              <a:t>. </a:t>
            </a:r>
            <a:r>
              <a:rPr lang="pt-BR" altLang="pt-BR" sz="1800" b="1" i="1" dirty="0" smtClean="0">
                <a:solidFill>
                  <a:schemeClr val="tx1"/>
                </a:solidFill>
              </a:rPr>
              <a:t>1º, § 3º</a:t>
            </a:r>
            <a:r>
              <a:rPr lang="pt-BR" altLang="pt-BR" sz="1800" i="1" dirty="0" smtClean="0">
                <a:solidFill>
                  <a:schemeClr val="tx1"/>
                </a:solidFill>
              </a:rPr>
              <a:t> </a:t>
            </a:r>
            <a:r>
              <a:rPr lang="pt-BR" altLang="pt-BR" sz="1800" i="1" dirty="0">
                <a:solidFill>
                  <a:schemeClr val="tx1"/>
                </a:solidFill>
              </a:rPr>
              <a:t>[...]</a:t>
            </a:r>
          </a:p>
          <a:p>
            <a:pPr lvl="1" algn="just"/>
            <a:r>
              <a:rPr lang="pt-BR" sz="1800" i="1" dirty="0">
                <a:solidFill>
                  <a:schemeClr val="tx1"/>
                </a:solidFill>
              </a:rPr>
              <a:t>I - isentas ou não alcançadas pela incidência da contribuição ou sujeitas à alíquota 0 (zero);</a:t>
            </a:r>
            <a:endParaRPr lang="pt-BR" sz="1800" dirty="0">
              <a:solidFill>
                <a:schemeClr val="tx1"/>
              </a:solidFill>
            </a:endParaRPr>
          </a:p>
          <a:p>
            <a:pPr lvl="1" algn="just"/>
            <a:r>
              <a:rPr lang="pt-BR" sz="1800" i="1" dirty="0">
                <a:solidFill>
                  <a:schemeClr val="tx1"/>
                </a:solidFill>
              </a:rPr>
              <a:t>II - de que trata o inciso IV do caput art. 187 da Lei nº 6.404, de 1976, decorrentes da venda de bens do ativo não circulante, classificado como investimento, imobilizado ou intangível;</a:t>
            </a:r>
            <a:endParaRPr lang="pt-BR" sz="1800" dirty="0">
              <a:solidFill>
                <a:schemeClr val="tx1"/>
              </a:solidFill>
            </a:endParaRPr>
          </a:p>
          <a:p>
            <a:pPr lvl="1" algn="just"/>
            <a:r>
              <a:rPr lang="pt-BR" sz="1800" i="1" dirty="0">
                <a:solidFill>
                  <a:schemeClr val="tx1"/>
                </a:solidFill>
              </a:rPr>
              <a:t>III - auferidas pela pessoa jurídica revendedora, na revenda de mercadorias em relação às quais a contribuição seja exigida da empresa vendedora, na condição de substituta tributária;</a:t>
            </a:r>
            <a:endParaRPr lang="pt-BR" sz="1800" dirty="0">
              <a:solidFill>
                <a:schemeClr val="tx1"/>
              </a:solidFill>
            </a:endParaRPr>
          </a:p>
          <a:p>
            <a:pPr lvl="1" algn="just"/>
            <a:r>
              <a:rPr lang="pt-BR" sz="1800" i="1" dirty="0">
                <a:solidFill>
                  <a:schemeClr val="tx1"/>
                </a:solidFill>
              </a:rPr>
              <a:t>IV </a:t>
            </a:r>
            <a:r>
              <a:rPr lang="pt-BR" sz="1800" i="1" dirty="0" smtClean="0">
                <a:solidFill>
                  <a:schemeClr val="tx1"/>
                </a:solidFill>
              </a:rPr>
              <a:t>– revogado”</a:t>
            </a:r>
            <a:endParaRPr lang="pt-BR" sz="1800" dirty="0">
              <a:solidFill>
                <a:schemeClr val="tx1"/>
              </a:solidFill>
            </a:endParaRPr>
          </a:p>
        </p:txBody>
      </p:sp>
    </p:spTree>
    <p:extLst>
      <p:ext uri="{BB962C8B-B14F-4D97-AF65-F5344CB8AC3E}">
        <p14:creationId xmlns:p14="http://schemas.microsoft.com/office/powerpoint/2010/main" val="19327940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Nova definição de </a:t>
            </a:r>
            <a:r>
              <a:rPr lang="pt-BR" dirty="0" smtClean="0"/>
              <a:t>receita?</a:t>
            </a:r>
            <a:endParaRPr lang="pt-BR" dirty="0"/>
          </a:p>
        </p:txBody>
      </p:sp>
      <p:sp>
        <p:nvSpPr>
          <p:cNvPr id="5" name="Espaço Reservado para Conteúdo 2"/>
          <p:cNvSpPr txBox="1">
            <a:spLocks/>
          </p:cNvSpPr>
          <p:nvPr/>
        </p:nvSpPr>
        <p:spPr>
          <a:xfrm>
            <a:off x="457200" y="1268760"/>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Exceções:</a:t>
            </a:r>
          </a:p>
          <a:p>
            <a:pPr lvl="1" algn="just">
              <a:lnSpc>
                <a:spcPct val="125000"/>
              </a:lnSpc>
            </a:pPr>
            <a:endParaRPr lang="pt-BR" altLang="pt-BR" sz="1800" b="1" i="1" dirty="0">
              <a:solidFill>
                <a:schemeClr val="tx1"/>
              </a:solidFill>
            </a:endParaRPr>
          </a:p>
          <a:p>
            <a:pPr lvl="1" algn="just">
              <a:lnSpc>
                <a:spcPct val="125000"/>
              </a:lnSpc>
            </a:pPr>
            <a:r>
              <a:rPr lang="pt-BR" altLang="pt-BR" sz="1800" b="1" i="1" dirty="0" smtClean="0">
                <a:solidFill>
                  <a:schemeClr val="tx1"/>
                </a:solidFill>
              </a:rPr>
              <a:t>“Art</a:t>
            </a:r>
            <a:r>
              <a:rPr lang="pt-BR" altLang="pt-BR" sz="1800" b="1" i="1" dirty="0">
                <a:solidFill>
                  <a:schemeClr val="tx1"/>
                </a:solidFill>
              </a:rPr>
              <a:t>. </a:t>
            </a:r>
            <a:r>
              <a:rPr lang="pt-BR" altLang="pt-BR" sz="1800" b="1" i="1" dirty="0" smtClean="0">
                <a:solidFill>
                  <a:schemeClr val="tx1"/>
                </a:solidFill>
              </a:rPr>
              <a:t>1º, § 3º</a:t>
            </a:r>
            <a:r>
              <a:rPr lang="pt-BR" altLang="pt-BR" sz="1800" i="1" dirty="0" smtClean="0">
                <a:solidFill>
                  <a:schemeClr val="tx1"/>
                </a:solidFill>
              </a:rPr>
              <a:t> </a:t>
            </a:r>
            <a:r>
              <a:rPr lang="pt-BR" altLang="pt-BR" sz="1800" i="1" dirty="0">
                <a:solidFill>
                  <a:schemeClr val="tx1"/>
                </a:solidFill>
              </a:rPr>
              <a:t>[...]</a:t>
            </a:r>
          </a:p>
          <a:p>
            <a:pPr lvl="1" algn="just"/>
            <a:r>
              <a:rPr lang="pt-BR" sz="1800" i="1" dirty="0" smtClean="0">
                <a:solidFill>
                  <a:schemeClr val="tx1"/>
                </a:solidFill>
              </a:rPr>
              <a:t>V </a:t>
            </a:r>
            <a:r>
              <a:rPr lang="pt-BR" sz="1800" i="1" dirty="0">
                <a:solidFill>
                  <a:schemeClr val="tx1"/>
                </a:solidFill>
              </a:rPr>
              <a:t>- referentes a:</a:t>
            </a:r>
            <a:endParaRPr lang="pt-BR" sz="1800" dirty="0">
              <a:solidFill>
                <a:schemeClr val="tx1"/>
              </a:solidFill>
            </a:endParaRPr>
          </a:p>
          <a:p>
            <a:pPr lvl="1" algn="just"/>
            <a:r>
              <a:rPr lang="pt-BR" sz="1800" i="1" dirty="0">
                <a:solidFill>
                  <a:schemeClr val="tx1"/>
                </a:solidFill>
              </a:rPr>
              <a:t>a) vendas canceladas e aos descontos incondicionais concedidos;</a:t>
            </a:r>
            <a:endParaRPr lang="pt-BR" sz="1800" dirty="0">
              <a:solidFill>
                <a:schemeClr val="tx1"/>
              </a:solidFill>
            </a:endParaRPr>
          </a:p>
          <a:p>
            <a:pPr lvl="1" algn="just"/>
            <a:r>
              <a:rPr lang="pt-BR" sz="1800" i="1" dirty="0">
                <a:solidFill>
                  <a:schemeClr val="tx1"/>
                </a:solidFill>
              </a:rPr>
              <a:t>b) reversões de provisões e recuperações de créditos baixados como perda que não representem ingresso de novas receitas, o resultado positivo da avaliação de investimentos pelo valor do patrimônio líquido e os lucros e dividendos derivados de investimentos avaliados pelo custo de aquisição que tenham sido computados como receita.</a:t>
            </a:r>
            <a:endParaRPr lang="pt-BR" sz="1800" dirty="0">
              <a:solidFill>
                <a:schemeClr val="tx1"/>
              </a:solidFill>
            </a:endParaRPr>
          </a:p>
          <a:p>
            <a:pPr lvl="1" algn="just"/>
            <a:r>
              <a:rPr lang="pt-BR" sz="1800" i="1" dirty="0">
                <a:solidFill>
                  <a:schemeClr val="tx1"/>
                </a:solidFill>
              </a:rPr>
              <a:t>VI - decorrentes de transferência onerosa a outros contribuintes do Imposto sobre Operações relativas à Circulação de Mercadorias e sobre Prestações de Serviços de Transporte Interestadual e Intermunicipal e de Comunicação - ICMS de créditos de ICMS originados de operações de exportação, conforme o disposto no inciso II do § 1o do art. 25 da Lei Complementar no 87, de 13 de setembro de 1996</a:t>
            </a:r>
            <a:r>
              <a:rPr lang="pt-BR" sz="1800" i="1" dirty="0" smtClean="0">
                <a:solidFill>
                  <a:schemeClr val="tx1"/>
                </a:solidFill>
              </a:rPr>
              <a:t>.”</a:t>
            </a:r>
            <a:endParaRPr lang="pt-BR" sz="1800" dirty="0">
              <a:solidFill>
                <a:schemeClr val="tx1"/>
              </a:solidFill>
            </a:endParaRPr>
          </a:p>
        </p:txBody>
      </p:sp>
    </p:spTree>
    <p:extLst>
      <p:ext uri="{BB962C8B-B14F-4D97-AF65-F5344CB8AC3E}">
        <p14:creationId xmlns:p14="http://schemas.microsoft.com/office/powerpoint/2010/main" val="1636363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As novas “receitas contábeis”</a:t>
            </a:r>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Exceções (novas receitas contábeis):</a:t>
            </a:r>
          </a:p>
          <a:p>
            <a:pPr marL="342900" indent="-342900" algn="just">
              <a:buFont typeface="Arial" panose="020B0604020202020204" pitchFamily="34" charset="0"/>
              <a:buChar char="•"/>
            </a:pPr>
            <a:endParaRPr lang="pt-BR" sz="2200" b="1" dirty="0" smtClean="0">
              <a:solidFill>
                <a:schemeClr val="tx1"/>
              </a:solidFill>
            </a:endParaRPr>
          </a:p>
          <a:p>
            <a:pPr lvl="1" algn="just">
              <a:lnSpc>
                <a:spcPct val="125000"/>
              </a:lnSpc>
            </a:pPr>
            <a:r>
              <a:rPr lang="pt-BR" altLang="pt-BR" sz="1800" b="1" i="1" dirty="0" smtClean="0">
                <a:solidFill>
                  <a:schemeClr val="tx1"/>
                </a:solidFill>
              </a:rPr>
              <a:t>“Art</a:t>
            </a:r>
            <a:r>
              <a:rPr lang="pt-BR" altLang="pt-BR" sz="1800" b="1" i="1" dirty="0">
                <a:solidFill>
                  <a:schemeClr val="tx1"/>
                </a:solidFill>
              </a:rPr>
              <a:t>. </a:t>
            </a:r>
            <a:r>
              <a:rPr lang="pt-BR" altLang="pt-BR" sz="1800" b="1" i="1" dirty="0" smtClean="0">
                <a:solidFill>
                  <a:schemeClr val="tx1"/>
                </a:solidFill>
              </a:rPr>
              <a:t>1º, § 3º </a:t>
            </a:r>
            <a:r>
              <a:rPr lang="pt-BR" altLang="pt-BR" sz="1800" i="1" dirty="0">
                <a:solidFill>
                  <a:schemeClr val="tx1"/>
                </a:solidFill>
              </a:rPr>
              <a:t>[...]</a:t>
            </a:r>
          </a:p>
          <a:p>
            <a:pPr lvl="1" algn="just"/>
            <a:r>
              <a:rPr lang="pt-BR" sz="1800" i="1" dirty="0">
                <a:solidFill>
                  <a:schemeClr val="tx1"/>
                </a:solidFill>
              </a:rPr>
              <a:t>VII - financeiras decorrentes do ajuste a valor presente de que trata o inciso VIII do caput do art. 183 da Lei nº 6.404, de 1976, referentes a receitas excluídas da base de cálculo da COFINS;</a:t>
            </a:r>
          </a:p>
          <a:p>
            <a:pPr lvl="1" algn="just"/>
            <a:r>
              <a:rPr lang="pt-BR" sz="1800" i="1" dirty="0">
                <a:solidFill>
                  <a:schemeClr val="tx1"/>
                </a:solidFill>
              </a:rPr>
              <a:t>VIII - relativas aos ganhos decorrentes de avaliação do ativo e passivo com base no valor justo;</a:t>
            </a:r>
          </a:p>
          <a:p>
            <a:pPr lvl="1" algn="just"/>
            <a:r>
              <a:rPr lang="pt-BR" sz="1800" i="1" dirty="0">
                <a:solidFill>
                  <a:schemeClr val="tx1"/>
                </a:solidFill>
              </a:rPr>
              <a:t>IX - de subvenções para investimento, inclusive mediante isenção ou redução de impostos, concedidas como estímulo à implantação ou expansão de empreendimentos econômicos e de doações feitas pelo Poder Público</a:t>
            </a:r>
            <a:r>
              <a:rPr lang="pt-BR" sz="1800" i="1" dirty="0" smtClean="0">
                <a:solidFill>
                  <a:schemeClr val="tx1"/>
                </a:solidFill>
              </a:rPr>
              <a:t>;”</a:t>
            </a:r>
          </a:p>
        </p:txBody>
      </p:sp>
    </p:spTree>
    <p:extLst>
      <p:ext uri="{BB962C8B-B14F-4D97-AF65-F5344CB8AC3E}">
        <p14:creationId xmlns:p14="http://schemas.microsoft.com/office/powerpoint/2010/main" val="582975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a:t>As novas “receitas contábeis”</a:t>
            </a:r>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b="1" dirty="0" smtClean="0">
                <a:solidFill>
                  <a:schemeClr val="tx1"/>
                </a:solidFill>
              </a:rPr>
              <a:t>Exceções (novas receitas contábeis):</a:t>
            </a:r>
          </a:p>
          <a:p>
            <a:pPr lvl="1" algn="just">
              <a:lnSpc>
                <a:spcPct val="125000"/>
              </a:lnSpc>
            </a:pPr>
            <a:endParaRPr lang="pt-BR" altLang="pt-BR" sz="1800" b="1" i="1" dirty="0" smtClean="0">
              <a:solidFill>
                <a:schemeClr val="tx1"/>
              </a:solidFill>
            </a:endParaRPr>
          </a:p>
          <a:p>
            <a:pPr lvl="1" algn="just">
              <a:lnSpc>
                <a:spcPct val="125000"/>
              </a:lnSpc>
            </a:pPr>
            <a:r>
              <a:rPr lang="pt-BR" altLang="pt-BR" sz="1800" b="1" i="1" dirty="0" smtClean="0">
                <a:solidFill>
                  <a:schemeClr val="tx1"/>
                </a:solidFill>
              </a:rPr>
              <a:t>“Art</a:t>
            </a:r>
            <a:r>
              <a:rPr lang="pt-BR" altLang="pt-BR" sz="1800" b="1" i="1" dirty="0">
                <a:solidFill>
                  <a:schemeClr val="tx1"/>
                </a:solidFill>
              </a:rPr>
              <a:t>. </a:t>
            </a:r>
            <a:r>
              <a:rPr lang="pt-BR" altLang="pt-BR" sz="1800" b="1" i="1" dirty="0" smtClean="0">
                <a:solidFill>
                  <a:schemeClr val="tx1"/>
                </a:solidFill>
              </a:rPr>
              <a:t>1º, § 3º </a:t>
            </a:r>
            <a:r>
              <a:rPr lang="pt-BR" altLang="pt-BR" sz="1800" i="1" dirty="0">
                <a:solidFill>
                  <a:schemeClr val="tx1"/>
                </a:solidFill>
              </a:rPr>
              <a:t>[...]</a:t>
            </a:r>
          </a:p>
          <a:p>
            <a:pPr lvl="1" algn="just"/>
            <a:r>
              <a:rPr lang="pt-BR" sz="1800" i="1" dirty="0" smtClean="0">
                <a:solidFill>
                  <a:schemeClr val="tx1"/>
                </a:solidFill>
              </a:rPr>
              <a:t>X </a:t>
            </a:r>
            <a:r>
              <a:rPr lang="pt-BR" sz="1800" i="1" dirty="0">
                <a:solidFill>
                  <a:schemeClr val="tx1"/>
                </a:solidFill>
              </a:rPr>
              <a:t>- reconhecidas pela construção, recuperação, reforma, ampliação ou melhoramento da infraestrutura, cuja contrapartida seja ativo intangível representativo de direito de exploração, no caso de contratos de concessão de serviços públicos;</a:t>
            </a:r>
          </a:p>
          <a:p>
            <a:pPr lvl="1" algn="just"/>
            <a:r>
              <a:rPr lang="pt-BR" sz="1800" i="1" dirty="0">
                <a:solidFill>
                  <a:schemeClr val="tx1"/>
                </a:solidFill>
              </a:rPr>
              <a:t>XI - relativas ao valor do imposto que deixar de ser pago em virtude das isenções e reduções de que tratam as alíneas "a", "b", "c" e "e" do § 1º do art. 19 do Decreto-Lei nº 1.598, de 1977; e</a:t>
            </a:r>
          </a:p>
          <a:p>
            <a:pPr lvl="1" algn="just"/>
            <a:r>
              <a:rPr lang="pt-BR" sz="1800" i="1" dirty="0">
                <a:solidFill>
                  <a:schemeClr val="tx1"/>
                </a:solidFill>
              </a:rPr>
              <a:t>XII - relativas ao prêmio na emissão de debêntures</a:t>
            </a:r>
            <a:r>
              <a:rPr lang="pt-BR" sz="1800" i="1" dirty="0" smtClean="0">
                <a:solidFill>
                  <a:schemeClr val="tx1"/>
                </a:solidFill>
              </a:rPr>
              <a:t>.”</a:t>
            </a:r>
            <a:endParaRPr lang="pt-BR" sz="1800" i="1" dirty="0">
              <a:solidFill>
                <a:schemeClr val="tx1"/>
              </a:solidFill>
            </a:endParaRPr>
          </a:p>
          <a:p>
            <a:pPr lvl="1" algn="just"/>
            <a:endParaRPr lang="pt-BR" sz="1800" i="1" dirty="0">
              <a:solidFill>
                <a:schemeClr val="tx1"/>
              </a:solidFill>
            </a:endParaRPr>
          </a:p>
        </p:txBody>
      </p:sp>
    </p:spTree>
    <p:extLst>
      <p:ext uri="{BB962C8B-B14F-4D97-AF65-F5344CB8AC3E}">
        <p14:creationId xmlns:p14="http://schemas.microsoft.com/office/powerpoint/2010/main" val="2866193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EFD-Contribuições </a:t>
            </a:r>
            <a:r>
              <a:rPr lang="pt-BR" i="1" dirty="0" smtClean="0"/>
              <a:t>versus</a:t>
            </a:r>
            <a:r>
              <a:rPr lang="pt-BR" dirty="0" smtClean="0"/>
              <a:t> ECD</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200" dirty="0" smtClean="0">
                <a:solidFill>
                  <a:schemeClr val="tx1"/>
                </a:solidFill>
              </a:rPr>
              <a:t>Na EFD-Contribuições devem ser informadas todas as receitas, sejam tributadas ou não.</a:t>
            </a:r>
          </a:p>
          <a:p>
            <a:pPr marL="800100" lvl="1" indent="-342900" algn="just">
              <a:buFont typeface="Arial" panose="020B0604020202020204" pitchFamily="34" charset="0"/>
              <a:buChar char="•"/>
            </a:pPr>
            <a:r>
              <a:rPr lang="pt-BR" sz="1800" dirty="0" smtClean="0">
                <a:solidFill>
                  <a:schemeClr val="tx1"/>
                </a:solidFill>
              </a:rPr>
              <a:t>As receita não tributadas devem ser informadas com seus respectivos “códigos de receitas”.</a:t>
            </a:r>
          </a:p>
          <a:p>
            <a:pPr marL="342900" indent="-342900" algn="just">
              <a:buFont typeface="Arial" panose="020B0604020202020204" pitchFamily="34" charset="0"/>
              <a:buChar char="•"/>
            </a:pPr>
            <a:endParaRPr lang="pt-BR" sz="2200" i="1" dirty="0">
              <a:solidFill>
                <a:schemeClr val="tx1"/>
              </a:solidFill>
            </a:endParaRPr>
          </a:p>
          <a:p>
            <a:pPr marL="342900" indent="-342900" algn="just">
              <a:buFont typeface="Arial" panose="020B0604020202020204" pitchFamily="34" charset="0"/>
              <a:buChar char="•"/>
            </a:pPr>
            <a:r>
              <a:rPr lang="pt-BR" sz="2200" i="1" dirty="0" smtClean="0">
                <a:solidFill>
                  <a:schemeClr val="tx1"/>
                </a:solidFill>
              </a:rPr>
              <a:t>Na ECD também são informadas todas as receitas da empresa.</a:t>
            </a:r>
            <a:endParaRPr lang="pt-BR" sz="1800" i="1" dirty="0">
              <a:solidFill>
                <a:schemeClr val="tx1"/>
              </a:solidFill>
            </a:endParaRPr>
          </a:p>
          <a:p>
            <a:pPr marL="742950" lvl="1" indent="-285750" algn="just">
              <a:buFont typeface="Arial" panose="020B0604020202020204" pitchFamily="34" charset="0"/>
              <a:buChar char="•"/>
            </a:pPr>
            <a:endParaRPr lang="pt-BR" sz="1800" i="1" dirty="0">
              <a:solidFill>
                <a:schemeClr val="tx1"/>
              </a:solidFill>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4149080"/>
            <a:ext cx="2143125" cy="2143125"/>
          </a:xfrm>
          <a:prstGeom prst="rect">
            <a:avLst/>
          </a:prstGeom>
        </p:spPr>
      </p:pic>
    </p:spTree>
    <p:extLst>
      <p:ext uri="{BB962C8B-B14F-4D97-AF65-F5344CB8AC3E}">
        <p14:creationId xmlns:p14="http://schemas.microsoft.com/office/powerpoint/2010/main" val="2545761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Conclusões</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lvl="0" indent="-457200" algn="just">
              <a:buFont typeface="+mj-lt"/>
              <a:buAutoNum type="arabicPeriod"/>
            </a:pPr>
            <a:r>
              <a:rPr lang="pt-BR" sz="1800" dirty="0">
                <a:solidFill>
                  <a:schemeClr val="tx1"/>
                </a:solidFill>
              </a:rPr>
              <a:t>A base de cálculo das contribuições no regime </a:t>
            </a:r>
            <a:r>
              <a:rPr lang="pt-BR" sz="1800" dirty="0" smtClean="0">
                <a:solidFill>
                  <a:schemeClr val="tx1"/>
                </a:solidFill>
              </a:rPr>
              <a:t>cumulativo </a:t>
            </a:r>
            <a:r>
              <a:rPr lang="pt-BR" sz="1800" dirty="0">
                <a:solidFill>
                  <a:schemeClr val="tx1"/>
                </a:solidFill>
              </a:rPr>
              <a:t>não sofreu substancial </a:t>
            </a:r>
            <a:r>
              <a:rPr lang="pt-BR" sz="1800" dirty="0" smtClean="0">
                <a:solidFill>
                  <a:schemeClr val="tx1"/>
                </a:solidFill>
              </a:rPr>
              <a:t>mudança</a:t>
            </a:r>
          </a:p>
          <a:p>
            <a:pPr marL="914400" lvl="1" indent="-457200" algn="just">
              <a:buFont typeface="Wingdings" panose="05000000000000000000" pitchFamily="2" charset="2"/>
              <a:buChar char="ü"/>
            </a:pPr>
            <a:r>
              <a:rPr lang="pt-BR" sz="1800" dirty="0" smtClean="0">
                <a:solidFill>
                  <a:schemeClr val="tx1"/>
                </a:solidFill>
              </a:rPr>
              <a:t>Mas pôs fim </a:t>
            </a:r>
            <a:r>
              <a:rPr lang="pt-BR" sz="1800" dirty="0">
                <a:solidFill>
                  <a:schemeClr val="tx1"/>
                </a:solidFill>
              </a:rPr>
              <a:t>à polêmica que envolve especialmente as instituições financeiras.</a:t>
            </a:r>
          </a:p>
          <a:p>
            <a:pPr marL="457200" lvl="0" indent="-457200" algn="just">
              <a:buFont typeface="+mj-lt"/>
              <a:buAutoNum type="arabicPeriod"/>
            </a:pPr>
            <a:endParaRPr lang="pt-BR" sz="1800" dirty="0" smtClean="0">
              <a:solidFill>
                <a:schemeClr val="tx1"/>
              </a:solidFill>
            </a:endParaRPr>
          </a:p>
          <a:p>
            <a:pPr marL="457200" lvl="0" indent="-457200" algn="just">
              <a:buFont typeface="+mj-lt"/>
              <a:buAutoNum type="arabicPeriod"/>
            </a:pPr>
            <a:r>
              <a:rPr lang="pt-BR" sz="1800" dirty="0" smtClean="0">
                <a:solidFill>
                  <a:schemeClr val="tx1"/>
                </a:solidFill>
              </a:rPr>
              <a:t>A </a:t>
            </a:r>
            <a:r>
              <a:rPr lang="pt-BR" sz="1800" dirty="0">
                <a:solidFill>
                  <a:schemeClr val="tx1"/>
                </a:solidFill>
              </a:rPr>
              <a:t>base de cálculo das contribuições no regime não cumulativo</a:t>
            </a:r>
            <a:r>
              <a:rPr lang="pt-BR" sz="1800" dirty="0" smtClean="0">
                <a:solidFill>
                  <a:schemeClr val="tx1"/>
                </a:solidFill>
              </a:rPr>
              <a:t>, </a:t>
            </a:r>
            <a:r>
              <a:rPr lang="pt-BR" sz="1800" dirty="0">
                <a:solidFill>
                  <a:schemeClr val="tx1"/>
                </a:solidFill>
              </a:rPr>
              <a:t>também não sofreu </a:t>
            </a:r>
            <a:r>
              <a:rPr lang="pt-BR" sz="1800" dirty="0" smtClean="0">
                <a:solidFill>
                  <a:schemeClr val="tx1"/>
                </a:solidFill>
              </a:rPr>
              <a:t>mudanças.</a:t>
            </a:r>
          </a:p>
          <a:p>
            <a:pPr marL="914400" lvl="1" indent="-457200" algn="just">
              <a:buFont typeface="Wingdings" panose="05000000000000000000" pitchFamily="2" charset="2"/>
              <a:buChar char="ü"/>
            </a:pPr>
            <a:r>
              <a:rPr lang="pt-BR" sz="1800" dirty="0" smtClean="0">
                <a:solidFill>
                  <a:schemeClr val="tx1"/>
                </a:solidFill>
              </a:rPr>
              <a:t>As </a:t>
            </a:r>
            <a:r>
              <a:rPr lang="pt-BR" sz="1800" dirty="0">
                <a:solidFill>
                  <a:schemeClr val="tx1"/>
                </a:solidFill>
              </a:rPr>
              <a:t>novas receitas decorrentes da convergência contábil, à exceção do ajuste a valor presente, foram excluídas da base de cálculo das contribuições.</a:t>
            </a:r>
          </a:p>
          <a:p>
            <a:pPr marL="457200" lvl="0" indent="-457200" algn="just">
              <a:buFont typeface="+mj-lt"/>
              <a:buAutoNum type="arabicPeriod"/>
            </a:pPr>
            <a:endParaRPr lang="pt-BR" sz="1800" dirty="0" smtClean="0">
              <a:solidFill>
                <a:schemeClr val="tx1"/>
              </a:solidFill>
            </a:endParaRPr>
          </a:p>
          <a:p>
            <a:pPr marL="457200" lvl="0" indent="-457200" algn="just">
              <a:buFont typeface="+mj-lt"/>
              <a:buAutoNum type="arabicPeriod"/>
            </a:pPr>
            <a:r>
              <a:rPr lang="pt-BR" sz="1800" dirty="0" smtClean="0">
                <a:solidFill>
                  <a:schemeClr val="tx1"/>
                </a:solidFill>
              </a:rPr>
              <a:t>Os </a:t>
            </a:r>
            <a:r>
              <a:rPr lang="pt-BR" sz="1800" dirty="0">
                <a:solidFill>
                  <a:schemeClr val="tx1"/>
                </a:solidFill>
              </a:rPr>
              <a:t>valores de ajuste a valor presente das receitas tributadas integram a base de cálculo das contribuições, demonstrando não haver mudança na apuração das contribuições em decorrência desta nova forma de reconhecimento contábil</a:t>
            </a:r>
            <a:r>
              <a:rPr lang="pt-BR" sz="1800" dirty="0" smtClean="0">
                <a:solidFill>
                  <a:schemeClr val="tx1"/>
                </a:solidFill>
              </a:rPr>
              <a:t>.</a:t>
            </a:r>
            <a:endParaRPr lang="pt-BR" sz="1800" dirty="0">
              <a:solidFill>
                <a:schemeClr val="tx1"/>
              </a:solidFill>
            </a:endParaRPr>
          </a:p>
        </p:txBody>
      </p:sp>
      <p:sp>
        <p:nvSpPr>
          <p:cNvPr id="6" name="Estrela de 5 pontas 5"/>
          <p:cNvSpPr/>
          <p:nvPr/>
        </p:nvSpPr>
        <p:spPr>
          <a:xfrm>
            <a:off x="1918048"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strela de 5 pontas 6"/>
          <p:cNvSpPr/>
          <p:nvPr/>
        </p:nvSpPr>
        <p:spPr>
          <a:xfrm>
            <a:off x="2267744"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strela de 5 pontas 7"/>
          <p:cNvSpPr/>
          <p:nvPr/>
        </p:nvSpPr>
        <p:spPr>
          <a:xfrm>
            <a:off x="2627784" y="6589087"/>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3258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Conclusões</a:t>
            </a:r>
            <a:endParaRPr lang="pt-BR" dirty="0"/>
          </a:p>
        </p:txBody>
      </p:sp>
      <p:sp>
        <p:nvSpPr>
          <p:cNvPr id="5" name="Espaço Reservado para Conteúdo 2"/>
          <p:cNvSpPr txBox="1">
            <a:spLocks/>
          </p:cNvSpPr>
          <p:nvPr/>
        </p:nvSpPr>
        <p:spPr>
          <a:xfrm>
            <a:off x="457200" y="1412776"/>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just">
              <a:buFont typeface="+mj-lt"/>
              <a:buAutoNum type="arabicPeriod" startAt="4"/>
            </a:pPr>
            <a:r>
              <a:rPr lang="pt-BR" sz="1800" dirty="0">
                <a:solidFill>
                  <a:schemeClr val="tx1"/>
                </a:solidFill>
              </a:rPr>
              <a:t>As polêmicas que envolviam a definição de receitas tributária permanecerão, uma vez que </a:t>
            </a:r>
            <a:r>
              <a:rPr lang="pt-BR" sz="1800" dirty="0" smtClean="0">
                <a:solidFill>
                  <a:schemeClr val="tx1"/>
                </a:solidFill>
              </a:rPr>
              <a:t>a definição de </a:t>
            </a:r>
            <a:r>
              <a:rPr lang="pt-BR" sz="1800" dirty="0">
                <a:solidFill>
                  <a:schemeClr val="tx1"/>
                </a:solidFill>
              </a:rPr>
              <a:t>receita não está </a:t>
            </a:r>
            <a:r>
              <a:rPr lang="pt-BR" sz="1800" dirty="0" smtClean="0">
                <a:solidFill>
                  <a:schemeClr val="tx1"/>
                </a:solidFill>
              </a:rPr>
              <a:t>subordinada </a:t>
            </a:r>
            <a:r>
              <a:rPr lang="pt-BR" sz="1800" dirty="0">
                <a:solidFill>
                  <a:schemeClr val="tx1"/>
                </a:solidFill>
              </a:rPr>
              <a:t>à legislação infraconstitucional, mas deve ser </a:t>
            </a:r>
            <a:r>
              <a:rPr lang="pt-BR" sz="1800" dirty="0" smtClean="0">
                <a:solidFill>
                  <a:schemeClr val="tx1"/>
                </a:solidFill>
              </a:rPr>
              <a:t>perseguida </a:t>
            </a:r>
            <a:r>
              <a:rPr lang="pt-BR" sz="1800" dirty="0">
                <a:solidFill>
                  <a:schemeClr val="tx1"/>
                </a:solidFill>
              </a:rPr>
              <a:t>a partir da Constituição Federal.</a:t>
            </a:r>
          </a:p>
          <a:p>
            <a:pPr marL="457200" lvl="0" indent="-457200" algn="just">
              <a:buFont typeface="+mj-lt"/>
              <a:buAutoNum type="arabicPeriod" startAt="4"/>
            </a:pPr>
            <a:endParaRPr lang="pt-BR" sz="1800" dirty="0">
              <a:solidFill>
                <a:schemeClr val="tx1"/>
              </a:solidFill>
            </a:endParaRPr>
          </a:p>
          <a:p>
            <a:pPr marL="457200" lvl="0" indent="-457200" algn="just">
              <a:buFont typeface="+mj-lt"/>
              <a:buAutoNum type="arabicPeriod" startAt="4"/>
            </a:pPr>
            <a:r>
              <a:rPr lang="pt-BR" sz="1800" dirty="0" smtClean="0">
                <a:solidFill>
                  <a:schemeClr val="tx1"/>
                </a:solidFill>
              </a:rPr>
              <a:t>A </a:t>
            </a:r>
            <a:r>
              <a:rPr lang="pt-BR" sz="1800" dirty="0">
                <a:solidFill>
                  <a:schemeClr val="tx1"/>
                </a:solidFill>
              </a:rPr>
              <a:t>recente decisão do </a:t>
            </a:r>
            <a:r>
              <a:rPr lang="pt-BR" sz="1800" dirty="0" smtClean="0">
                <a:solidFill>
                  <a:schemeClr val="tx1"/>
                </a:solidFill>
              </a:rPr>
              <a:t>STF não </a:t>
            </a:r>
            <a:r>
              <a:rPr lang="pt-BR" sz="1800" dirty="0">
                <a:solidFill>
                  <a:schemeClr val="tx1"/>
                </a:solidFill>
              </a:rPr>
              <a:t>enfrentou todas as divergências existentes entre as definições tributária e contábil, sendo que esta última influência fortemente a administração tributária.</a:t>
            </a:r>
          </a:p>
          <a:p>
            <a:pPr marL="457200" lvl="0" indent="-457200" algn="just">
              <a:buFont typeface="+mj-lt"/>
              <a:buAutoNum type="arabicPeriod" startAt="4"/>
            </a:pPr>
            <a:endParaRPr lang="pt-BR" sz="1800" dirty="0" smtClean="0">
              <a:solidFill>
                <a:schemeClr val="tx1"/>
              </a:solidFill>
            </a:endParaRPr>
          </a:p>
          <a:p>
            <a:pPr marL="457200" lvl="0" indent="-457200" algn="just">
              <a:buFont typeface="+mj-lt"/>
              <a:buAutoNum type="arabicPeriod" startAt="4"/>
            </a:pPr>
            <a:r>
              <a:rPr lang="pt-BR" sz="1800" dirty="0" smtClean="0">
                <a:solidFill>
                  <a:schemeClr val="tx1"/>
                </a:solidFill>
              </a:rPr>
              <a:t>Seguindo </a:t>
            </a:r>
            <a:r>
              <a:rPr lang="pt-BR" sz="1800" dirty="0">
                <a:solidFill>
                  <a:schemeClr val="tx1"/>
                </a:solidFill>
              </a:rPr>
              <a:t>o raciocínio fiscal, todos os valores reconhecidos contabilmente como receita seriam tributados no regime não cumulativo, salvo previsão legal em sentido contrário, </a:t>
            </a:r>
            <a:r>
              <a:rPr lang="pt-BR" sz="1800" u="sng" dirty="0">
                <a:solidFill>
                  <a:schemeClr val="tx1"/>
                </a:solidFill>
              </a:rPr>
              <a:t>o que exige atenção do contribuinte para possível risco fiscal quando adotado entendimento diverso</a:t>
            </a:r>
            <a:r>
              <a:rPr lang="pt-BR" sz="1800" dirty="0" smtClean="0">
                <a:solidFill>
                  <a:schemeClr val="tx1"/>
                </a:solidFill>
              </a:rPr>
              <a:t>.</a:t>
            </a:r>
            <a:endParaRPr lang="pt-BR" sz="1800" dirty="0">
              <a:solidFill>
                <a:schemeClr val="tx1"/>
              </a:solidFill>
            </a:endParaRPr>
          </a:p>
        </p:txBody>
      </p:sp>
      <p:sp>
        <p:nvSpPr>
          <p:cNvPr id="6" name="Estrela de 5 pontas 5"/>
          <p:cNvSpPr/>
          <p:nvPr/>
        </p:nvSpPr>
        <p:spPr>
          <a:xfrm>
            <a:off x="1918048"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strela de 5 pontas 6"/>
          <p:cNvSpPr/>
          <p:nvPr/>
        </p:nvSpPr>
        <p:spPr>
          <a:xfrm>
            <a:off x="2267744" y="6597352"/>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Estrela de 5 pontas 7"/>
          <p:cNvSpPr/>
          <p:nvPr/>
        </p:nvSpPr>
        <p:spPr>
          <a:xfrm>
            <a:off x="2627784" y="6589087"/>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6772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Programa</a:t>
            </a:r>
            <a:endParaRPr lang="pt-BR" dirty="0"/>
          </a:p>
        </p:txBody>
      </p:sp>
      <p:sp>
        <p:nvSpPr>
          <p:cNvPr id="3" name="Espaço Reservado para Conteúdo 2"/>
          <p:cNvSpPr>
            <a:spLocks noGrp="1"/>
          </p:cNvSpPr>
          <p:nvPr>
            <p:ph idx="1"/>
          </p:nvPr>
        </p:nvSpPr>
        <p:spPr>
          <a:xfrm>
            <a:off x="457200" y="1484784"/>
            <a:ext cx="8229600" cy="4525963"/>
          </a:xfrm>
        </p:spPr>
        <p:txBody>
          <a:bodyPr numCol="2">
            <a:normAutofit lnSpcReduction="10000"/>
          </a:bodyPr>
          <a:lstStyle/>
          <a:p>
            <a:pPr marL="0" indent="0" algn="ctr">
              <a:buNone/>
            </a:pPr>
            <a:r>
              <a:rPr lang="pt-BR" sz="2200" b="1" dirty="0" smtClean="0"/>
              <a:t>1ª PARTE</a:t>
            </a:r>
          </a:p>
          <a:p>
            <a:pPr marL="0" indent="0" algn="ctr">
              <a:buNone/>
            </a:pPr>
            <a:r>
              <a:rPr lang="pt-BR" sz="2200" b="1" dirty="0" smtClean="0"/>
              <a:t>Receita ou Faturamento</a:t>
            </a:r>
          </a:p>
          <a:p>
            <a:pPr>
              <a:buFont typeface="Wingdings" panose="05000000000000000000" pitchFamily="2" charset="2"/>
              <a:buChar char="ü"/>
            </a:pPr>
            <a:endParaRPr lang="pt-BR" sz="1800" dirty="0"/>
          </a:p>
          <a:p>
            <a:pPr>
              <a:buFont typeface="Wingdings" panose="05000000000000000000" pitchFamily="2" charset="2"/>
              <a:buChar char="ü"/>
            </a:pPr>
            <a:r>
              <a:rPr lang="pt-BR" sz="1800" dirty="0" smtClean="0"/>
              <a:t>Introdução</a:t>
            </a:r>
          </a:p>
          <a:p>
            <a:pPr>
              <a:buFont typeface="Wingdings" panose="05000000000000000000" pitchFamily="2" charset="2"/>
              <a:buChar char="ü"/>
            </a:pPr>
            <a:r>
              <a:rPr lang="pt-BR" sz="1800" dirty="0" smtClean="0"/>
              <a:t>Cenário anterior à vigência da Lei 12.973</a:t>
            </a:r>
          </a:p>
          <a:p>
            <a:pPr>
              <a:buFont typeface="Wingdings" panose="05000000000000000000" pitchFamily="2" charset="2"/>
              <a:buChar char="ü"/>
            </a:pPr>
            <a:r>
              <a:rPr lang="pt-BR" sz="1800" dirty="0" smtClean="0"/>
              <a:t>A definição de receita do regime não cumulativo</a:t>
            </a:r>
          </a:p>
          <a:p>
            <a:pPr>
              <a:buFont typeface="Wingdings" panose="05000000000000000000" pitchFamily="2" charset="2"/>
              <a:buChar char="ü"/>
            </a:pPr>
            <a:r>
              <a:rPr lang="pt-BR" sz="1800" dirty="0" smtClean="0"/>
              <a:t>A posição do STF</a:t>
            </a:r>
          </a:p>
          <a:p>
            <a:pPr>
              <a:buFont typeface="Wingdings" panose="05000000000000000000" pitchFamily="2" charset="2"/>
              <a:buChar char="ü"/>
            </a:pPr>
            <a:r>
              <a:rPr lang="pt-BR" sz="1800" dirty="0" smtClean="0"/>
              <a:t>Nova definição de faturamento?</a:t>
            </a:r>
          </a:p>
          <a:p>
            <a:pPr>
              <a:buFont typeface="Wingdings" panose="05000000000000000000" pitchFamily="2" charset="2"/>
              <a:buChar char="ü"/>
            </a:pPr>
            <a:r>
              <a:rPr lang="pt-BR" sz="1800" dirty="0" smtClean="0"/>
              <a:t>Nova definição de receita?</a:t>
            </a:r>
          </a:p>
          <a:p>
            <a:pPr>
              <a:buFont typeface="Wingdings" panose="05000000000000000000" pitchFamily="2" charset="2"/>
              <a:buChar char="ü"/>
            </a:pPr>
            <a:r>
              <a:rPr lang="pt-BR" sz="1800" dirty="0" smtClean="0"/>
              <a:t>As novas “receitas contábeis”</a:t>
            </a:r>
          </a:p>
          <a:p>
            <a:pPr>
              <a:buFont typeface="Wingdings" panose="05000000000000000000" pitchFamily="2" charset="2"/>
              <a:buChar char="ü"/>
            </a:pPr>
            <a:r>
              <a:rPr lang="pt-BR" sz="1800" dirty="0" smtClean="0"/>
              <a:t>Conclusões</a:t>
            </a:r>
          </a:p>
          <a:p>
            <a:pPr>
              <a:buFont typeface="Wingdings" panose="05000000000000000000" pitchFamily="2" charset="2"/>
              <a:buChar char="ü"/>
            </a:pPr>
            <a:endParaRPr lang="pt-BR" sz="1800" dirty="0" smtClean="0"/>
          </a:p>
          <a:p>
            <a:pPr marL="0" indent="0" algn="ctr">
              <a:buNone/>
            </a:pPr>
            <a:r>
              <a:rPr lang="pt-BR" sz="2200" b="1" dirty="0" smtClean="0"/>
              <a:t>2ª PARTE</a:t>
            </a:r>
          </a:p>
          <a:p>
            <a:pPr marL="0" indent="0" algn="ctr">
              <a:buNone/>
            </a:pPr>
            <a:r>
              <a:rPr lang="pt-BR" sz="2200" b="1" dirty="0" smtClean="0"/>
              <a:t>Créditos</a:t>
            </a:r>
          </a:p>
          <a:p>
            <a:pPr marL="0" indent="0">
              <a:buNone/>
            </a:pPr>
            <a:endParaRPr lang="pt-BR" sz="2200" b="1" dirty="0"/>
          </a:p>
          <a:p>
            <a:pPr>
              <a:buFont typeface="Wingdings" panose="05000000000000000000" pitchFamily="2" charset="2"/>
              <a:buChar char="ü"/>
            </a:pPr>
            <a:r>
              <a:rPr lang="pt-BR" sz="1800" dirty="0" smtClean="0"/>
              <a:t>A não cumulatividade na Constituição Federal</a:t>
            </a:r>
          </a:p>
          <a:p>
            <a:pPr>
              <a:buFont typeface="Wingdings" panose="05000000000000000000" pitchFamily="2" charset="2"/>
              <a:buChar char="ü"/>
            </a:pPr>
            <a:r>
              <a:rPr lang="pt-BR" sz="1800" dirty="0" smtClean="0"/>
              <a:t>Correntes de interpretação</a:t>
            </a:r>
          </a:p>
          <a:p>
            <a:pPr>
              <a:buFont typeface="Wingdings" panose="05000000000000000000" pitchFamily="2" charset="2"/>
              <a:buChar char="ü"/>
            </a:pPr>
            <a:r>
              <a:rPr lang="pt-BR" sz="1800" dirty="0" smtClean="0"/>
              <a:t>Insumos na definição legal</a:t>
            </a:r>
          </a:p>
          <a:p>
            <a:pPr>
              <a:buFont typeface="Wingdings" panose="05000000000000000000" pitchFamily="2" charset="2"/>
              <a:buChar char="ü"/>
            </a:pPr>
            <a:r>
              <a:rPr lang="pt-BR" sz="1800" dirty="0" smtClean="0"/>
              <a:t>Insumos na definição fiscal</a:t>
            </a:r>
          </a:p>
          <a:p>
            <a:pPr>
              <a:buFont typeface="Wingdings" panose="05000000000000000000" pitchFamily="2" charset="2"/>
              <a:buChar char="ü"/>
            </a:pPr>
            <a:r>
              <a:rPr lang="pt-BR" sz="1800" dirty="0" smtClean="0"/>
              <a:t>Insumos na jurisprudência administrativa</a:t>
            </a:r>
          </a:p>
          <a:p>
            <a:pPr>
              <a:buFont typeface="Wingdings" panose="05000000000000000000" pitchFamily="2" charset="2"/>
              <a:buChar char="ü"/>
            </a:pPr>
            <a:r>
              <a:rPr lang="pt-BR" sz="1800" dirty="0" smtClean="0"/>
              <a:t>Insumos na jurisprudência judicial</a:t>
            </a:r>
          </a:p>
          <a:p>
            <a:pPr>
              <a:buFont typeface="Wingdings" panose="05000000000000000000" pitchFamily="2" charset="2"/>
              <a:buChar char="ü"/>
            </a:pPr>
            <a:r>
              <a:rPr lang="pt-BR" sz="1800" dirty="0" smtClean="0"/>
              <a:t>Desalinhamento das definições</a:t>
            </a:r>
          </a:p>
          <a:p>
            <a:pPr>
              <a:buFont typeface="Wingdings" panose="05000000000000000000" pitchFamily="2" charset="2"/>
              <a:buChar char="ü"/>
            </a:pPr>
            <a:r>
              <a:rPr lang="pt-BR" sz="1800" dirty="0" smtClean="0"/>
              <a:t>O que fazer diante do desalinhamento?</a:t>
            </a:r>
          </a:p>
        </p:txBody>
      </p:sp>
    </p:spTree>
    <p:extLst>
      <p:ext uri="{BB962C8B-B14F-4D97-AF65-F5344CB8AC3E}">
        <p14:creationId xmlns:p14="http://schemas.microsoft.com/office/powerpoint/2010/main" val="38565570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463031"/>
            <a:ext cx="7772400" cy="1470025"/>
          </a:xfrm>
        </p:spPr>
        <p:txBody>
          <a:bodyPr>
            <a:normAutofit fontScale="90000"/>
          </a:bodyPr>
          <a:lstStyle/>
          <a:p>
            <a:r>
              <a:rPr lang="pt-BR" sz="5600" b="1" dirty="0"/>
              <a:t>2</a:t>
            </a:r>
            <a:r>
              <a:rPr lang="pt-BR" sz="5600" b="1" dirty="0" smtClean="0"/>
              <a:t>ª PARTE</a:t>
            </a:r>
            <a:br>
              <a:rPr lang="pt-BR" sz="5600" b="1" dirty="0" smtClean="0"/>
            </a:br>
            <a:r>
              <a:rPr lang="pt-BR" sz="5600" b="1" dirty="0" smtClean="0"/>
              <a:t>Créditos</a:t>
            </a:r>
            <a:endParaRPr lang="pt-BR" dirty="0"/>
          </a:p>
        </p:txBody>
      </p:sp>
    </p:spTree>
    <p:extLst>
      <p:ext uri="{BB962C8B-B14F-4D97-AF65-F5344CB8AC3E}">
        <p14:creationId xmlns:p14="http://schemas.microsoft.com/office/powerpoint/2010/main" val="1871731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ChangeArrowheads="1"/>
          </p:cNvSpPr>
          <p:nvPr/>
        </p:nvSpPr>
        <p:spPr bwMode="auto">
          <a:xfrm>
            <a:off x="1117600" y="1423318"/>
            <a:ext cx="7126288"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5000"/>
              </a:lnSpc>
            </a:pPr>
            <a:r>
              <a:rPr lang="pt-BR" altLang="pt-BR" sz="1600" b="1" dirty="0">
                <a:solidFill>
                  <a:srgbClr val="000000"/>
                </a:solidFill>
                <a:latin typeface="+mn-lt"/>
                <a:cs typeface="Times New Roman" pitchFamily="18" charset="0"/>
              </a:rPr>
              <a:t>IPI</a:t>
            </a:r>
          </a:p>
          <a:p>
            <a:pPr lvl="1" algn="just">
              <a:lnSpc>
                <a:spcPct val="125000"/>
              </a:lnSpc>
              <a:buFontTx/>
              <a:buNone/>
            </a:pPr>
            <a:r>
              <a:rPr lang="pt-BR" altLang="pt-BR" sz="1200" dirty="0">
                <a:solidFill>
                  <a:srgbClr val="000000"/>
                </a:solidFill>
                <a:latin typeface="+mn-lt"/>
                <a:cs typeface="Times New Roman" pitchFamily="18" charset="0"/>
              </a:rPr>
              <a:t>Art. 153</a:t>
            </a:r>
          </a:p>
          <a:p>
            <a:pPr lvl="1" algn="just">
              <a:lnSpc>
                <a:spcPct val="125000"/>
              </a:lnSpc>
              <a:buFontTx/>
              <a:buNone/>
            </a:pPr>
            <a:r>
              <a:rPr lang="pt-BR" altLang="pt-BR" sz="1200" dirty="0">
                <a:solidFill>
                  <a:srgbClr val="000000"/>
                </a:solidFill>
                <a:latin typeface="+mn-lt"/>
                <a:cs typeface="Times New Roman" pitchFamily="18" charset="0"/>
              </a:rPr>
              <a:t>§ 3º</a:t>
            </a:r>
          </a:p>
          <a:p>
            <a:pPr lvl="1" algn="just">
              <a:lnSpc>
                <a:spcPct val="125000"/>
              </a:lnSpc>
              <a:buFontTx/>
              <a:buNone/>
            </a:pPr>
            <a:r>
              <a:rPr lang="pt-BR" altLang="pt-BR" sz="1200" dirty="0">
                <a:latin typeface="+mn-lt"/>
              </a:rPr>
              <a:t>II - será não-cumulativo, compensando-se o que for devido em cada operação com o montante cobrado nas anteriores;</a:t>
            </a:r>
            <a:endParaRPr lang="pt-BR" altLang="pt-BR" sz="1200" dirty="0">
              <a:solidFill>
                <a:srgbClr val="000000"/>
              </a:solidFill>
              <a:latin typeface="+mn-lt"/>
              <a:cs typeface="Times New Roman" pitchFamily="18" charset="0"/>
            </a:endParaRPr>
          </a:p>
          <a:p>
            <a:pPr algn="just">
              <a:lnSpc>
                <a:spcPct val="125000"/>
              </a:lnSpc>
            </a:pPr>
            <a:endParaRPr lang="pt-BR" altLang="pt-BR" sz="1600" dirty="0">
              <a:solidFill>
                <a:srgbClr val="000000"/>
              </a:solidFill>
              <a:latin typeface="+mn-lt"/>
              <a:cs typeface="Times New Roman" pitchFamily="18" charset="0"/>
            </a:endParaRPr>
          </a:p>
          <a:p>
            <a:pPr algn="just">
              <a:lnSpc>
                <a:spcPct val="125000"/>
              </a:lnSpc>
            </a:pPr>
            <a:r>
              <a:rPr lang="pt-BR" altLang="pt-BR" sz="1600" b="1" dirty="0">
                <a:solidFill>
                  <a:srgbClr val="000000"/>
                </a:solidFill>
                <a:latin typeface="+mn-lt"/>
                <a:cs typeface="Times New Roman" pitchFamily="18" charset="0"/>
              </a:rPr>
              <a:t>ICMS</a:t>
            </a:r>
          </a:p>
          <a:p>
            <a:pPr lvl="1" algn="just">
              <a:lnSpc>
                <a:spcPct val="125000"/>
              </a:lnSpc>
              <a:buFontTx/>
              <a:buNone/>
            </a:pPr>
            <a:r>
              <a:rPr lang="pt-BR" altLang="pt-BR" sz="1200" dirty="0">
                <a:solidFill>
                  <a:srgbClr val="000000"/>
                </a:solidFill>
                <a:latin typeface="+mn-lt"/>
                <a:cs typeface="Times New Roman" pitchFamily="18" charset="0"/>
              </a:rPr>
              <a:t>Art. 155</a:t>
            </a:r>
          </a:p>
          <a:p>
            <a:pPr lvl="1" algn="just">
              <a:lnSpc>
                <a:spcPct val="125000"/>
              </a:lnSpc>
              <a:buFontTx/>
              <a:buNone/>
            </a:pPr>
            <a:r>
              <a:rPr lang="pt-BR" altLang="pt-BR" sz="1200" dirty="0">
                <a:solidFill>
                  <a:srgbClr val="000000"/>
                </a:solidFill>
                <a:latin typeface="+mn-lt"/>
                <a:cs typeface="Times New Roman" pitchFamily="18" charset="0"/>
              </a:rPr>
              <a:t>§ 2º</a:t>
            </a:r>
          </a:p>
          <a:p>
            <a:pPr lvl="1" algn="just">
              <a:lnSpc>
                <a:spcPct val="125000"/>
              </a:lnSpc>
              <a:buFontTx/>
              <a:buNone/>
            </a:pPr>
            <a:r>
              <a:rPr lang="pt-BR" altLang="pt-BR" sz="1200" dirty="0">
                <a:latin typeface="+mn-lt"/>
              </a:rPr>
              <a:t>I - será não-cumulativo, compensando-se o que for devido em cada operação relativa à circulação de mercadorias ou prestação de serviços com o montante cobrado nas anteriores pelo mesmo ou outro Estado ou pelo Distrito Federal;</a:t>
            </a:r>
          </a:p>
          <a:p>
            <a:pPr algn="just">
              <a:lnSpc>
                <a:spcPct val="125000"/>
              </a:lnSpc>
            </a:pPr>
            <a:endParaRPr lang="pt-BR" altLang="pt-BR" sz="1600" dirty="0">
              <a:solidFill>
                <a:srgbClr val="000000"/>
              </a:solidFill>
              <a:latin typeface="+mn-lt"/>
              <a:cs typeface="Times New Roman" pitchFamily="18" charset="0"/>
            </a:endParaRPr>
          </a:p>
          <a:p>
            <a:pPr algn="just">
              <a:lnSpc>
                <a:spcPct val="125000"/>
              </a:lnSpc>
            </a:pPr>
            <a:r>
              <a:rPr lang="pt-BR" altLang="pt-BR" sz="1600" b="1" dirty="0">
                <a:solidFill>
                  <a:srgbClr val="000000"/>
                </a:solidFill>
                <a:latin typeface="+mn-lt"/>
                <a:cs typeface="Times New Roman" pitchFamily="18" charset="0"/>
              </a:rPr>
              <a:t>PIS/COFINS</a:t>
            </a:r>
          </a:p>
          <a:p>
            <a:pPr lvl="1" algn="just">
              <a:lnSpc>
                <a:spcPct val="125000"/>
              </a:lnSpc>
              <a:buFontTx/>
              <a:buNone/>
            </a:pPr>
            <a:r>
              <a:rPr lang="pt-BR" altLang="pt-BR" sz="1200" dirty="0">
                <a:solidFill>
                  <a:srgbClr val="000000"/>
                </a:solidFill>
                <a:latin typeface="+mn-lt"/>
                <a:cs typeface="Times New Roman" pitchFamily="18" charset="0"/>
              </a:rPr>
              <a:t>Art. 195</a:t>
            </a:r>
          </a:p>
          <a:p>
            <a:pPr lvl="1" algn="just">
              <a:lnSpc>
                <a:spcPct val="125000"/>
              </a:lnSpc>
              <a:buFontTx/>
              <a:buNone/>
            </a:pPr>
            <a:r>
              <a:rPr lang="pt-BR" altLang="pt-BR" sz="1200" dirty="0">
                <a:latin typeface="+mn-lt"/>
              </a:rPr>
              <a:t>§ 12. A lei definirá os setores de atividade econômica para os quais as contribuições incidentes na forma dos incisos I, b; e IV do </a:t>
            </a:r>
            <a:r>
              <a:rPr lang="pt-BR" altLang="pt-BR" sz="1200" i="1" dirty="0">
                <a:latin typeface="+mn-lt"/>
              </a:rPr>
              <a:t>capu</a:t>
            </a:r>
            <a:r>
              <a:rPr lang="pt-BR" altLang="pt-BR" sz="1200" dirty="0">
                <a:latin typeface="+mn-lt"/>
              </a:rPr>
              <a:t>t, serão não-cumulativas.</a:t>
            </a:r>
            <a:endParaRPr lang="pt-BR" altLang="pt-BR" sz="1200" dirty="0">
              <a:solidFill>
                <a:srgbClr val="000000"/>
              </a:solidFill>
              <a:latin typeface="+mn-lt"/>
              <a:cs typeface="Times New Roman" pitchFamily="18" charset="0"/>
            </a:endParaRPr>
          </a:p>
        </p:txBody>
      </p:sp>
      <p:sp>
        <p:nvSpPr>
          <p:cNvPr id="65539"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A não cumulatividade na Constituição Federal</a:t>
            </a:r>
            <a:endParaRPr lang="pt-BR" altLang="pt-BR" sz="4400" dirty="0">
              <a:latin typeface="+mj-lt"/>
              <a:ea typeface="+mj-ea"/>
              <a:cs typeface="+mj-cs"/>
            </a:endParaRPr>
          </a:p>
        </p:txBody>
      </p:sp>
    </p:spTree>
    <p:extLst>
      <p:ext uri="{BB962C8B-B14F-4D97-AF65-F5344CB8AC3E}">
        <p14:creationId xmlns:p14="http://schemas.microsoft.com/office/powerpoint/2010/main" val="3504565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612775" y="1711350"/>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5000"/>
              </a:lnSpc>
            </a:pPr>
            <a:r>
              <a:rPr lang="pt-BR" altLang="pt-BR" sz="2200" b="1" dirty="0" smtClean="0">
                <a:solidFill>
                  <a:srgbClr val="000000"/>
                </a:solidFill>
                <a:latin typeface="+mn-lt"/>
                <a:cs typeface="Times New Roman" pitchFamily="18" charset="0"/>
              </a:rPr>
              <a:t>CORRENTE </a:t>
            </a:r>
            <a:r>
              <a:rPr lang="pt-BR" altLang="pt-BR" sz="2200" b="1" dirty="0">
                <a:solidFill>
                  <a:srgbClr val="000000"/>
                </a:solidFill>
                <a:latin typeface="+mn-lt"/>
                <a:cs typeface="Times New Roman" pitchFamily="18" charset="0"/>
              </a:rPr>
              <a:t>CONSTITUCIONALISTA</a:t>
            </a:r>
          </a:p>
          <a:p>
            <a:pPr lvl="1" algn="just">
              <a:lnSpc>
                <a:spcPct val="125000"/>
              </a:lnSpc>
            </a:pPr>
            <a:r>
              <a:rPr lang="pt-BR" altLang="pt-BR" sz="1800" dirty="0">
                <a:solidFill>
                  <a:srgbClr val="000000"/>
                </a:solidFill>
                <a:latin typeface="+mn-lt"/>
                <a:cs typeface="Times New Roman" pitchFamily="18" charset="0"/>
              </a:rPr>
              <a:t>A relação de créditos contida nas Leis nºs 10.637/2002 e 10.833/2003 é exemplificativa (ou, então, inconstitucional!)</a:t>
            </a:r>
          </a:p>
          <a:p>
            <a:pPr lvl="2" algn="just">
              <a:lnSpc>
                <a:spcPct val="125000"/>
              </a:lnSpc>
            </a:pPr>
            <a:r>
              <a:rPr lang="pt-BR" altLang="pt-BR" sz="1800" dirty="0">
                <a:solidFill>
                  <a:srgbClr val="000000"/>
                </a:solidFill>
                <a:latin typeface="+mn-lt"/>
                <a:cs typeface="Times New Roman" pitchFamily="18" charset="0"/>
              </a:rPr>
              <a:t>Toda despesa necessária à geração da receita deveria permitir a apropriação de créditos.</a:t>
            </a:r>
          </a:p>
          <a:p>
            <a:pPr algn="just">
              <a:lnSpc>
                <a:spcPct val="125000"/>
              </a:lnSpc>
            </a:pPr>
            <a:endParaRPr lang="pt-BR" altLang="pt-BR" sz="2200" dirty="0">
              <a:solidFill>
                <a:srgbClr val="000000"/>
              </a:solidFill>
              <a:latin typeface="+mn-lt"/>
              <a:cs typeface="Times New Roman" pitchFamily="18" charset="0"/>
            </a:endParaRPr>
          </a:p>
          <a:p>
            <a:pPr algn="just">
              <a:lnSpc>
                <a:spcPct val="125000"/>
              </a:lnSpc>
            </a:pPr>
            <a:r>
              <a:rPr lang="pt-BR" altLang="pt-BR" sz="2200" b="1" dirty="0">
                <a:solidFill>
                  <a:srgbClr val="000000"/>
                </a:solidFill>
                <a:latin typeface="+mn-lt"/>
                <a:cs typeface="Times New Roman" pitchFamily="18" charset="0"/>
              </a:rPr>
              <a:t>CORRENTE LEGALISTA</a:t>
            </a:r>
          </a:p>
          <a:p>
            <a:pPr lvl="1" algn="just">
              <a:lnSpc>
                <a:spcPct val="125000"/>
              </a:lnSpc>
            </a:pPr>
            <a:r>
              <a:rPr lang="pt-BR" altLang="pt-BR" sz="1800" dirty="0">
                <a:solidFill>
                  <a:srgbClr val="000000"/>
                </a:solidFill>
                <a:latin typeface="+mn-lt"/>
                <a:cs typeface="Times New Roman" pitchFamily="18" charset="0"/>
              </a:rPr>
              <a:t>A relação de créditos contida nas Leis nºs 10.637/2002 e 10.833/2003 é taxativa.</a:t>
            </a:r>
          </a:p>
          <a:p>
            <a:pPr lvl="2" algn="just">
              <a:lnSpc>
                <a:spcPct val="125000"/>
              </a:lnSpc>
            </a:pPr>
            <a:r>
              <a:rPr lang="pt-BR" altLang="pt-BR" sz="1800" dirty="0">
                <a:solidFill>
                  <a:srgbClr val="000000"/>
                </a:solidFill>
                <a:latin typeface="+mn-lt"/>
                <a:cs typeface="Times New Roman" pitchFamily="18" charset="0"/>
              </a:rPr>
              <a:t>Método subtrativo indireto</a:t>
            </a:r>
          </a:p>
        </p:txBody>
      </p:sp>
      <p:sp>
        <p:nvSpPr>
          <p:cNvPr id="66563"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Correntes de interpretação</a:t>
            </a:r>
            <a:endParaRPr lang="pt-BR" altLang="pt-BR" sz="4400" dirty="0">
              <a:latin typeface="+mj-lt"/>
              <a:ea typeface="Calibri" pitchFamily="34" charset="0"/>
              <a:cs typeface="Calibri" pitchFamily="34" charset="0"/>
            </a:endParaRPr>
          </a:p>
        </p:txBody>
      </p:sp>
    </p:spTree>
    <p:extLst>
      <p:ext uri="{BB962C8B-B14F-4D97-AF65-F5344CB8AC3E}">
        <p14:creationId xmlns:p14="http://schemas.microsoft.com/office/powerpoint/2010/main" val="3887727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612775" y="1639342"/>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pt-BR" sz="1600" i="1" dirty="0" smtClean="0"/>
              <a:t>	</a:t>
            </a:r>
            <a:r>
              <a:rPr lang="pt-BR" sz="1600" i="1" dirty="0" smtClean="0">
                <a:latin typeface="+mn-lt"/>
              </a:rPr>
              <a:t>I </a:t>
            </a:r>
            <a:r>
              <a:rPr lang="pt-BR" sz="1600" i="1" dirty="0">
                <a:latin typeface="+mn-lt"/>
              </a:rPr>
              <a:t>- bens adquiridos para revenda, exceto em relação às mercadorias e aos produtos referidos:</a:t>
            </a:r>
          </a:p>
          <a:p>
            <a:pPr marL="0" indent="0">
              <a:buNone/>
            </a:pPr>
            <a:r>
              <a:rPr lang="pt-BR" sz="1600" i="1" dirty="0" smtClean="0">
                <a:latin typeface="+mn-lt"/>
              </a:rPr>
              <a:t>a</a:t>
            </a:r>
            <a:r>
              <a:rPr lang="pt-BR" sz="1600" i="1" dirty="0">
                <a:latin typeface="+mn-lt"/>
              </a:rPr>
              <a:t>) nos incisos III e IV do § 3o do art. 1o desta Lei; e</a:t>
            </a:r>
          </a:p>
          <a:p>
            <a:pPr marL="0" indent="0">
              <a:buNone/>
            </a:pPr>
            <a:r>
              <a:rPr lang="pt-BR" sz="1600" i="1" dirty="0" smtClean="0">
                <a:latin typeface="+mn-lt"/>
              </a:rPr>
              <a:t>b</a:t>
            </a:r>
            <a:r>
              <a:rPr lang="pt-BR" sz="1600" i="1" dirty="0">
                <a:latin typeface="+mn-lt"/>
              </a:rPr>
              <a:t>) nos §§ 1o e 1o-A do art. 2o desta Lei;</a:t>
            </a:r>
          </a:p>
          <a:p>
            <a:pPr marL="0" indent="0">
              <a:buNone/>
            </a:pPr>
            <a:r>
              <a:rPr lang="pt-BR" sz="1600" i="1" dirty="0" smtClean="0">
                <a:latin typeface="+mn-lt"/>
              </a:rPr>
              <a:t>	II </a:t>
            </a:r>
            <a:r>
              <a:rPr lang="pt-BR" sz="1600" i="1" dirty="0">
                <a:latin typeface="+mn-lt"/>
              </a:rPr>
              <a:t>- bens e serviços, utilizados como insumo na prestação de serviços e na produção ou fabricação de bens ou produtos destinados à venda, inclusive combustíveis e lubrificantes, exceto em relação ao pagamento de que trata o art. 2o da Lei no 10.485, de 3 de julho de 2002, devido pelo fabricante ou importador, ao concessionário, pela intermediação ou entrega dos veículos classificados nas posições 87.03 e 87.04 da Tipi;</a:t>
            </a:r>
          </a:p>
          <a:p>
            <a:pPr marL="0" indent="0">
              <a:buNone/>
            </a:pPr>
            <a:r>
              <a:rPr lang="pt-BR" sz="1600" i="1" dirty="0" smtClean="0">
                <a:latin typeface="+mn-lt"/>
              </a:rPr>
              <a:t>	III </a:t>
            </a:r>
            <a:r>
              <a:rPr lang="pt-BR" sz="1600" i="1" dirty="0">
                <a:latin typeface="+mn-lt"/>
              </a:rPr>
              <a:t>- energia elétrica e energia térmica, inclusive sob a forma de vapor, consumidas nos estabelecimentos da pessoa jurídica;</a:t>
            </a:r>
          </a:p>
          <a:p>
            <a:pPr marL="0" indent="0">
              <a:buNone/>
            </a:pPr>
            <a:r>
              <a:rPr lang="pt-BR" sz="1600" i="1" dirty="0" smtClean="0">
                <a:latin typeface="+mn-lt"/>
              </a:rPr>
              <a:t>	IV </a:t>
            </a:r>
            <a:r>
              <a:rPr lang="pt-BR" sz="1600" i="1" dirty="0">
                <a:latin typeface="+mn-lt"/>
              </a:rPr>
              <a:t>- aluguéis de prédios, máquinas e equipamentos, pagos a pessoa jurídica, utilizados nas atividades da empresa;</a:t>
            </a:r>
          </a:p>
          <a:p>
            <a:pPr marL="0" indent="0">
              <a:buNone/>
            </a:pPr>
            <a:r>
              <a:rPr lang="pt-BR" sz="1600" i="1" dirty="0" smtClean="0">
                <a:latin typeface="+mn-lt"/>
              </a:rPr>
              <a:t>	V </a:t>
            </a:r>
            <a:r>
              <a:rPr lang="pt-BR" sz="1600" i="1" dirty="0">
                <a:latin typeface="+mn-lt"/>
              </a:rPr>
              <a:t>- valor das contraprestações de operações de arrendamento mercantil de pessoa jurídica, exceto de optante pelo Sistema Integrado de Pagamento de Impostos e Contribuições das Microempresas e das Empresas de Pequeno Porte – </a:t>
            </a:r>
            <a:r>
              <a:rPr lang="pt-BR" sz="1600" i="1" dirty="0" smtClean="0">
                <a:latin typeface="+mn-lt"/>
              </a:rPr>
              <a:t>SIMPLES;</a:t>
            </a:r>
          </a:p>
        </p:txBody>
      </p:sp>
      <p:sp>
        <p:nvSpPr>
          <p:cNvPr id="66563"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Créditos das Leis nº 10.637 e 10.833</a:t>
            </a:r>
            <a:endParaRPr lang="pt-BR" altLang="pt-BR" sz="4400" dirty="0">
              <a:latin typeface="+mj-lt"/>
              <a:ea typeface="Calibri" pitchFamily="34" charset="0"/>
              <a:cs typeface="Calibri" pitchFamily="34" charset="0"/>
            </a:endParaRPr>
          </a:p>
        </p:txBody>
      </p:sp>
    </p:spTree>
    <p:extLst>
      <p:ext uri="{BB962C8B-B14F-4D97-AF65-F5344CB8AC3E}">
        <p14:creationId xmlns:p14="http://schemas.microsoft.com/office/powerpoint/2010/main" val="4000890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612775" y="1711350"/>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None/>
            </a:pPr>
            <a:r>
              <a:rPr lang="pt-BR" sz="1600" i="1" dirty="0" smtClean="0">
                <a:latin typeface="+mn-lt"/>
              </a:rPr>
              <a:t>	VI </a:t>
            </a:r>
            <a:r>
              <a:rPr lang="pt-BR" sz="1600" i="1" dirty="0">
                <a:latin typeface="+mn-lt"/>
              </a:rPr>
              <a:t>- máquinas, equipamentos e outros bens incorporados ao ativo imobilizado, adquiridos ou fabricados para locação a terceiros, ou para utilização na produção de bens destinados à venda ou na prestação de serviços;</a:t>
            </a:r>
          </a:p>
          <a:p>
            <a:pPr marL="0" indent="0">
              <a:buNone/>
            </a:pPr>
            <a:r>
              <a:rPr lang="pt-BR" sz="1600" i="1" dirty="0" smtClean="0">
                <a:latin typeface="+mn-lt"/>
              </a:rPr>
              <a:t>	VII </a:t>
            </a:r>
            <a:r>
              <a:rPr lang="pt-BR" sz="1600" i="1" dirty="0">
                <a:latin typeface="+mn-lt"/>
              </a:rPr>
              <a:t>- edificações e benfeitorias em imóveis próprios ou de terceiros, utilizados nas atividades da empresa;</a:t>
            </a:r>
          </a:p>
          <a:p>
            <a:pPr marL="0" indent="0">
              <a:buNone/>
            </a:pPr>
            <a:r>
              <a:rPr lang="pt-BR" sz="1600" i="1" dirty="0" smtClean="0">
                <a:latin typeface="+mn-lt"/>
              </a:rPr>
              <a:t>	VIII </a:t>
            </a:r>
            <a:r>
              <a:rPr lang="pt-BR" sz="1600" i="1" dirty="0">
                <a:latin typeface="+mn-lt"/>
              </a:rPr>
              <a:t>- bens recebidos em devolução cuja receita de venda tenha integrado faturamento do mês ou de mês anterior, e tributada conforme o disposto nesta Lei;</a:t>
            </a:r>
          </a:p>
          <a:p>
            <a:pPr marL="0" indent="0">
              <a:buNone/>
            </a:pPr>
            <a:r>
              <a:rPr lang="pt-BR" sz="1600" i="1" dirty="0" smtClean="0">
                <a:latin typeface="+mn-lt"/>
              </a:rPr>
              <a:t>	IX </a:t>
            </a:r>
            <a:r>
              <a:rPr lang="pt-BR" sz="1600" i="1" dirty="0">
                <a:latin typeface="+mn-lt"/>
              </a:rPr>
              <a:t>- armazenagem de mercadoria e frete na operação de venda, nos casos dos incisos I e II, quando o ônus for suportado pelo vendedor.</a:t>
            </a:r>
          </a:p>
          <a:p>
            <a:pPr marL="0" indent="0">
              <a:buNone/>
            </a:pPr>
            <a:r>
              <a:rPr lang="pt-BR" sz="1600" i="1" dirty="0" smtClean="0">
                <a:latin typeface="+mn-lt"/>
              </a:rPr>
              <a:t>	X </a:t>
            </a:r>
            <a:r>
              <a:rPr lang="pt-BR" sz="1600" i="1" dirty="0">
                <a:latin typeface="+mn-lt"/>
              </a:rPr>
              <a:t>- vale-transporte, vale-refeição ou vale-alimentação, fardamento ou uniforme fornecidos aos empregados por pessoa jurídica que explore as atividades de prestação de serviços de limpeza, conservação e manutenção</a:t>
            </a:r>
            <a:r>
              <a:rPr lang="pt-BR" sz="1600" i="1" dirty="0" smtClean="0">
                <a:latin typeface="+mn-lt"/>
              </a:rPr>
              <a:t>.</a:t>
            </a:r>
            <a:endParaRPr lang="pt-BR" sz="1600" i="1" dirty="0">
              <a:latin typeface="+mn-lt"/>
            </a:endParaRPr>
          </a:p>
        </p:txBody>
      </p:sp>
      <p:sp>
        <p:nvSpPr>
          <p:cNvPr id="66563"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Créditos das Leis nº 10.637 e 10.833</a:t>
            </a:r>
            <a:endParaRPr lang="pt-BR" altLang="pt-BR" sz="4400" dirty="0">
              <a:latin typeface="+mj-lt"/>
              <a:ea typeface="Calibri" pitchFamily="34" charset="0"/>
              <a:cs typeface="Calibri" pitchFamily="34" charset="0"/>
            </a:endParaRPr>
          </a:p>
        </p:txBody>
      </p:sp>
    </p:spTree>
    <p:extLst>
      <p:ext uri="{BB962C8B-B14F-4D97-AF65-F5344CB8AC3E}">
        <p14:creationId xmlns:p14="http://schemas.microsoft.com/office/powerpoint/2010/main" val="2180896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ChangeArrowheads="1"/>
          </p:cNvSpPr>
          <p:nvPr/>
        </p:nvSpPr>
        <p:spPr bwMode="auto">
          <a:xfrm>
            <a:off x="612775" y="15668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914400" indent="-45720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5000"/>
              </a:lnSpc>
            </a:pPr>
            <a:r>
              <a:rPr lang="pt-BR" altLang="pt-BR" sz="2600" b="1" dirty="0" smtClean="0">
                <a:solidFill>
                  <a:srgbClr val="000000"/>
                </a:solidFill>
                <a:latin typeface="+mn-lt"/>
                <a:cs typeface="Times New Roman" pitchFamily="18" charset="0"/>
              </a:rPr>
              <a:t>Leis nºs 10.637 e 10.833 [art. 3º]</a:t>
            </a:r>
          </a:p>
          <a:p>
            <a:pPr marL="914400" lvl="2" indent="0" algn="just">
              <a:lnSpc>
                <a:spcPct val="125000"/>
              </a:lnSpc>
              <a:buNone/>
            </a:pPr>
            <a:endParaRPr lang="pt-BR" altLang="pt-BR" sz="1800" i="1" dirty="0" smtClean="0">
              <a:solidFill>
                <a:srgbClr val="000000"/>
              </a:solidFill>
              <a:latin typeface="+mn-lt"/>
              <a:cs typeface="Times New Roman" pitchFamily="18" charset="0"/>
            </a:endParaRPr>
          </a:p>
          <a:p>
            <a:pPr marL="914400" lvl="2" indent="0" algn="just">
              <a:lnSpc>
                <a:spcPct val="125000"/>
              </a:lnSpc>
              <a:buNone/>
            </a:pPr>
            <a:r>
              <a:rPr lang="pt-BR" altLang="pt-BR" sz="1800" i="1" dirty="0" smtClean="0">
                <a:solidFill>
                  <a:srgbClr val="000000"/>
                </a:solidFill>
                <a:latin typeface="+mn-lt"/>
                <a:cs typeface="Times New Roman" pitchFamily="18" charset="0"/>
              </a:rPr>
              <a:t>II </a:t>
            </a:r>
            <a:r>
              <a:rPr lang="pt-BR" altLang="pt-BR" sz="1800" i="1" dirty="0">
                <a:solidFill>
                  <a:srgbClr val="000000"/>
                </a:solidFill>
                <a:latin typeface="+mn-lt"/>
                <a:cs typeface="Times New Roman" pitchFamily="18" charset="0"/>
              </a:rPr>
              <a:t>- bens e serviços, utilizados como insumo na prestação de serviços e na produção ou fabricação de bens ou produtos destinados à venda, inclusive combustíveis e lubrificantes, exceto em relação ao pagamento de que trata o art. 2o da Lei no 10.485, de 3 de julho de 2002, devido pelo fabricante ou importador, ao concessionário, pela intermediação ou entrega dos veículos classificados nas posições 87.03 e 87.04 da Tipi; </a:t>
            </a:r>
            <a:endParaRPr lang="pt-BR" altLang="pt-BR" sz="1200" i="1" dirty="0">
              <a:solidFill>
                <a:srgbClr val="000000"/>
              </a:solidFill>
              <a:latin typeface="+mn-lt"/>
              <a:cs typeface="Times New Roman" pitchFamily="18" charset="0"/>
            </a:endParaRPr>
          </a:p>
        </p:txBody>
      </p:sp>
      <p:sp>
        <p:nvSpPr>
          <p:cNvPr id="76803" name="Rectangle 4"/>
          <p:cNvSpPr>
            <a:spLocks noChangeArrowheads="1"/>
          </p:cNvSpPr>
          <p:nvPr/>
        </p:nvSpPr>
        <p:spPr bwMode="auto">
          <a:xfrm>
            <a:off x="807665"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Insumos na definição legal</a:t>
            </a:r>
            <a:endParaRPr lang="pt-BR" altLang="pt-BR" sz="4400" dirty="0">
              <a:latin typeface="+mj-lt"/>
              <a:ea typeface="Calibri" pitchFamily="34" charset="0"/>
              <a:cs typeface="Calibri" pitchFamily="34" charset="0"/>
            </a:endParaRPr>
          </a:p>
        </p:txBody>
      </p:sp>
    </p:spTree>
    <p:extLst>
      <p:ext uri="{BB962C8B-B14F-4D97-AF65-F5344CB8AC3E}">
        <p14:creationId xmlns:p14="http://schemas.microsoft.com/office/powerpoint/2010/main" val="3050661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ChangeArrowheads="1"/>
          </p:cNvSpPr>
          <p:nvPr/>
        </p:nvSpPr>
        <p:spPr bwMode="auto">
          <a:xfrm>
            <a:off x="612775" y="1412776"/>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914400" indent="-45720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5000"/>
              </a:lnSpc>
            </a:pPr>
            <a:r>
              <a:rPr lang="pt-BR" altLang="pt-BR" sz="2600" b="1" dirty="0" smtClean="0">
                <a:solidFill>
                  <a:srgbClr val="000000"/>
                </a:solidFill>
                <a:latin typeface="+mn-lt"/>
                <a:cs typeface="Times New Roman" pitchFamily="18" charset="0"/>
              </a:rPr>
              <a:t>IN SRF nº 404 [art. 8º, § 4º]</a:t>
            </a:r>
          </a:p>
          <a:p>
            <a:pPr marL="914400" lvl="2" indent="0" algn="just">
              <a:lnSpc>
                <a:spcPct val="125000"/>
              </a:lnSpc>
              <a:buNone/>
            </a:pPr>
            <a:endParaRPr lang="pt-BR" altLang="pt-BR" sz="1800" i="1" dirty="0" smtClean="0">
              <a:solidFill>
                <a:srgbClr val="000000"/>
              </a:solidFill>
              <a:latin typeface="+mn-lt"/>
              <a:cs typeface="Times New Roman" pitchFamily="18" charset="0"/>
            </a:endParaRPr>
          </a:p>
          <a:p>
            <a:pPr marL="914400" lvl="2" indent="0" algn="just">
              <a:lnSpc>
                <a:spcPct val="125000"/>
              </a:lnSpc>
              <a:buNone/>
            </a:pPr>
            <a:r>
              <a:rPr lang="pt-BR" altLang="pt-BR" sz="1800" i="1" dirty="0" smtClean="0">
                <a:solidFill>
                  <a:srgbClr val="000000"/>
                </a:solidFill>
                <a:latin typeface="+mn-lt"/>
                <a:cs typeface="Times New Roman" pitchFamily="18" charset="0"/>
              </a:rPr>
              <a:t>I </a:t>
            </a:r>
            <a:r>
              <a:rPr lang="pt-BR" altLang="pt-BR" sz="1800" i="1" dirty="0">
                <a:solidFill>
                  <a:srgbClr val="000000"/>
                </a:solidFill>
                <a:latin typeface="+mn-lt"/>
                <a:cs typeface="Times New Roman" pitchFamily="18" charset="0"/>
              </a:rPr>
              <a:t>- utilizados </a:t>
            </a:r>
            <a:r>
              <a:rPr lang="pt-BR" altLang="pt-BR" sz="1800" i="1" u="sng" dirty="0">
                <a:solidFill>
                  <a:srgbClr val="000000"/>
                </a:solidFill>
                <a:latin typeface="+mn-lt"/>
                <a:cs typeface="Times New Roman" pitchFamily="18" charset="0"/>
              </a:rPr>
              <a:t>na fabricação ou produção de bens destinados à venda</a:t>
            </a:r>
            <a:r>
              <a:rPr lang="pt-BR" altLang="pt-BR" sz="1800" i="1" dirty="0">
                <a:solidFill>
                  <a:srgbClr val="000000"/>
                </a:solidFill>
                <a:latin typeface="+mn-lt"/>
                <a:cs typeface="Times New Roman" pitchFamily="18" charset="0"/>
              </a:rPr>
              <a:t>:</a:t>
            </a:r>
          </a:p>
          <a:p>
            <a:pPr marL="914400" lvl="2" indent="0" algn="just">
              <a:lnSpc>
                <a:spcPct val="125000"/>
              </a:lnSpc>
              <a:buNone/>
            </a:pPr>
            <a:r>
              <a:rPr lang="pt-BR" altLang="pt-BR" sz="1800" i="1" dirty="0" smtClean="0">
                <a:solidFill>
                  <a:srgbClr val="000000"/>
                </a:solidFill>
                <a:latin typeface="+mn-lt"/>
                <a:cs typeface="Times New Roman" pitchFamily="18" charset="0"/>
              </a:rPr>
              <a:t>a</a:t>
            </a:r>
            <a:r>
              <a:rPr lang="pt-BR" altLang="pt-BR" sz="1800" i="1" dirty="0">
                <a:solidFill>
                  <a:srgbClr val="000000"/>
                </a:solidFill>
                <a:latin typeface="+mn-lt"/>
                <a:cs typeface="Times New Roman" pitchFamily="18" charset="0"/>
              </a:rPr>
              <a:t>) a matéria-prima, o produto intermediário, o material de embalagem e quaisquer outros bens que sofram alterações, tais como o desgaste, o dano ou a perda de propriedades físicas ou químicas, em função da ação diretamente exercida sobre o produto em fabricação, desde que não estejam incluídas no ativo imobilizado;</a:t>
            </a:r>
          </a:p>
          <a:p>
            <a:pPr marL="914400" lvl="2" indent="0" algn="just">
              <a:lnSpc>
                <a:spcPct val="125000"/>
              </a:lnSpc>
              <a:buNone/>
            </a:pPr>
            <a:r>
              <a:rPr lang="pt-BR" altLang="pt-BR" sz="1800" i="1" dirty="0" smtClean="0">
                <a:solidFill>
                  <a:srgbClr val="000000"/>
                </a:solidFill>
                <a:latin typeface="+mn-lt"/>
                <a:cs typeface="Times New Roman" pitchFamily="18" charset="0"/>
              </a:rPr>
              <a:t>b</a:t>
            </a:r>
            <a:r>
              <a:rPr lang="pt-BR" altLang="pt-BR" sz="1800" i="1" dirty="0">
                <a:solidFill>
                  <a:srgbClr val="000000"/>
                </a:solidFill>
                <a:latin typeface="+mn-lt"/>
                <a:cs typeface="Times New Roman" pitchFamily="18" charset="0"/>
              </a:rPr>
              <a:t>) os serviços prestados por pessoa jurídica domiciliada no País, aplicados ou consumidos na produção ou fabricação do produto</a:t>
            </a:r>
            <a:r>
              <a:rPr lang="pt-BR" altLang="pt-BR" sz="1800" i="1" dirty="0" smtClean="0">
                <a:solidFill>
                  <a:srgbClr val="000000"/>
                </a:solidFill>
                <a:latin typeface="+mn-lt"/>
                <a:cs typeface="Times New Roman" pitchFamily="18" charset="0"/>
              </a:rPr>
              <a:t>;</a:t>
            </a:r>
            <a:endParaRPr lang="pt-BR" altLang="pt-BR" sz="1800" i="1" dirty="0">
              <a:solidFill>
                <a:srgbClr val="000000"/>
              </a:solidFill>
              <a:latin typeface="+mn-lt"/>
              <a:cs typeface="Times New Roman" pitchFamily="18" charset="0"/>
            </a:endParaRPr>
          </a:p>
        </p:txBody>
      </p:sp>
      <p:sp>
        <p:nvSpPr>
          <p:cNvPr id="76803"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smtClean="0">
                <a:latin typeface="+mj-lt"/>
                <a:ea typeface="Calibri" pitchFamily="34" charset="0"/>
                <a:cs typeface="Calibri" pitchFamily="34" charset="0"/>
              </a:rPr>
              <a:t>Insumos na definição fiscal</a:t>
            </a:r>
            <a:endParaRPr lang="pt-BR" altLang="pt-BR" sz="4400" dirty="0">
              <a:latin typeface="+mj-lt"/>
              <a:ea typeface="Calibri" pitchFamily="34" charset="0"/>
              <a:cs typeface="Calibri" pitchFamily="34" charset="0"/>
            </a:endParaRPr>
          </a:p>
        </p:txBody>
      </p:sp>
    </p:spTree>
    <p:extLst>
      <p:ext uri="{BB962C8B-B14F-4D97-AF65-F5344CB8AC3E}">
        <p14:creationId xmlns:p14="http://schemas.microsoft.com/office/powerpoint/2010/main" val="960303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ChangeArrowheads="1"/>
          </p:cNvSpPr>
          <p:nvPr/>
        </p:nvSpPr>
        <p:spPr bwMode="auto">
          <a:xfrm>
            <a:off x="612775" y="1412776"/>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eaLnBrk="0" hangingPunct="0">
              <a:spcBef>
                <a:spcPct val="20000"/>
              </a:spcBef>
              <a:buChar char="•"/>
              <a:defRPr sz="3200">
                <a:solidFill>
                  <a:schemeClr val="tx1"/>
                </a:solidFill>
                <a:latin typeface="Arial" charset="0"/>
              </a:defRPr>
            </a:lvl1pPr>
            <a:lvl2pPr marL="914400" indent="-457200" algn="l" eaLnBrk="0" hangingPunct="0">
              <a:spcBef>
                <a:spcPct val="20000"/>
              </a:spcBef>
              <a:buChar char="–"/>
              <a:defRPr sz="2800">
                <a:solidFill>
                  <a:schemeClr val="tx1"/>
                </a:solidFill>
                <a:latin typeface="Arial" charset="0"/>
              </a:defRPr>
            </a:lvl2pPr>
            <a:lvl3pPr marL="1371600" indent="-4572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125000"/>
              </a:lnSpc>
            </a:pPr>
            <a:r>
              <a:rPr lang="pt-BR" altLang="pt-BR" sz="2600" b="1" dirty="0" smtClean="0">
                <a:solidFill>
                  <a:srgbClr val="000000"/>
                </a:solidFill>
                <a:latin typeface="+mn-lt"/>
                <a:cs typeface="Times New Roman" pitchFamily="18" charset="0"/>
              </a:rPr>
              <a:t>IN SRF nº 404 [art. 8º, § 4º]</a:t>
            </a:r>
          </a:p>
          <a:p>
            <a:pPr marL="914400" lvl="2" indent="0" algn="just">
              <a:lnSpc>
                <a:spcPct val="125000"/>
              </a:lnSpc>
              <a:buNone/>
            </a:pPr>
            <a:endParaRPr lang="pt-BR" altLang="pt-BR" sz="1800" i="1" dirty="0" smtClean="0">
              <a:solidFill>
                <a:srgbClr val="000000"/>
              </a:solidFill>
              <a:latin typeface="+mn-lt"/>
              <a:cs typeface="Times New Roman" pitchFamily="18" charset="0"/>
            </a:endParaRPr>
          </a:p>
          <a:p>
            <a:pPr marL="914400" lvl="2" indent="0" algn="just">
              <a:lnSpc>
                <a:spcPct val="125000"/>
              </a:lnSpc>
              <a:buNone/>
            </a:pPr>
            <a:r>
              <a:rPr lang="pt-BR" altLang="pt-BR" sz="1800" i="1" dirty="0" smtClean="0">
                <a:solidFill>
                  <a:srgbClr val="000000"/>
                </a:solidFill>
                <a:latin typeface="+mn-lt"/>
                <a:cs typeface="Times New Roman" pitchFamily="18" charset="0"/>
              </a:rPr>
              <a:t>II </a:t>
            </a:r>
            <a:r>
              <a:rPr lang="pt-BR" altLang="pt-BR" sz="1800" i="1" dirty="0">
                <a:solidFill>
                  <a:srgbClr val="000000"/>
                </a:solidFill>
                <a:latin typeface="+mn-lt"/>
                <a:cs typeface="Times New Roman" pitchFamily="18" charset="0"/>
              </a:rPr>
              <a:t>- utilizados </a:t>
            </a:r>
            <a:r>
              <a:rPr lang="pt-BR" altLang="pt-BR" sz="1800" i="1" u="sng" dirty="0">
                <a:solidFill>
                  <a:srgbClr val="000000"/>
                </a:solidFill>
                <a:latin typeface="+mn-lt"/>
                <a:cs typeface="Times New Roman" pitchFamily="18" charset="0"/>
              </a:rPr>
              <a:t>na prestação de serviços</a:t>
            </a:r>
            <a:r>
              <a:rPr lang="pt-BR" altLang="pt-BR" sz="1800" i="1" dirty="0">
                <a:solidFill>
                  <a:srgbClr val="000000"/>
                </a:solidFill>
                <a:latin typeface="+mn-lt"/>
                <a:cs typeface="Times New Roman" pitchFamily="18" charset="0"/>
              </a:rPr>
              <a:t>:</a:t>
            </a:r>
          </a:p>
          <a:p>
            <a:pPr marL="914400" lvl="2" indent="0" algn="just">
              <a:lnSpc>
                <a:spcPct val="125000"/>
              </a:lnSpc>
              <a:buNone/>
            </a:pPr>
            <a:r>
              <a:rPr lang="pt-BR" altLang="pt-BR" sz="1800" i="1" dirty="0" smtClean="0">
                <a:solidFill>
                  <a:srgbClr val="000000"/>
                </a:solidFill>
                <a:latin typeface="+mn-lt"/>
                <a:cs typeface="Times New Roman" pitchFamily="18" charset="0"/>
              </a:rPr>
              <a:t>a</a:t>
            </a:r>
            <a:r>
              <a:rPr lang="pt-BR" altLang="pt-BR" sz="1800" i="1" dirty="0">
                <a:solidFill>
                  <a:srgbClr val="000000"/>
                </a:solidFill>
                <a:latin typeface="+mn-lt"/>
                <a:cs typeface="Times New Roman" pitchFamily="18" charset="0"/>
              </a:rPr>
              <a:t>) os bens aplicados ou consumidos na prestação de serviços, desde que não estejam incluídos no ativo imobilizado; e</a:t>
            </a:r>
          </a:p>
          <a:p>
            <a:pPr marL="914400" lvl="2" indent="0" algn="just">
              <a:lnSpc>
                <a:spcPct val="125000"/>
              </a:lnSpc>
              <a:buNone/>
            </a:pPr>
            <a:r>
              <a:rPr lang="pt-BR" altLang="pt-BR" sz="1800" i="1" dirty="0" smtClean="0">
                <a:solidFill>
                  <a:srgbClr val="000000"/>
                </a:solidFill>
                <a:latin typeface="+mn-lt"/>
                <a:cs typeface="Times New Roman" pitchFamily="18" charset="0"/>
              </a:rPr>
              <a:t>b</a:t>
            </a:r>
            <a:r>
              <a:rPr lang="pt-BR" altLang="pt-BR" sz="1800" i="1" dirty="0">
                <a:solidFill>
                  <a:srgbClr val="000000"/>
                </a:solidFill>
                <a:latin typeface="+mn-lt"/>
                <a:cs typeface="Times New Roman" pitchFamily="18" charset="0"/>
              </a:rPr>
              <a:t>) os serviços prestados por pessoa jurídica domiciliada no País, aplicados ou consumidos na prestação do serviço.</a:t>
            </a:r>
            <a:endParaRPr lang="pt-BR" altLang="pt-BR" sz="1200" i="1" dirty="0">
              <a:solidFill>
                <a:srgbClr val="000000"/>
              </a:solidFill>
              <a:latin typeface="+mn-lt"/>
              <a:cs typeface="Times New Roman" pitchFamily="18" charset="0"/>
            </a:endParaRPr>
          </a:p>
        </p:txBody>
      </p:sp>
      <p:sp>
        <p:nvSpPr>
          <p:cNvPr id="76803" name="Rectangle 4"/>
          <p:cNvSpPr>
            <a:spLocks noChangeArrowheads="1"/>
          </p:cNvSpPr>
          <p:nvPr/>
        </p:nvSpPr>
        <p:spPr bwMode="auto">
          <a:xfrm>
            <a:off x="539750" y="333375"/>
            <a:ext cx="77247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pt-BR" altLang="pt-BR" sz="4400" dirty="0">
                <a:latin typeface="+mj-lt"/>
                <a:ea typeface="Calibri" pitchFamily="34" charset="0"/>
                <a:cs typeface="Calibri" pitchFamily="34" charset="0"/>
              </a:rPr>
              <a:t>Insumos na definição fiscal</a:t>
            </a:r>
          </a:p>
        </p:txBody>
      </p:sp>
    </p:spTree>
    <p:extLst>
      <p:ext uri="{BB962C8B-B14F-4D97-AF65-F5344CB8AC3E}">
        <p14:creationId xmlns:p14="http://schemas.microsoft.com/office/powerpoint/2010/main" val="18712787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68313" y="349250"/>
            <a:ext cx="8280400" cy="1143000"/>
          </a:xfrm>
        </p:spPr>
        <p:txBody>
          <a:bodyPr>
            <a:normAutofit/>
          </a:bodyPr>
          <a:lstStyle/>
          <a:p>
            <a:pPr>
              <a:defRPr/>
            </a:pPr>
            <a:r>
              <a:rPr lang="pt-BR" altLang="pt-BR" dirty="0">
                <a:ea typeface="Calibri" pitchFamily="34" charset="0"/>
                <a:cs typeface="Calibri" pitchFamily="34" charset="0"/>
              </a:rPr>
              <a:t>Insumos na definição </a:t>
            </a:r>
            <a:r>
              <a:rPr lang="pt-BR" altLang="pt-BR" dirty="0" smtClean="0">
                <a:ea typeface="Calibri" pitchFamily="34" charset="0"/>
                <a:cs typeface="Calibri" pitchFamily="34" charset="0"/>
              </a:rPr>
              <a:t>fiscal</a:t>
            </a:r>
            <a:endParaRPr lang="pt-BR" dirty="0" smtClean="0">
              <a:effectLst>
                <a:outerShdw blurRad="38100" dist="38100" dir="2700000" algn="tl">
                  <a:srgbClr val="C0C0C0"/>
                </a:outerShdw>
              </a:effectLst>
            </a:endParaRPr>
          </a:p>
        </p:txBody>
      </p:sp>
      <p:graphicFrame>
        <p:nvGraphicFramePr>
          <p:cNvPr id="179231" name="Group 31"/>
          <p:cNvGraphicFramePr>
            <a:graphicFrameLocks noGrp="1"/>
          </p:cNvGraphicFramePr>
          <p:nvPr>
            <p:ph idx="4294967295"/>
          </p:nvPr>
        </p:nvGraphicFramePr>
        <p:xfrm>
          <a:off x="609600" y="1844675"/>
          <a:ext cx="8066088" cy="4054475"/>
        </p:xfrm>
        <a:graphic>
          <a:graphicData uri="http://schemas.openxmlformats.org/drawingml/2006/table">
            <a:tbl>
              <a:tblPr/>
              <a:tblGrid>
                <a:gridCol w="3744177"/>
                <a:gridCol w="4321911"/>
              </a:tblGrid>
              <a:tr h="289605">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1" i="0" u="none" strike="noStrike" cap="none" normalizeH="0" baseline="0" smtClean="0">
                          <a:ln>
                            <a:noFill/>
                          </a:ln>
                          <a:solidFill>
                            <a:srgbClr val="FFFFFF"/>
                          </a:solidFill>
                          <a:effectLst/>
                          <a:latin typeface="Calibri" pitchFamily="34" charset="0"/>
                          <a:cs typeface="Arial" charset="0"/>
                        </a:rPr>
                        <a:t>Encargo</a:t>
                      </a:r>
                      <a:endParaRPr kumimoji="0" lang="pt-BR" sz="1900" b="1" i="0" u="none" strike="noStrike" cap="none" normalizeH="0" baseline="0" smtClean="0">
                        <a:ln>
                          <a:noFill/>
                        </a:ln>
                        <a:solidFill>
                          <a:srgbClr val="FFFFFF"/>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1" i="0" u="none" strike="noStrike" cap="none" normalizeH="0" baseline="0" smtClean="0">
                          <a:ln>
                            <a:noFill/>
                          </a:ln>
                          <a:solidFill>
                            <a:srgbClr val="FFFFFF"/>
                          </a:solidFill>
                          <a:effectLst/>
                          <a:latin typeface="Calibri" pitchFamily="34" charset="0"/>
                          <a:cs typeface="Arial" charset="0"/>
                        </a:rPr>
                        <a:t>Fundamentação</a:t>
                      </a:r>
                      <a:endParaRPr kumimoji="0" lang="pt-BR" sz="1900" b="1" i="0" u="none" strike="noStrike" cap="none" normalizeH="0" baseline="0" smtClean="0">
                        <a:ln>
                          <a:noFill/>
                        </a:ln>
                        <a:solidFill>
                          <a:srgbClr val="FFFFFF"/>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86881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Alimentação, vale-transporte e fardamento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Soluções de Divergência nºs 8/2006, 15/2008, 17/2008, 24/2008, 25/2008, 33/2008 e 43/2008</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89605">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Direitos autorais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Solução de Divergência nº 14/2011</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21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Equipamento de Proteção Individual (EPI)</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Solução de Divergência nº 9/2011</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21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Fretes para o transporte de produtos acabados ou em elaboração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Soluções de Divergência nºs 11/2007, 12/2008, 26/2008 e 2/2011</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86881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Rastreamento de veículos e cargas, seguros de qualquer espécie e pedágio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Soluções de Divergência nºs 15/2007, 14/2008, 18/2008, 19/2008 e 20/2008</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21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Telefonia para a execução de serviços contratados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Solução de Divergência nº 10/2011</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3672208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4294967295"/>
          </p:nvPr>
        </p:nvSpPr>
        <p:spPr>
          <a:xfrm>
            <a:off x="914400" y="1600200"/>
            <a:ext cx="7772400" cy="4525963"/>
          </a:xfrm>
        </p:spPr>
        <p:txBody>
          <a:bodyPr/>
          <a:lstStyle/>
          <a:p>
            <a:pPr marL="0" indent="0" algn="just" eaLnBrk="1" hangingPunct="1">
              <a:buFontTx/>
              <a:buNone/>
            </a:pPr>
            <a:r>
              <a:rPr lang="pt-BR" altLang="pt-BR" sz="2400" b="1" dirty="0" smtClean="0">
                <a:cs typeface="Arial" charset="0"/>
              </a:rPr>
              <a:t>1ª Fase – Definição do IPI</a:t>
            </a:r>
          </a:p>
          <a:p>
            <a:pPr marL="0" indent="0" algn="just" eaLnBrk="1" hangingPunct="1">
              <a:buFontTx/>
              <a:buNone/>
            </a:pPr>
            <a:r>
              <a:rPr lang="pt-BR" altLang="pt-BR" sz="2200" dirty="0" smtClean="0"/>
              <a:t>Acórdão nº 201-79.759, da 1ª Câmara do 2º CC</a:t>
            </a:r>
          </a:p>
          <a:p>
            <a:pPr marL="400050" lvl="1" indent="0" algn="just" eaLnBrk="1" hangingPunct="1">
              <a:buFontTx/>
              <a:buNone/>
            </a:pPr>
            <a:endParaRPr lang="pt-BR" altLang="pt-BR" i="1" dirty="0" smtClean="0"/>
          </a:p>
          <a:p>
            <a:pPr marL="400050" lvl="1" indent="0" algn="just" eaLnBrk="1" hangingPunct="1">
              <a:buFontTx/>
              <a:buNone/>
            </a:pPr>
            <a:r>
              <a:rPr lang="pt-BR" altLang="pt-BR" sz="2000" i="1" dirty="0" smtClean="0"/>
              <a:t>No cálculo da COFINS o sujeito passivo somente poderá descontar créditos calculados sobre valores correspondentes a insumos, assim entendidos os bens ou serviços aplicados ou consumidos diretamente na produção ou fabricação de bens e na prestação de serviços, não se considerando como tal despesas realizadas com fretes, despachos, carretos, bônus de terceiros, aluguéis, comissões, depreciações ou gastos com vendas e despesas administrativas.</a:t>
            </a:r>
          </a:p>
        </p:txBody>
      </p:sp>
      <p:sp>
        <p:nvSpPr>
          <p:cNvPr id="4"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administrativa</a:t>
            </a:r>
            <a:endParaRPr lang="pt-BR" dirty="0">
              <a:solidFill>
                <a:schemeClr val="tx1"/>
              </a:solidFill>
              <a:ea typeface="Calibri" pitchFamily="34" charset="0"/>
              <a:cs typeface="Calibri" pitchFamily="34" charset="0"/>
            </a:endParaRPr>
          </a:p>
        </p:txBody>
      </p:sp>
      <p:pic>
        <p:nvPicPr>
          <p:cNvPr id="8090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1459" y="5829300"/>
            <a:ext cx="1544637"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963463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463031"/>
            <a:ext cx="7772400" cy="1470025"/>
          </a:xfrm>
        </p:spPr>
        <p:txBody>
          <a:bodyPr>
            <a:normAutofit fontScale="90000"/>
          </a:bodyPr>
          <a:lstStyle/>
          <a:p>
            <a:r>
              <a:rPr lang="pt-BR" sz="5600" b="1" dirty="0" smtClean="0"/>
              <a:t>1ª PARTE</a:t>
            </a:r>
            <a:br>
              <a:rPr lang="pt-BR" sz="5600" b="1" dirty="0" smtClean="0"/>
            </a:br>
            <a:r>
              <a:rPr lang="pt-BR" sz="5600" b="1" dirty="0" smtClean="0"/>
              <a:t>Receita ou Faturamento</a:t>
            </a:r>
            <a:endParaRPr lang="pt-BR" dirty="0"/>
          </a:p>
        </p:txBody>
      </p:sp>
    </p:spTree>
    <p:extLst>
      <p:ext uri="{BB962C8B-B14F-4D97-AF65-F5344CB8AC3E}">
        <p14:creationId xmlns:p14="http://schemas.microsoft.com/office/powerpoint/2010/main" val="22724576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a:xfrm>
            <a:off x="914400" y="1782763"/>
            <a:ext cx="7772400" cy="4525962"/>
          </a:xfrm>
        </p:spPr>
        <p:txBody>
          <a:bodyPr/>
          <a:lstStyle/>
          <a:p>
            <a:pPr marL="0" indent="0" algn="just" eaLnBrk="1" hangingPunct="1">
              <a:buFontTx/>
              <a:buNone/>
            </a:pPr>
            <a:r>
              <a:rPr lang="pt-BR" altLang="pt-BR" sz="2400" b="1" smtClean="0">
                <a:cs typeface="Arial" charset="0"/>
              </a:rPr>
              <a:t>2ª Fase – Definição do IRPJ</a:t>
            </a:r>
          </a:p>
          <a:p>
            <a:pPr marL="0" indent="0" algn="just" eaLnBrk="1" hangingPunct="1">
              <a:buFontTx/>
              <a:buNone/>
            </a:pPr>
            <a:r>
              <a:rPr lang="pt-BR" altLang="pt-BR" sz="2200" smtClean="0"/>
              <a:t>Acórdão nº 3202-00.226, da 2ª Câmara do 2º CC</a:t>
            </a:r>
          </a:p>
          <a:p>
            <a:pPr marL="400050" lvl="1" indent="0" algn="just" eaLnBrk="1" hangingPunct="1">
              <a:buFontTx/>
              <a:buNone/>
            </a:pPr>
            <a:endParaRPr lang="pt-BR" altLang="pt-BR" sz="2400" i="1" smtClean="0"/>
          </a:p>
          <a:p>
            <a:pPr marL="400050" lvl="1" indent="0" algn="just" eaLnBrk="1" hangingPunct="1">
              <a:buFontTx/>
              <a:buNone/>
            </a:pPr>
            <a:r>
              <a:rPr lang="pt-BR" altLang="pt-BR" sz="2000" i="1" smtClean="0"/>
              <a:t>O conceito de insumo dentro da sistemática de apuração de créditos pela não cumulatividade de PIS e Cofins deve ser entendido como toda e qualquer custo ou despesa necessária à atividade da empresa, nos termos da legislação do IRPJ, não devendo ser utilizado o conceito trazido pela legislação do IPI, uma vez que a materialidade de tal tributo é distinta da materialidade das contribuições em apreço.</a:t>
            </a:r>
          </a:p>
        </p:txBody>
      </p:sp>
      <p:pic>
        <p:nvPicPr>
          <p:cNvPr id="8192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450" y="5373216"/>
            <a:ext cx="13970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administrativa</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3249082862"/>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4294967295"/>
          </p:nvPr>
        </p:nvSpPr>
        <p:spPr>
          <a:xfrm>
            <a:off x="914400" y="1600200"/>
            <a:ext cx="7772400" cy="4525963"/>
          </a:xfrm>
        </p:spPr>
        <p:txBody>
          <a:bodyPr/>
          <a:lstStyle/>
          <a:p>
            <a:pPr marL="0" indent="0" algn="just" eaLnBrk="1" hangingPunct="1">
              <a:buFontTx/>
              <a:buNone/>
            </a:pPr>
            <a:r>
              <a:rPr lang="pt-BR" altLang="pt-BR" sz="2400" b="1" smtClean="0">
                <a:cs typeface="Arial" charset="0"/>
              </a:rPr>
              <a:t>3ª Fase – Definição própria</a:t>
            </a:r>
          </a:p>
          <a:p>
            <a:pPr marL="0" indent="0" algn="just" eaLnBrk="1" hangingPunct="1">
              <a:buFontTx/>
              <a:buNone/>
            </a:pPr>
            <a:r>
              <a:rPr lang="pt-BR" altLang="pt-BR" sz="2200" smtClean="0"/>
              <a:t>Acórdão nº 930301.740 da 3ª Turma da CSRF</a:t>
            </a:r>
          </a:p>
          <a:p>
            <a:pPr marL="0" indent="0" algn="just" eaLnBrk="1" hangingPunct="1">
              <a:buFontTx/>
              <a:buNone/>
            </a:pPr>
            <a:endParaRPr lang="pt-BR" altLang="pt-BR" sz="2400" smtClean="0"/>
          </a:p>
          <a:p>
            <a:pPr marL="400050" lvl="1" indent="0" algn="just" eaLnBrk="1" hangingPunct="1">
              <a:buFontTx/>
              <a:buNone/>
            </a:pPr>
            <a:r>
              <a:rPr lang="pt-BR" altLang="pt-BR" sz="2000" i="1" smtClean="0"/>
              <a:t>Os dispêndios, denominados insumos, dedutíveis da Cofins não cumulativa, são todos aqueles relacionados diretamente com a produção do contribuinte e que participem, afetem, o universo das receitas tributáveis pela referida contribuição social.</a:t>
            </a:r>
          </a:p>
        </p:txBody>
      </p:sp>
      <p:pic>
        <p:nvPicPr>
          <p:cNvPr id="8294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575" y="4768850"/>
            <a:ext cx="1211263"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administrativa</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250113262"/>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3467" y="5830888"/>
            <a:ext cx="1544637"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762000" y="1600200"/>
            <a:ext cx="7924800" cy="4525963"/>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600" b="1" kern="0" dirty="0" smtClean="0">
                <a:solidFill>
                  <a:schemeClr val="tx1"/>
                </a:solidFill>
                <a:cs typeface="Arial" pitchFamily="34" charset="0"/>
              </a:rPr>
              <a:t>1ª Fase – Definição do IPI</a:t>
            </a:r>
          </a:p>
          <a:p>
            <a:pPr marL="0" indent="0" algn="just" eaLnBrk="1" hangingPunct="1">
              <a:buFontTx/>
              <a:buNone/>
              <a:defRPr/>
            </a:pPr>
            <a:r>
              <a:rPr lang="pt-BR" sz="2600" kern="0" dirty="0" smtClean="0">
                <a:solidFill>
                  <a:schemeClr val="tx1"/>
                </a:solidFill>
              </a:rPr>
              <a:t>Apelação Cível nº 200772010007910 (TRF 4ª Região)</a:t>
            </a:r>
          </a:p>
          <a:p>
            <a:pPr marL="0" indent="0" algn="just" eaLnBrk="1" hangingPunct="1">
              <a:buFontTx/>
              <a:buNone/>
              <a:defRPr/>
            </a:pPr>
            <a:endParaRPr lang="pt-BR" sz="2600" b="1" kern="0" dirty="0" smtClean="0">
              <a:solidFill>
                <a:schemeClr val="tx1"/>
              </a:solidFill>
              <a:cs typeface="Arial" pitchFamily="34" charset="0"/>
            </a:endParaRPr>
          </a:p>
          <a:p>
            <a:pPr marL="400050" lvl="1" indent="0" algn="just" eaLnBrk="1" hangingPunct="1">
              <a:buFontTx/>
              <a:buNone/>
              <a:defRPr/>
            </a:pPr>
            <a:r>
              <a:rPr lang="pt-BR" sz="2000" i="1" dirty="0"/>
              <a:t>o conceito de insumo esposado na IN SRF n.º 404/04 está de acordo com a legislação pertinente, uma vez que restringe o creditamento aos elementos que compõem diretamente o produto ou serviço e não à atividade geral da empresa</a:t>
            </a:r>
          </a:p>
          <a:p>
            <a:pPr marL="0" indent="0" algn="just" eaLnBrk="1" hangingPunct="1">
              <a:buFontTx/>
              <a:buNone/>
              <a:defRPr/>
            </a:pPr>
            <a:endParaRPr lang="pt-BR" sz="2600" b="1" kern="0" dirty="0" smtClean="0">
              <a:solidFill>
                <a:schemeClr val="tx1"/>
              </a:solidFill>
              <a:cs typeface="Arial" pitchFamily="34" charset="0"/>
            </a:endParaRPr>
          </a:p>
        </p:txBody>
      </p:sp>
      <p:sp>
        <p:nvSpPr>
          <p:cNvPr id="8"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768399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762000" y="1600200"/>
            <a:ext cx="7924800" cy="4525963"/>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600" b="1" kern="0" dirty="0" smtClean="0">
                <a:solidFill>
                  <a:schemeClr val="tx1"/>
                </a:solidFill>
                <a:cs typeface="Arial" pitchFamily="34" charset="0"/>
              </a:rPr>
              <a:t>2ª Fase – Definição do IRPJ</a:t>
            </a:r>
          </a:p>
          <a:p>
            <a:pPr marL="0" indent="0" algn="just" eaLnBrk="1" hangingPunct="1">
              <a:buFontTx/>
              <a:buNone/>
              <a:defRPr/>
            </a:pPr>
            <a:r>
              <a:rPr lang="pt-BR" sz="2600" kern="0" dirty="0" smtClean="0">
                <a:solidFill>
                  <a:schemeClr val="tx1"/>
                </a:solidFill>
              </a:rPr>
              <a:t>Apelação Cível nº 0029040-40.2008.404.7100/RS (TRF 4ª Região)</a:t>
            </a:r>
          </a:p>
          <a:p>
            <a:pPr marL="0" indent="0" algn="just" eaLnBrk="1" hangingPunct="1">
              <a:buFontTx/>
              <a:buNone/>
              <a:defRPr/>
            </a:pPr>
            <a:endParaRPr lang="pt-BR" sz="2600" b="1" kern="0" dirty="0" smtClean="0">
              <a:solidFill>
                <a:schemeClr val="tx1"/>
              </a:solidFill>
              <a:cs typeface="Arial" pitchFamily="34" charset="0"/>
            </a:endParaRPr>
          </a:p>
          <a:p>
            <a:pPr marL="400050" lvl="1" indent="0" algn="just" eaLnBrk="1" hangingPunct="1">
              <a:buFontTx/>
              <a:buNone/>
              <a:defRPr/>
            </a:pPr>
            <a:r>
              <a:rPr lang="pt-BR" sz="2000" i="1" kern="0" dirty="0" smtClean="0">
                <a:cs typeface="Arial" pitchFamily="34" charset="0"/>
              </a:rPr>
              <a:t>Por </a:t>
            </a:r>
            <a:r>
              <a:rPr lang="pt-BR" sz="2000" i="1" kern="0" dirty="0">
                <a:cs typeface="Arial" pitchFamily="34" charset="0"/>
              </a:rPr>
              <a:t>isso, o critério que se mostra consentâneo com a noção de receita é o adotado pela legislação do imposto de renda, em que os custos e as despesas necessárias para a realização das atividades operacionais da empresa podem ser deduzidos.</a:t>
            </a:r>
          </a:p>
        </p:txBody>
      </p:sp>
      <p:pic>
        <p:nvPicPr>
          <p:cNvPr id="8499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7837" y="5589588"/>
            <a:ext cx="1692275"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31544545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95288" y="1600200"/>
            <a:ext cx="8497887" cy="4525963"/>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600" b="1" kern="0" dirty="0" smtClean="0">
                <a:solidFill>
                  <a:schemeClr val="tx1"/>
                </a:solidFill>
                <a:cs typeface="Arial" pitchFamily="34" charset="0"/>
              </a:rPr>
              <a:t>3ª Fase – Definição própria</a:t>
            </a:r>
          </a:p>
          <a:p>
            <a:pPr marL="0" indent="0" algn="just" eaLnBrk="1" hangingPunct="1">
              <a:buFontTx/>
              <a:buNone/>
              <a:defRPr/>
            </a:pPr>
            <a:r>
              <a:rPr lang="pt-BR" sz="2600" kern="0" dirty="0" smtClean="0">
                <a:solidFill>
                  <a:schemeClr val="tx1"/>
                </a:solidFill>
              </a:rPr>
              <a:t>Apelação em Mandado de Segurança nº 200332000008496 (TRF 1ª Região)</a:t>
            </a:r>
          </a:p>
          <a:p>
            <a:pPr marL="0" indent="0" algn="just" eaLnBrk="1" hangingPunct="1">
              <a:buFontTx/>
              <a:buNone/>
              <a:defRPr/>
            </a:pPr>
            <a:endParaRPr lang="pt-BR" sz="2600" i="1" kern="0" dirty="0">
              <a:solidFill>
                <a:schemeClr val="tx1"/>
              </a:solidFill>
            </a:endParaRPr>
          </a:p>
          <a:p>
            <a:pPr marL="400050" lvl="1" indent="0" algn="just" eaLnBrk="1" hangingPunct="1">
              <a:buFontTx/>
              <a:buNone/>
              <a:defRPr/>
            </a:pPr>
            <a:r>
              <a:rPr lang="pt-BR" sz="2000" i="1" dirty="0" smtClean="0"/>
              <a:t>Quando </a:t>
            </a:r>
            <a:r>
              <a:rPr lang="pt-BR" sz="2000" i="1" dirty="0"/>
              <a:t>pretende se creditar dos valores relativos aos bens que não sejam diretamente utilizados na fabricação de produtos destinados à venda, a autora quer o alargamento do conceito de insumo tal como previsto nas Leis nºs 10.637/02 e 10.833/03. As limitações impostas pelos arts. 3º, VI e 15, II, da Lei n. 10.833/03 devem ser respeitadas porquanto o conceito de insumo, no regime da não-cumulatividade, é taxativo. </a:t>
            </a:r>
            <a:endParaRPr lang="pt-BR" sz="2000" i="1" kern="0" dirty="0" smtClean="0"/>
          </a:p>
        </p:txBody>
      </p:sp>
      <p:pic>
        <p:nvPicPr>
          <p:cNvPr id="8602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588645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28703442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5661248"/>
            <a:ext cx="999098" cy="115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395288" y="1556792"/>
            <a:ext cx="8497887" cy="4525963"/>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400" b="1" kern="0" dirty="0" smtClean="0">
                <a:solidFill>
                  <a:schemeClr val="tx1"/>
                </a:solidFill>
                <a:cs typeface="Arial" pitchFamily="34" charset="0"/>
              </a:rPr>
              <a:t>3ª Fase – Definição própria</a:t>
            </a:r>
          </a:p>
          <a:p>
            <a:pPr marL="0" indent="0" algn="just" eaLnBrk="1" hangingPunct="1">
              <a:buFontTx/>
              <a:buNone/>
              <a:defRPr/>
            </a:pPr>
            <a:r>
              <a:rPr lang="pt-BR" sz="2200" kern="0" dirty="0" smtClean="0">
                <a:solidFill>
                  <a:schemeClr val="tx1"/>
                </a:solidFill>
              </a:rPr>
              <a:t>Apelação em Mandado de Segurança nº 200332000008496 (TRF 1ª Região)</a:t>
            </a:r>
          </a:p>
          <a:p>
            <a:pPr marL="400050" lvl="1" indent="0" algn="just" eaLnBrk="1" hangingPunct="1">
              <a:buFontTx/>
              <a:buNone/>
              <a:defRPr/>
            </a:pPr>
            <a:endParaRPr lang="pt-BR" sz="2400" i="1" dirty="0" smtClean="0"/>
          </a:p>
          <a:p>
            <a:pPr marL="400050" lvl="1" indent="0" algn="just" eaLnBrk="1" hangingPunct="1">
              <a:buFontTx/>
              <a:buNone/>
              <a:defRPr/>
            </a:pPr>
            <a:r>
              <a:rPr lang="pt-BR" sz="2000" i="1" dirty="0" smtClean="0"/>
              <a:t>Se o legislador quisesse alargar o conceito de insumo para abranger todas as despesas do prestador de serviço, o artigo 3º das Leis nº 10.637/2002 e 10.833/2003 não traria um rol detalhado de despesas que podem gerar créditos ao contribuinte. [...]</a:t>
            </a:r>
          </a:p>
          <a:p>
            <a:pPr marL="400050" lvl="1" indent="0" algn="just" eaLnBrk="1" hangingPunct="1">
              <a:buFontTx/>
              <a:buNone/>
              <a:defRPr/>
            </a:pPr>
            <a:r>
              <a:rPr lang="pt-BR" sz="2000" i="1" dirty="0" smtClean="0"/>
              <a:t>Não cabe ao Poder Judiciário ampliar ou reduzir o alcance das normas legais que regem a tributação, a pretexto de corrigir eventuais distorções, posto que essas questões tem natureza de política tributária e competem aos Poderes Legislativo e Executivo.</a:t>
            </a:r>
            <a:endParaRPr lang="pt-BR" sz="2000" kern="0" dirty="0" smtClean="0"/>
          </a:p>
        </p:txBody>
      </p:sp>
      <p:sp>
        <p:nvSpPr>
          <p:cNvPr id="7"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13566366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5876925"/>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a:xfrm>
            <a:off x="611188" y="1557338"/>
            <a:ext cx="8281987" cy="4525962"/>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000" b="1" kern="0" dirty="0">
                <a:solidFill>
                  <a:schemeClr val="tx1"/>
                </a:solidFill>
                <a:cs typeface="Arial" pitchFamily="34" charset="0"/>
              </a:rPr>
              <a:t>STJ – Minuta de voto do Min. Mauro Campbell Marques – pedido de vista pelo Min. Herman Benjamin</a:t>
            </a:r>
          </a:p>
          <a:p>
            <a:pPr marL="0" indent="0" algn="just" eaLnBrk="1" hangingPunct="1">
              <a:buFontTx/>
              <a:buNone/>
              <a:defRPr/>
            </a:pPr>
            <a:endParaRPr lang="pt-BR" sz="2000" b="1" kern="0" dirty="0">
              <a:solidFill>
                <a:schemeClr val="tx1"/>
              </a:solidFill>
              <a:cs typeface="Arial" pitchFamily="34" charset="0"/>
            </a:endParaRPr>
          </a:p>
          <a:p>
            <a:pPr marL="0" indent="0" algn="just" eaLnBrk="1" hangingPunct="1">
              <a:buFontTx/>
              <a:buNone/>
              <a:defRPr/>
            </a:pPr>
            <a:r>
              <a:rPr lang="pt-BR" sz="2000" kern="0" dirty="0" smtClean="0">
                <a:solidFill>
                  <a:schemeClr val="tx1"/>
                </a:solidFill>
                <a:cs typeface="Arial" pitchFamily="34" charset="0"/>
              </a:rPr>
              <a:t>Recurso especial </a:t>
            </a:r>
            <a:r>
              <a:rPr lang="pt-BR" sz="2000" kern="0" dirty="0">
                <a:solidFill>
                  <a:schemeClr val="tx1"/>
                </a:solidFill>
                <a:cs typeface="Arial" pitchFamily="34" charset="0"/>
              </a:rPr>
              <a:t>n</a:t>
            </a:r>
            <a:r>
              <a:rPr lang="pt-BR" sz="2000" kern="0" dirty="0" smtClean="0">
                <a:solidFill>
                  <a:schemeClr val="tx1"/>
                </a:solidFill>
                <a:cs typeface="Arial" pitchFamily="34" charset="0"/>
              </a:rPr>
              <a:t>º </a:t>
            </a:r>
            <a:r>
              <a:rPr lang="pt-BR" sz="2000" kern="0" dirty="0">
                <a:solidFill>
                  <a:schemeClr val="tx1"/>
                </a:solidFill>
                <a:cs typeface="Arial" pitchFamily="34" charset="0"/>
              </a:rPr>
              <a:t>1.246.317 - MG (</a:t>
            </a:r>
            <a:r>
              <a:rPr lang="pt-BR" sz="2000" kern="0" dirty="0" smtClean="0">
                <a:solidFill>
                  <a:schemeClr val="tx1"/>
                </a:solidFill>
                <a:cs typeface="Arial" pitchFamily="34" charset="0"/>
              </a:rPr>
              <a:t>2011/0066819-3)</a:t>
            </a:r>
          </a:p>
          <a:p>
            <a:pPr marL="400050" lvl="1" indent="0" algn="just" eaLnBrk="1" hangingPunct="1">
              <a:buFontTx/>
              <a:buNone/>
              <a:defRPr/>
            </a:pPr>
            <a:r>
              <a:rPr lang="pt-BR" sz="1600" i="1" dirty="0" smtClean="0">
                <a:cs typeface="Arial" charset="0"/>
              </a:rPr>
              <a:t>3. São ilegais o art. 66, §5º, I, "a" e "b", da Instrução Normativa SRF n. 247/2002 - </a:t>
            </a:r>
            <a:r>
              <a:rPr lang="pt-BR" sz="1600" i="1" dirty="0" err="1" smtClean="0">
                <a:cs typeface="Arial" charset="0"/>
              </a:rPr>
              <a:t>Pis</a:t>
            </a:r>
            <a:r>
              <a:rPr lang="pt-BR" sz="1600" i="1" dirty="0" smtClean="0">
                <a:cs typeface="Arial" charset="0"/>
              </a:rPr>
              <a:t>/Pasep (alterada pela Instrução Normativa SRF n. 358/2003) e o art. 8º, §4º, I, "a" e "b", da Instrução Normativa SRF n. 404/2004 - Cofins, que restringiram indevidamente o conceito de "insumos" previsto no art. 3º, II, das Leis n. 10.637/2002 e n. 10.833/2003, respectivamente, para efeitos de creditamento na sistemática de não-cumulatividade das ditas contribuições.</a:t>
            </a:r>
          </a:p>
          <a:p>
            <a:pPr marL="400050" lvl="1" indent="0" algn="just" eaLnBrk="1" hangingPunct="1">
              <a:buFontTx/>
              <a:buNone/>
              <a:defRPr/>
            </a:pPr>
            <a:r>
              <a:rPr lang="pt-BR" sz="1600" i="1" dirty="0" smtClean="0">
                <a:cs typeface="Arial" charset="0"/>
              </a:rPr>
              <a:t>4. Conforme interpretação teleológica e sistemática do ordenamento jurídico em vigor, a conceituação de "insumos", para efeitos do art. 3º, II, da Lei n. 10.637/2002, e art. 3º, II, da Lei n. 10.833/2003, não se identifica com a conceituação adotada na legislação do Imposto sobre Produtos Industrializados - IPI, posto que excessivamente restritiva. Do mesmo modo, não corresponde exatamente aos conceitos de "Custos e Despesas Operacionais" utilizados na legislação do Imposto de Renda - IR, por que demasiadamente </a:t>
            </a:r>
            <a:r>
              <a:rPr lang="pt-BR" sz="1600" i="1" dirty="0" err="1" smtClean="0">
                <a:cs typeface="Arial" charset="0"/>
              </a:rPr>
              <a:t>elastecidos</a:t>
            </a:r>
            <a:r>
              <a:rPr lang="pt-BR" sz="1600" i="1" dirty="0" smtClean="0">
                <a:cs typeface="Arial" charset="0"/>
              </a:rPr>
              <a:t>.</a:t>
            </a:r>
          </a:p>
        </p:txBody>
      </p:sp>
      <p:sp>
        <p:nvSpPr>
          <p:cNvPr id="5" name="Título 1"/>
          <p:cNvSpPr txBox="1">
            <a:spLocks/>
          </p:cNvSpPr>
          <p:nvPr/>
        </p:nvSpPr>
        <p:spPr>
          <a:xfrm>
            <a:off x="468313" y="-171450"/>
            <a:ext cx="8280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pt-BR" altLang="pt-BR" kern="0" dirty="0" smtClean="0">
                <a:solidFill>
                  <a:schemeClr val="bg1"/>
                </a:solidFill>
              </a:rPr>
              <a:t>Insumos na jurisprudência</a:t>
            </a:r>
            <a:br>
              <a:rPr lang="pt-BR" altLang="pt-BR" kern="0" dirty="0" smtClean="0">
                <a:solidFill>
                  <a:schemeClr val="bg1"/>
                </a:solidFill>
              </a:rPr>
            </a:br>
            <a:r>
              <a:rPr lang="pt-BR" altLang="pt-BR" kern="0" dirty="0" smtClean="0">
                <a:solidFill>
                  <a:schemeClr val="bg1"/>
                </a:solidFill>
              </a:rPr>
              <a:t>judicial</a:t>
            </a:r>
          </a:p>
        </p:txBody>
      </p:sp>
      <p:sp>
        <p:nvSpPr>
          <p:cNvPr id="7"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33467031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a:xfrm>
            <a:off x="611188" y="1855788"/>
            <a:ext cx="8281987" cy="4525962"/>
          </a:xfrm>
          <a:prstGeom prst="rect">
            <a:avLst/>
          </a:prstGeom>
        </p:spPr>
        <p:txBody>
          <a:bodyPr/>
          <a:lstStyle>
            <a:lvl1pPr marL="342900" indent="-342900" algn="l" rtl="0" eaLnBrk="0" fontAlgn="base" hangingPunct="0">
              <a:spcBef>
                <a:spcPct val="20000"/>
              </a:spcBef>
              <a:spcAft>
                <a:spcPct val="0"/>
              </a:spcAft>
              <a:buChar char="•"/>
              <a:defRPr sz="2800">
                <a:solidFill>
                  <a:srgbClr val="0C6594"/>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eaLnBrk="1" hangingPunct="1">
              <a:buFontTx/>
              <a:buNone/>
              <a:defRPr/>
            </a:pPr>
            <a:r>
              <a:rPr lang="pt-BR" sz="2000" b="1" kern="0" dirty="0">
                <a:solidFill>
                  <a:schemeClr val="tx1"/>
                </a:solidFill>
                <a:cs typeface="Arial" pitchFamily="34" charset="0"/>
              </a:rPr>
              <a:t>STJ – Minuta de voto do Min. Mauro Campbell Marques – pedido de vista pelo Min. Herman Benjamin</a:t>
            </a:r>
          </a:p>
          <a:p>
            <a:pPr marL="0" indent="0" algn="just" eaLnBrk="1" hangingPunct="1">
              <a:buFontTx/>
              <a:buNone/>
              <a:defRPr/>
            </a:pPr>
            <a:endParaRPr lang="pt-BR" sz="2000" b="1" kern="0" dirty="0">
              <a:solidFill>
                <a:schemeClr val="tx1"/>
              </a:solidFill>
              <a:cs typeface="Arial" pitchFamily="34" charset="0"/>
            </a:endParaRPr>
          </a:p>
          <a:p>
            <a:pPr marL="0" indent="0" algn="just" eaLnBrk="1" hangingPunct="1">
              <a:buFontTx/>
              <a:buNone/>
              <a:defRPr/>
            </a:pPr>
            <a:r>
              <a:rPr lang="pt-BR" sz="2000" kern="0" dirty="0" smtClean="0">
                <a:solidFill>
                  <a:schemeClr val="tx1"/>
                </a:solidFill>
                <a:cs typeface="Arial" pitchFamily="34" charset="0"/>
              </a:rPr>
              <a:t>Recurso especial </a:t>
            </a:r>
            <a:r>
              <a:rPr lang="pt-BR" sz="2000" kern="0" dirty="0">
                <a:solidFill>
                  <a:schemeClr val="tx1"/>
                </a:solidFill>
                <a:cs typeface="Arial" pitchFamily="34" charset="0"/>
              </a:rPr>
              <a:t>n</a:t>
            </a:r>
            <a:r>
              <a:rPr lang="pt-BR" sz="2000" kern="0" dirty="0" smtClean="0">
                <a:solidFill>
                  <a:schemeClr val="tx1"/>
                </a:solidFill>
                <a:cs typeface="Arial" pitchFamily="34" charset="0"/>
              </a:rPr>
              <a:t>º </a:t>
            </a:r>
            <a:r>
              <a:rPr lang="pt-BR" sz="2000" kern="0" dirty="0">
                <a:solidFill>
                  <a:schemeClr val="tx1"/>
                </a:solidFill>
                <a:cs typeface="Arial" pitchFamily="34" charset="0"/>
              </a:rPr>
              <a:t>1.246.317 - MG (</a:t>
            </a:r>
            <a:r>
              <a:rPr lang="pt-BR" sz="2000" kern="0" dirty="0" smtClean="0">
                <a:solidFill>
                  <a:schemeClr val="tx1"/>
                </a:solidFill>
                <a:cs typeface="Arial" pitchFamily="34" charset="0"/>
              </a:rPr>
              <a:t>2011/0066819-3)</a:t>
            </a:r>
          </a:p>
          <a:p>
            <a:pPr marL="400050" lvl="1" indent="0" algn="just" eaLnBrk="1" hangingPunct="1">
              <a:buFontTx/>
              <a:buNone/>
              <a:defRPr/>
            </a:pPr>
            <a:endParaRPr lang="pt-BR" sz="1800" i="1" dirty="0" smtClean="0">
              <a:cs typeface="Arial" charset="0"/>
            </a:endParaRPr>
          </a:p>
          <a:p>
            <a:pPr marL="400050" lvl="1" indent="0" algn="just" eaLnBrk="1" hangingPunct="1">
              <a:buFontTx/>
              <a:buNone/>
              <a:defRPr/>
            </a:pPr>
            <a:r>
              <a:rPr lang="pt-BR" sz="1600" i="1" dirty="0" smtClean="0">
                <a:cs typeface="Arial" charset="0"/>
              </a:rPr>
              <a:t>5. São "insumos", para efeitos do art. 3º, II, da Lei n. 10.637/2002, e art. 3º, II, da Lei n. 10.833/2003, todos aqueles bens e serviços pertinentes ao, ou que viabilizam o processo produtivo e a prestação de serviços, que neles possam ser direta ou indiretamente empregados e cuja subtração importa na impossibilidade mesma da prestação do serviço ou da produção, isto é, cuja subtração obsta a atividade da empresa, ou implica em substancial perda de qualidade do produto ou serviço daí resultantes.</a:t>
            </a:r>
          </a:p>
        </p:txBody>
      </p:sp>
      <p:sp>
        <p:nvSpPr>
          <p:cNvPr id="5" name="Título 1"/>
          <p:cNvSpPr txBox="1">
            <a:spLocks/>
          </p:cNvSpPr>
          <p:nvPr/>
        </p:nvSpPr>
        <p:spPr>
          <a:xfrm>
            <a:off x="468313" y="-171450"/>
            <a:ext cx="8280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defRPr/>
            </a:pPr>
            <a:r>
              <a:rPr lang="pt-BR" altLang="pt-BR" kern="0" dirty="0" smtClean="0">
                <a:solidFill>
                  <a:schemeClr val="bg1"/>
                </a:solidFill>
              </a:rPr>
              <a:t>Insumos na jurisprudência</a:t>
            </a:r>
            <a:br>
              <a:rPr lang="pt-BR" altLang="pt-BR" kern="0" dirty="0" smtClean="0">
                <a:solidFill>
                  <a:schemeClr val="bg1"/>
                </a:solidFill>
              </a:rPr>
            </a:br>
            <a:r>
              <a:rPr lang="pt-BR" altLang="pt-BR" kern="0" dirty="0" smtClean="0">
                <a:solidFill>
                  <a:schemeClr val="bg1"/>
                </a:solidFill>
              </a:rPr>
              <a:t>judicial</a:t>
            </a:r>
          </a:p>
        </p:txBody>
      </p:sp>
      <p:pic>
        <p:nvPicPr>
          <p:cNvPr id="890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324" y="5517232"/>
            <a:ext cx="1079748" cy="124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28895536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Espaço Reservado para Conteúdo 2"/>
          <p:cNvSpPr>
            <a:spLocks noGrp="1"/>
          </p:cNvSpPr>
          <p:nvPr>
            <p:ph idx="1"/>
          </p:nvPr>
        </p:nvSpPr>
        <p:spPr>
          <a:xfrm>
            <a:off x="1043608" y="1644922"/>
            <a:ext cx="7705402" cy="5024438"/>
          </a:xfrm>
        </p:spPr>
        <p:txBody>
          <a:bodyPr/>
          <a:lstStyle/>
          <a:p>
            <a:pPr algn="just"/>
            <a:r>
              <a:rPr lang="pt-BR" altLang="pt-BR" sz="1800" dirty="0" smtClean="0"/>
              <a:t>Apelação em Mandado de Segurança nº 282.660, de 17 de janeiro de 2008, ao tratar do desconto de créditos sobre alimentação, combustível e planos e seguros de saúde, o órgão estabeleceu que:</a:t>
            </a:r>
          </a:p>
          <a:p>
            <a:pPr marL="914400" lvl="2" indent="0" algn="just">
              <a:buFontTx/>
              <a:buNone/>
            </a:pPr>
            <a:r>
              <a:rPr lang="pt-BR" altLang="pt-BR" sz="1700" i="1" dirty="0" smtClean="0"/>
              <a:t>Quanto à efetiva caracterização desses valores como insumos, vale observar que não há qualquer disposição legal específica que inclua ou exclua tais valores nessa categoria. Nesses termos, aparenta estar no âmbito das interpretações possíveis desses dispositivos legais aquela que só admite o desconto dos valores aplicados ou consumidos diretamente na prestação de serviços.</a:t>
            </a:r>
          </a:p>
          <a:p>
            <a:pPr algn="just"/>
            <a:endParaRPr lang="pt-BR" altLang="pt-BR" sz="1700" dirty="0" smtClean="0"/>
          </a:p>
          <a:p>
            <a:pPr algn="just"/>
            <a:r>
              <a:rPr lang="pt-BR" altLang="pt-BR" sz="1800" dirty="0" smtClean="0"/>
              <a:t>E ao mesmo tempo em que admite a possibilidade dessa interpretação mais restritiva, a decisão pontua que:</a:t>
            </a:r>
          </a:p>
          <a:p>
            <a:pPr marL="914400" lvl="2" indent="0" algn="just">
              <a:buFontTx/>
              <a:buNone/>
            </a:pPr>
            <a:r>
              <a:rPr lang="pt-BR" altLang="pt-BR" sz="1700" i="1" dirty="0" smtClean="0"/>
              <a:t>tais conclusões não são aquelas desejadas expressa e explicitamente pela norma legal, de tal sorte que conclusão diversa seria em princípio igualmente aceitável.</a:t>
            </a:r>
          </a:p>
        </p:txBody>
      </p:sp>
      <p:pic>
        <p:nvPicPr>
          <p:cNvPr id="901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47950"/>
            <a:ext cx="164465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ítulo 1"/>
          <p:cNvSpPr txBox="1">
            <a:spLocks/>
          </p:cNvSpPr>
          <p:nvPr/>
        </p:nvSpPr>
        <p:spPr bwMode="auto">
          <a:xfrm>
            <a:off x="468313" y="349250"/>
            <a:ext cx="828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eaLnBrk="1" hangingPunct="1">
              <a:defRPr/>
            </a:pPr>
            <a:r>
              <a:rPr lang="pt-BR" altLang="pt-BR" dirty="0">
                <a:solidFill>
                  <a:schemeClr val="tx1"/>
                </a:solidFill>
                <a:ea typeface="Calibri" pitchFamily="34" charset="0"/>
                <a:cs typeface="Calibri" pitchFamily="34" charset="0"/>
              </a:rPr>
              <a:t>Insumos na jurisprudência </a:t>
            </a:r>
            <a:r>
              <a:rPr lang="pt-BR" altLang="pt-BR" dirty="0" smtClean="0">
                <a:solidFill>
                  <a:schemeClr val="tx1"/>
                </a:solidFill>
                <a:ea typeface="Calibri" pitchFamily="34" charset="0"/>
                <a:cs typeface="Calibri" pitchFamily="34" charset="0"/>
              </a:rPr>
              <a:t>judicial</a:t>
            </a:r>
            <a:endParaRPr lang="pt-BR" dirty="0">
              <a:solidFill>
                <a:schemeClr val="tx1"/>
              </a:solidFill>
              <a:ea typeface="Calibri" pitchFamily="34" charset="0"/>
              <a:cs typeface="Calibri" pitchFamily="34" charset="0"/>
            </a:endParaRPr>
          </a:p>
        </p:txBody>
      </p:sp>
    </p:spTree>
    <p:extLst>
      <p:ext uri="{BB962C8B-B14F-4D97-AF65-F5344CB8AC3E}">
        <p14:creationId xmlns:p14="http://schemas.microsoft.com/office/powerpoint/2010/main" val="37276594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p:cNvSpPr>
            <a:spLocks noGrp="1"/>
          </p:cNvSpPr>
          <p:nvPr>
            <p:ph type="title"/>
          </p:nvPr>
        </p:nvSpPr>
        <p:spPr>
          <a:xfrm>
            <a:off x="468313" y="349250"/>
            <a:ext cx="8280400" cy="1143000"/>
          </a:xfrm>
        </p:spPr>
        <p:txBody>
          <a:bodyPr/>
          <a:lstStyle/>
          <a:p>
            <a:r>
              <a:rPr lang="pt-BR" altLang="pt-BR" dirty="0" smtClean="0"/>
              <a:t>Insumos na teoria jurídica</a:t>
            </a:r>
          </a:p>
        </p:txBody>
      </p:sp>
      <p:sp>
        <p:nvSpPr>
          <p:cNvPr id="91139" name="Espaço Reservado para Conteúdo 2"/>
          <p:cNvSpPr>
            <a:spLocks noGrp="1"/>
          </p:cNvSpPr>
          <p:nvPr>
            <p:ph idx="1"/>
          </p:nvPr>
        </p:nvSpPr>
        <p:spPr>
          <a:xfrm>
            <a:off x="468313" y="1557338"/>
            <a:ext cx="8280400" cy="4953000"/>
          </a:xfrm>
        </p:spPr>
        <p:txBody>
          <a:bodyPr/>
          <a:lstStyle/>
          <a:p>
            <a:pPr algn="just"/>
            <a:r>
              <a:rPr lang="pt-BR" altLang="pt-BR" sz="1900" smtClean="0"/>
              <a:t>Marco Aurélio Greco (2008, p. 5):</a:t>
            </a:r>
          </a:p>
          <a:p>
            <a:pPr marL="914400" lvl="2" indent="0" algn="just">
              <a:buFontTx/>
              <a:buNone/>
            </a:pPr>
            <a:endParaRPr lang="pt-BR" altLang="pt-BR" sz="1700" i="1" smtClean="0"/>
          </a:p>
          <a:p>
            <a:pPr marL="914400" lvl="2" indent="0" algn="just">
              <a:buFontTx/>
              <a:buNone/>
            </a:pPr>
            <a:r>
              <a:rPr lang="pt-BR" altLang="pt-BR" sz="1700" i="1" smtClean="0"/>
              <a:t>O termo “insumo” não indica uma substância em si (material, química, física etc.). Nada, em si mesmo, pelo simples fato de existir possui a qualidade de insumo. Ao revés, essa qualidade resulta de um certo tipo de relação entre aquilo que é reputado insumo (“X”) e algo (“Y”) perante o que “X” assim deve ser visto (GRECO, 2008, p. 5).</a:t>
            </a:r>
          </a:p>
        </p:txBody>
      </p:sp>
      <p:pic>
        <p:nvPicPr>
          <p:cNvPr id="9114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4267200"/>
            <a:ext cx="25400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4417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Introdução</a:t>
            </a:r>
            <a:endParaRPr lang="pt-BR" dirty="0"/>
          </a:p>
        </p:txBody>
      </p:sp>
      <p:sp>
        <p:nvSpPr>
          <p:cNvPr id="5" name="Espaço Reservado para Conteú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000" dirty="0" smtClean="0">
                <a:solidFill>
                  <a:schemeClr val="tx1"/>
                </a:solidFill>
              </a:rPr>
              <a:t>A Medida </a:t>
            </a:r>
            <a:r>
              <a:rPr lang="pt-BR" sz="2000" dirty="0">
                <a:solidFill>
                  <a:schemeClr val="tx1"/>
                </a:solidFill>
              </a:rPr>
              <a:t>Provisória nº </a:t>
            </a:r>
            <a:r>
              <a:rPr lang="pt-BR" sz="2000" dirty="0" smtClean="0">
                <a:solidFill>
                  <a:schemeClr val="tx1"/>
                </a:solidFill>
              </a:rPr>
              <a:t>627/2013, convertida na </a:t>
            </a:r>
            <a:r>
              <a:rPr lang="pt-BR" sz="2000" u="sng" dirty="0" smtClean="0">
                <a:solidFill>
                  <a:schemeClr val="tx1"/>
                </a:solidFill>
              </a:rPr>
              <a:t>Lei 12.973/2014</a:t>
            </a:r>
            <a:r>
              <a:rPr lang="pt-BR" sz="2000" dirty="0" smtClean="0">
                <a:solidFill>
                  <a:schemeClr val="tx1"/>
                </a:solidFill>
              </a:rPr>
              <a:t>,  adaptou a legislação </a:t>
            </a:r>
            <a:r>
              <a:rPr lang="pt-BR" sz="2000" dirty="0">
                <a:solidFill>
                  <a:schemeClr val="tx1"/>
                </a:solidFill>
              </a:rPr>
              <a:t>tributária à convergência da contabilidade brasileira aos padrões internacionais, prevista na Lei nº </a:t>
            </a:r>
            <a:r>
              <a:rPr lang="pt-BR" sz="2000" dirty="0" smtClean="0">
                <a:solidFill>
                  <a:schemeClr val="tx1"/>
                </a:solidFill>
              </a:rPr>
              <a:t>11.638/2007.</a:t>
            </a:r>
          </a:p>
          <a:p>
            <a:pPr marL="342900" indent="-342900" algn="just">
              <a:buFont typeface="Arial" panose="020B0604020202020204" pitchFamily="34" charset="0"/>
              <a:buChar char="•"/>
            </a:pPr>
            <a:endParaRPr lang="pt-BR" sz="2000" dirty="0">
              <a:solidFill>
                <a:schemeClr val="tx1"/>
              </a:solidFill>
            </a:endParaRPr>
          </a:p>
          <a:p>
            <a:pPr marL="342900" indent="-342900" algn="just">
              <a:buFont typeface="Arial" panose="020B0604020202020204" pitchFamily="34" charset="0"/>
              <a:buChar char="•"/>
            </a:pPr>
            <a:r>
              <a:rPr lang="pt-BR" sz="2000" dirty="0" smtClean="0">
                <a:solidFill>
                  <a:schemeClr val="tx1"/>
                </a:solidFill>
              </a:rPr>
              <a:t>Neste painel será </a:t>
            </a:r>
            <a:r>
              <a:rPr lang="pt-BR" sz="2000" dirty="0">
                <a:solidFill>
                  <a:schemeClr val="tx1"/>
                </a:solidFill>
              </a:rPr>
              <a:t>analisada a definição de receita e faturamento para apuração do PIS e da COFINS</a:t>
            </a:r>
            <a:r>
              <a:rPr lang="pt-BR" sz="2000" dirty="0" smtClean="0">
                <a:solidFill>
                  <a:schemeClr val="tx1"/>
                </a:solidFill>
              </a:rPr>
              <a:t>.</a:t>
            </a:r>
          </a:p>
          <a:p>
            <a:pPr marL="342900" indent="-342900" algn="just">
              <a:buFont typeface="Arial" panose="020B0604020202020204" pitchFamily="34" charset="0"/>
              <a:buChar char="•"/>
            </a:pPr>
            <a:endParaRPr lang="pt-BR" sz="2000" dirty="0">
              <a:solidFill>
                <a:schemeClr val="tx1"/>
              </a:solidFill>
            </a:endParaRPr>
          </a:p>
          <a:p>
            <a:pPr marL="342900" indent="-342900" algn="just">
              <a:buFont typeface="Arial" panose="020B0604020202020204" pitchFamily="34" charset="0"/>
              <a:buChar char="•"/>
            </a:pPr>
            <a:r>
              <a:rPr lang="pt-BR" sz="2000" dirty="0" smtClean="0">
                <a:solidFill>
                  <a:schemeClr val="tx1"/>
                </a:solidFill>
              </a:rPr>
              <a:t>As </a:t>
            </a:r>
            <a:r>
              <a:rPr lang="pt-BR" sz="2000" dirty="0">
                <a:solidFill>
                  <a:schemeClr val="tx1"/>
                </a:solidFill>
              </a:rPr>
              <a:t>mudanças promovidas pela </a:t>
            </a:r>
            <a:r>
              <a:rPr lang="pt-BR" sz="2000" dirty="0" smtClean="0">
                <a:solidFill>
                  <a:schemeClr val="tx1"/>
                </a:solidFill>
              </a:rPr>
              <a:t>Lei nº 12.973 aplicam-se</a:t>
            </a:r>
            <a:r>
              <a:rPr lang="pt-BR" sz="2000" dirty="0">
                <a:solidFill>
                  <a:schemeClr val="tx1"/>
                </a:solidFill>
              </a:rPr>
              <a:t>, de forma obrigatória, a partir de 1º.01.2015, podendo opcionalmente ser antecipada pelo contribuinte para 2014</a:t>
            </a:r>
            <a:r>
              <a:rPr lang="pt-BR" sz="2000" dirty="0" smtClean="0">
                <a:solidFill>
                  <a:schemeClr val="tx1"/>
                </a:solidFill>
              </a:rPr>
              <a:t>.</a:t>
            </a:r>
            <a:endParaRPr lang="pt-BR" sz="2000" dirty="0">
              <a:solidFill>
                <a:schemeClr val="tx1"/>
              </a:solidFill>
            </a:endParaRPr>
          </a:p>
        </p:txBody>
      </p:sp>
    </p:spTree>
    <p:extLst>
      <p:ext uri="{BB962C8B-B14F-4D97-AF65-F5344CB8AC3E}">
        <p14:creationId xmlns:p14="http://schemas.microsoft.com/office/powerpoint/2010/main" val="32596760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68313" y="349250"/>
            <a:ext cx="8280400" cy="1143000"/>
          </a:xfrm>
        </p:spPr>
        <p:txBody>
          <a:bodyPr>
            <a:noAutofit/>
          </a:bodyPr>
          <a:lstStyle/>
          <a:p>
            <a:pPr>
              <a:defRPr/>
            </a:pPr>
            <a:r>
              <a:rPr lang="pt-BR" dirty="0" smtClean="0"/>
              <a:t>Desalinhamento das </a:t>
            </a:r>
            <a:br>
              <a:rPr lang="pt-BR" dirty="0" smtClean="0"/>
            </a:br>
            <a:r>
              <a:rPr lang="pt-BR" dirty="0" smtClean="0"/>
              <a:t>definições</a:t>
            </a:r>
          </a:p>
        </p:txBody>
      </p:sp>
      <p:graphicFrame>
        <p:nvGraphicFramePr>
          <p:cNvPr id="216117" name="Group 53"/>
          <p:cNvGraphicFramePr>
            <a:graphicFrameLocks noGrp="1"/>
          </p:cNvGraphicFramePr>
          <p:nvPr>
            <p:ph idx="4294967295"/>
            <p:extLst>
              <p:ext uri="{D42A27DB-BD31-4B8C-83A1-F6EECF244321}">
                <p14:modId xmlns:p14="http://schemas.microsoft.com/office/powerpoint/2010/main" val="736144184"/>
              </p:ext>
            </p:extLst>
          </p:nvPr>
        </p:nvGraphicFramePr>
        <p:xfrm>
          <a:off x="539552" y="1896968"/>
          <a:ext cx="8066087" cy="3764280"/>
        </p:xfrm>
        <a:graphic>
          <a:graphicData uri="http://schemas.openxmlformats.org/drawingml/2006/table">
            <a:tbl>
              <a:tblPr/>
              <a:tblGrid>
                <a:gridCol w="4845685"/>
                <a:gridCol w="1672895"/>
                <a:gridCol w="1547507"/>
              </a:tblGrid>
              <a:tr h="289536">
                <a:tc rowSpan="2">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1" i="0" u="none" strike="noStrike" cap="none" normalizeH="0" baseline="0" dirty="0" smtClean="0">
                          <a:ln>
                            <a:noFill/>
                          </a:ln>
                          <a:solidFill>
                            <a:srgbClr val="FFFFFF"/>
                          </a:solidFill>
                          <a:effectLst/>
                          <a:latin typeface="Calibri" pitchFamily="34" charset="0"/>
                          <a:cs typeface="Arial" charset="0"/>
                        </a:rPr>
                        <a:t>Encargo</a:t>
                      </a:r>
                      <a:endParaRPr kumimoji="0" lang="pt-BR" sz="19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1" i="0" u="none" strike="noStrike" cap="none" normalizeH="0" baseline="0" smtClean="0">
                          <a:ln>
                            <a:noFill/>
                          </a:ln>
                          <a:solidFill>
                            <a:srgbClr val="FFFFFF"/>
                          </a:solidFill>
                          <a:effectLst/>
                          <a:latin typeface="Calibri" pitchFamily="34" charset="0"/>
                          <a:cs typeface="Arial" charset="0"/>
                        </a:rPr>
                        <a:t>Insumo?</a:t>
                      </a:r>
                      <a:endParaRPr kumimoji="0" lang="pt-BR" sz="1900" b="1" i="0" u="none" strike="noStrike" cap="none" normalizeH="0" baseline="0" smtClean="0">
                        <a:ln>
                          <a:noFill/>
                        </a:ln>
                        <a:solidFill>
                          <a:srgbClr val="FFFFFF"/>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pt-BR"/>
                    </a:p>
                  </a:txBody>
                  <a:tcPr/>
                </a:tc>
              </a:tr>
              <a:tr h="289536">
                <a:tc vMerge="1">
                  <a:txBody>
                    <a:bodyPr/>
                    <a:lstStyle/>
                    <a:p>
                      <a:endParaRPr lang="pt-BR"/>
                    </a:p>
                  </a:txBody>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chemeClr val="bg1"/>
                          </a:solidFill>
                          <a:effectLst/>
                          <a:latin typeface="Calibri" pitchFamily="34" charset="0"/>
                          <a:cs typeface="Arial" charset="0"/>
                        </a:rPr>
                        <a:t>Fiscal</a:t>
                      </a:r>
                      <a:endParaRPr kumimoji="0" lang="pt-BR" sz="1900" b="0" i="0" u="none" strike="noStrike" cap="none" normalizeH="0" baseline="0" smtClean="0">
                        <a:ln>
                          <a:noFill/>
                        </a:ln>
                        <a:solidFill>
                          <a:schemeClr val="bg1"/>
                        </a:solidFill>
                        <a:effectLst/>
                        <a:latin typeface="Times New Roman" pitchFamily="18" charset="0"/>
                        <a:cs typeface="Times New Roman" pitchFamily="18" charset="0"/>
                      </a:endParaRPr>
                    </a:p>
                  </a:txBody>
                  <a:tcPr marL="43558" marR="43558"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chemeClr val="bg1"/>
                          </a:solidFill>
                          <a:effectLst/>
                          <a:latin typeface="Calibri" pitchFamily="34" charset="0"/>
                          <a:cs typeface="Arial" charset="0"/>
                        </a:rPr>
                        <a:t>Legal</a:t>
                      </a:r>
                      <a:endParaRPr kumimoji="0" lang="pt-BR" sz="1900" b="0" i="0" u="none" strike="noStrike" cap="none" normalizeH="0" baseline="0" smtClean="0">
                        <a:ln>
                          <a:noFill/>
                        </a:ln>
                        <a:solidFill>
                          <a:schemeClr val="bg1"/>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solidFill>
                  </a:tcPr>
                </a:tc>
              </a:tr>
              <a:tr h="28953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Alimentação, vale-transporte e fardamento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dirty="0" smtClean="0">
                          <a:ln>
                            <a:noFill/>
                          </a:ln>
                          <a:solidFill>
                            <a:srgbClr val="000000"/>
                          </a:solidFill>
                          <a:effectLst/>
                          <a:latin typeface="Calibri" pitchFamily="34" charset="0"/>
                          <a:cs typeface="Arial" charset="0"/>
                        </a:rPr>
                        <a:t>Não</a:t>
                      </a:r>
                      <a:endParaRPr kumimoji="0" lang="pt-BR" sz="1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dirty="0" smtClean="0">
                          <a:ln>
                            <a:noFill/>
                          </a:ln>
                          <a:solidFill>
                            <a:srgbClr val="000000"/>
                          </a:solidFill>
                          <a:effectLst/>
                          <a:latin typeface="Calibri" pitchFamily="34" charset="0"/>
                          <a:cs typeface="Arial" charset="0"/>
                        </a:rPr>
                        <a:t>Sim</a:t>
                      </a:r>
                      <a:endParaRPr kumimoji="0" lang="pt-BR" sz="1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8953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Diárias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8953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Direitos autorais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Sim</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8953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Equipamento de Proteção Individual (EPI)</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Sim</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289536">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Fretes para o transporte de produtos acabados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07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Fretes para o transporte de produtos em elaboração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Sim</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07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Rastreamento de veículos e cargas, seguros de qualquer espécie e pedágio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Não</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Sim</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79071">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smtClean="0">
                          <a:ln>
                            <a:noFill/>
                          </a:ln>
                          <a:solidFill>
                            <a:srgbClr val="000000"/>
                          </a:solidFill>
                          <a:effectLst/>
                          <a:latin typeface="Calibri" pitchFamily="34" charset="0"/>
                          <a:cs typeface="Arial" charset="0"/>
                        </a:rPr>
                        <a:t>Telefonia para a execução de serviços contratados</a:t>
                      </a:r>
                      <a:endParaRPr kumimoji="0" lang="pt-BR" sz="1900" b="0" i="0" u="none" strike="noStrike" cap="none" normalizeH="0" baseline="0" smtClean="0">
                        <a:ln>
                          <a:noFill/>
                        </a:ln>
                        <a:solidFill>
                          <a:srgbClr val="000000"/>
                        </a:solidFill>
                        <a:effectLst/>
                        <a:latin typeface="Times New Roman" pitchFamily="18" charset="0"/>
                        <a:cs typeface="Times New Roman" pitchFamily="18" charset="0"/>
                      </a:endParaRPr>
                    </a:p>
                  </a:txBody>
                  <a:tcPr marL="43558" marR="43558"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dirty="0" smtClean="0">
                          <a:ln>
                            <a:noFill/>
                          </a:ln>
                          <a:solidFill>
                            <a:srgbClr val="000000"/>
                          </a:solidFill>
                          <a:effectLst/>
                          <a:latin typeface="Calibri" pitchFamily="34" charset="0"/>
                          <a:cs typeface="Arial" charset="0"/>
                        </a:rPr>
                        <a:t>Não</a:t>
                      </a:r>
                      <a:endParaRPr kumimoji="0" lang="pt-BR" sz="1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pt-BR" sz="1900" b="0" i="0" u="none" strike="noStrike" cap="none" normalizeH="0" baseline="0" dirty="0" smtClean="0">
                          <a:ln>
                            <a:noFill/>
                          </a:ln>
                          <a:solidFill>
                            <a:srgbClr val="000000"/>
                          </a:solidFill>
                          <a:effectLst/>
                          <a:latin typeface="Calibri" pitchFamily="34" charset="0"/>
                          <a:cs typeface="Arial" charset="0"/>
                        </a:rPr>
                        <a:t>Sim</a:t>
                      </a:r>
                      <a:endParaRPr kumimoji="0" lang="pt-BR" sz="19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3558" marR="43558"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21784425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68313" y="332656"/>
            <a:ext cx="8280400" cy="1143000"/>
          </a:xfrm>
        </p:spPr>
        <p:txBody>
          <a:bodyPr>
            <a:noAutofit/>
          </a:bodyPr>
          <a:lstStyle/>
          <a:p>
            <a:pPr>
              <a:defRPr/>
            </a:pPr>
            <a:r>
              <a:rPr lang="pt-BR" dirty="0" smtClean="0"/>
              <a:t>O que fazer diante do desalinhamento?</a:t>
            </a:r>
          </a:p>
        </p:txBody>
      </p:sp>
      <p:sp>
        <p:nvSpPr>
          <p:cNvPr id="93187" name="Espaço Reservado para Conteúdo 2"/>
          <p:cNvSpPr txBox="1">
            <a:spLocks/>
          </p:cNvSpPr>
          <p:nvPr/>
        </p:nvSpPr>
        <p:spPr bwMode="auto">
          <a:xfrm>
            <a:off x="612775" y="1916831"/>
            <a:ext cx="7416800"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r>
              <a:rPr lang="pt-BR" altLang="pt-BR" sz="2200" dirty="0">
                <a:latin typeface="+mn-lt"/>
                <a:cs typeface="Arial" charset="0"/>
              </a:rPr>
              <a:t>Adotar a definição fiscal?</a:t>
            </a:r>
          </a:p>
          <a:p>
            <a:pPr algn="just"/>
            <a:endParaRPr lang="pt-BR" altLang="pt-BR" sz="2200" dirty="0">
              <a:latin typeface="+mn-lt"/>
              <a:cs typeface="Arial" charset="0"/>
            </a:endParaRPr>
          </a:p>
          <a:p>
            <a:pPr algn="just"/>
            <a:r>
              <a:rPr lang="pt-BR" altLang="pt-BR" sz="2200" dirty="0">
                <a:latin typeface="+mn-lt"/>
                <a:cs typeface="Arial" charset="0"/>
              </a:rPr>
              <a:t>Consultar a administração tributária?</a:t>
            </a:r>
          </a:p>
          <a:p>
            <a:pPr algn="just"/>
            <a:endParaRPr lang="pt-BR" altLang="pt-BR" sz="2200" dirty="0">
              <a:latin typeface="+mn-lt"/>
              <a:cs typeface="Arial" charset="0"/>
            </a:endParaRPr>
          </a:p>
          <a:p>
            <a:pPr algn="just"/>
            <a:r>
              <a:rPr lang="pt-BR" altLang="pt-BR" sz="2200" dirty="0">
                <a:latin typeface="+mn-lt"/>
                <a:cs typeface="Arial" charset="0"/>
              </a:rPr>
              <a:t>Ingressar com medida judicial?</a:t>
            </a:r>
          </a:p>
          <a:p>
            <a:pPr algn="just"/>
            <a:endParaRPr lang="pt-BR" altLang="pt-BR" sz="2200" dirty="0">
              <a:latin typeface="+mn-lt"/>
              <a:cs typeface="Arial" charset="0"/>
            </a:endParaRPr>
          </a:p>
          <a:p>
            <a:pPr algn="just"/>
            <a:r>
              <a:rPr lang="pt-BR" altLang="pt-BR" sz="2200" dirty="0">
                <a:latin typeface="+mn-lt"/>
                <a:cs typeface="Arial" charset="0"/>
              </a:rPr>
              <a:t>Adotar uma definição mais ampla?</a:t>
            </a:r>
          </a:p>
        </p:txBody>
      </p:sp>
      <p:pic>
        <p:nvPicPr>
          <p:cNvPr id="931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3525" y="3573463"/>
            <a:ext cx="212407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8679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558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980728"/>
            <a:ext cx="4076700" cy="237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5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3151088"/>
            <a:ext cx="4900612"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592" name="Retângulo 18"/>
          <p:cNvSpPr>
            <a:spLocks noChangeArrowheads="1"/>
          </p:cNvSpPr>
          <p:nvPr/>
        </p:nvSpPr>
        <p:spPr bwMode="auto">
          <a:xfrm>
            <a:off x="899592" y="262389"/>
            <a:ext cx="725217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pt-BR" altLang="pt-BR" sz="4400" dirty="0" smtClean="0">
                <a:latin typeface="+mn-lt"/>
              </a:rPr>
              <a:t>Transparência das informações</a:t>
            </a:r>
            <a:endParaRPr lang="pt-BR" altLang="pt-BR" sz="4400" dirty="0">
              <a:latin typeface="+mn-lt"/>
            </a:endParaRPr>
          </a:p>
        </p:txBody>
      </p:sp>
      <p:cxnSp>
        <p:nvCxnSpPr>
          <p:cNvPr id="9" name="Conector de seta reta 8"/>
          <p:cNvCxnSpPr/>
          <p:nvPr/>
        </p:nvCxnSpPr>
        <p:spPr>
          <a:xfrm>
            <a:off x="2147875" y="3450351"/>
            <a:ext cx="2451835" cy="1421542"/>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6264047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Image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209675"/>
            <a:ext cx="571500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1681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Referências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sz="2000" dirty="0"/>
              <a:t>MINATEL, José Antonio. </a:t>
            </a:r>
            <a:r>
              <a:rPr lang="pt-BR" sz="2000" b="1" dirty="0"/>
              <a:t>Conteúdo do conceito de receita e regime jurídico para sua tributação</a:t>
            </a:r>
            <a:r>
              <a:rPr lang="pt-BR" sz="2000" dirty="0"/>
              <a:t>. São Paulo: MP Editora, 2005</a:t>
            </a:r>
            <a:r>
              <a:rPr lang="pt-BR" sz="2000" dirty="0" smtClean="0"/>
              <a:t>.</a:t>
            </a:r>
          </a:p>
          <a:p>
            <a:pPr algn="just"/>
            <a:endParaRPr lang="pt-BR" sz="2000" dirty="0" smtClean="0"/>
          </a:p>
          <a:p>
            <a:pPr algn="just"/>
            <a:r>
              <a:rPr lang="pt-BR" sz="2000" dirty="0" smtClean="0"/>
              <a:t>OLIVEIRA, Fabio Rodrigues de. </a:t>
            </a:r>
            <a:r>
              <a:rPr lang="pt-BR" sz="2000" b="1" dirty="0" smtClean="0"/>
              <a:t>PIS/COFINS: definição de receita e faturamento e a Medida Provisória nº 627/2013</a:t>
            </a:r>
            <a:r>
              <a:rPr lang="pt-BR" sz="2000" dirty="0" smtClean="0"/>
              <a:t>. Revista de Tributos Indiretos. Ano 2. Vol. 2. Janeiro-Fevereiro 2014. FISCOSOFT. 2014</a:t>
            </a:r>
          </a:p>
          <a:p>
            <a:pPr algn="just"/>
            <a:endParaRPr lang="pt-BR" sz="2000" dirty="0"/>
          </a:p>
          <a:p>
            <a:pPr algn="just"/>
            <a:r>
              <a:rPr lang="pt-BR" sz="2000" dirty="0" smtClean="0"/>
              <a:t>OLIVEIRA, Fabio Rodrigues de; e Outros. </a:t>
            </a:r>
            <a:r>
              <a:rPr lang="pt-BR" sz="2000" b="1" dirty="0" smtClean="0"/>
              <a:t>Manual do PIS e da COFINS</a:t>
            </a:r>
            <a:r>
              <a:rPr lang="pt-BR" sz="2000" dirty="0" smtClean="0"/>
              <a:t>. 4ª Edição. São Paulo: FISCOSOFT. 2014</a:t>
            </a:r>
            <a:endParaRPr lang="pt-BR" sz="2000" dirty="0"/>
          </a:p>
          <a:p>
            <a:pPr algn="just"/>
            <a:endParaRPr lang="pt-BR" sz="2000" dirty="0" smtClean="0"/>
          </a:p>
          <a:p>
            <a:pPr algn="just"/>
            <a:r>
              <a:rPr lang="pt-BR" sz="2000" dirty="0"/>
              <a:t>OLIVEIRA, Fabio Rodrigues de</a:t>
            </a:r>
            <a:r>
              <a:rPr lang="pt-BR" sz="2000" dirty="0" smtClean="0"/>
              <a:t>; </a:t>
            </a:r>
            <a:r>
              <a:rPr lang="pt-BR" sz="2000" b="1" dirty="0" smtClean="0"/>
              <a:t>Definição de insumos para apropriação de créditos do PIS e da COFINS</a:t>
            </a:r>
            <a:r>
              <a:rPr lang="pt-BR" sz="2000" dirty="0" smtClean="0"/>
              <a:t>. 3ª </a:t>
            </a:r>
            <a:r>
              <a:rPr lang="pt-BR" sz="2000" dirty="0"/>
              <a:t>Edição. São Paulo: FISCOSOFT. 2014</a:t>
            </a:r>
          </a:p>
          <a:p>
            <a:pPr algn="just"/>
            <a:endParaRPr lang="pt-BR" sz="2000" dirty="0" smtClean="0"/>
          </a:p>
          <a:p>
            <a:pPr algn="just"/>
            <a:r>
              <a:rPr lang="pt-BR" sz="2000" dirty="0" smtClean="0"/>
              <a:t>OLIVEIRA</a:t>
            </a:r>
            <a:r>
              <a:rPr lang="pt-BR" sz="2000" dirty="0"/>
              <a:t>, Ricardo Mariz de. </a:t>
            </a:r>
            <a:r>
              <a:rPr lang="pt-BR" sz="2000" b="1" dirty="0"/>
              <a:t>Conceito de receita como hipótese de incidência das contribuições para a seguridade social (para efeitos da COFINS e da contribuição ao PIS)</a:t>
            </a:r>
            <a:r>
              <a:rPr lang="pt-BR" sz="2000" dirty="0"/>
              <a:t>. IOB-Repertório de Jurisprudência: tributário, constitucional e administrativo. n. 1, jan. 2001.</a:t>
            </a:r>
          </a:p>
        </p:txBody>
      </p:sp>
    </p:spTree>
    <p:extLst>
      <p:ext uri="{BB962C8B-B14F-4D97-AF65-F5344CB8AC3E}">
        <p14:creationId xmlns:p14="http://schemas.microsoft.com/office/powerpoint/2010/main" val="20066277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792163" y="1268760"/>
            <a:ext cx="7740650" cy="47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85750" indent="-28575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pPr>
            <a:r>
              <a:rPr lang="pt-BR" altLang="pt-BR" sz="2000" b="1" dirty="0">
                <a:latin typeface="+mn-lt"/>
              </a:rPr>
              <a:t>Reforma do PIS e da COFINS: Devemos comemorar? </a:t>
            </a:r>
          </a:p>
          <a:p>
            <a:pPr>
              <a:spcBef>
                <a:spcPct val="0"/>
              </a:spcBef>
            </a:pPr>
            <a:endParaRPr lang="pt-BR" altLang="pt-BR" sz="2000" b="1" dirty="0">
              <a:latin typeface="+mn-lt"/>
            </a:endParaRPr>
          </a:p>
          <a:p>
            <a:pPr>
              <a:spcBef>
                <a:spcPct val="0"/>
              </a:spcBef>
            </a:pPr>
            <a:r>
              <a:rPr lang="pt-BR" altLang="pt-BR" sz="2000" b="1" dirty="0">
                <a:latin typeface="+mn-lt"/>
              </a:rPr>
              <a:t>PIS e COFINS. Há créditos sobre insumos na atividade comercial? </a:t>
            </a:r>
          </a:p>
          <a:p>
            <a:pPr>
              <a:spcBef>
                <a:spcPct val="0"/>
              </a:spcBef>
            </a:pPr>
            <a:endParaRPr lang="pt-BR" altLang="pt-BR" sz="2000" b="1" dirty="0">
              <a:latin typeface="+mn-lt"/>
            </a:endParaRPr>
          </a:p>
          <a:p>
            <a:pPr>
              <a:spcBef>
                <a:spcPct val="0"/>
              </a:spcBef>
            </a:pPr>
            <a:r>
              <a:rPr lang="pt-BR" altLang="pt-BR" sz="2000" b="1" dirty="0">
                <a:latin typeface="+mn-lt"/>
              </a:rPr>
              <a:t>Tributação ótima. Isso existe? </a:t>
            </a:r>
          </a:p>
          <a:p>
            <a:pPr>
              <a:spcBef>
                <a:spcPct val="0"/>
              </a:spcBef>
            </a:pPr>
            <a:endParaRPr lang="pt-BR" altLang="pt-BR" sz="2000" b="1" dirty="0">
              <a:latin typeface="+mn-lt"/>
            </a:endParaRPr>
          </a:p>
          <a:p>
            <a:pPr>
              <a:spcBef>
                <a:spcPct val="0"/>
              </a:spcBef>
            </a:pPr>
            <a:r>
              <a:rPr lang="pt-BR" altLang="pt-BR" sz="2000" b="1" dirty="0">
                <a:latin typeface="+mn-lt"/>
              </a:rPr>
              <a:t>O papel do profissional contemporâneo de Gestão Tributária e sua importância no mercado atual </a:t>
            </a:r>
          </a:p>
          <a:p>
            <a:pPr>
              <a:spcBef>
                <a:spcPct val="0"/>
              </a:spcBef>
            </a:pPr>
            <a:endParaRPr lang="pt-BR" altLang="pt-BR" sz="2000" b="1" dirty="0">
              <a:latin typeface="+mn-lt"/>
            </a:endParaRPr>
          </a:p>
          <a:p>
            <a:pPr>
              <a:spcBef>
                <a:spcPct val="0"/>
              </a:spcBef>
            </a:pPr>
            <a:r>
              <a:rPr lang="pt-BR" altLang="pt-BR" sz="2000" b="1" dirty="0">
                <a:latin typeface="+mn-lt"/>
              </a:rPr>
              <a:t>Como determinar a tributação de um produto?</a:t>
            </a:r>
          </a:p>
          <a:p>
            <a:pPr>
              <a:spcBef>
                <a:spcPct val="0"/>
              </a:spcBef>
            </a:pPr>
            <a:endParaRPr lang="pt-BR" altLang="pt-BR" sz="1900" b="1" dirty="0" smtClean="0">
              <a:latin typeface="+mn-lt"/>
            </a:endParaRPr>
          </a:p>
          <a:p>
            <a:pPr>
              <a:spcBef>
                <a:spcPct val="0"/>
              </a:spcBef>
            </a:pPr>
            <a:endParaRPr lang="pt-BR" altLang="pt-BR" sz="1900" b="1" dirty="0">
              <a:latin typeface="+mn-lt"/>
            </a:endParaRPr>
          </a:p>
          <a:p>
            <a:pPr>
              <a:spcBef>
                <a:spcPct val="0"/>
              </a:spcBef>
            </a:pPr>
            <a:endParaRPr lang="pt-BR" altLang="pt-BR" sz="1900" b="1" dirty="0" smtClean="0">
              <a:latin typeface="+mn-lt"/>
            </a:endParaRPr>
          </a:p>
          <a:p>
            <a:pPr>
              <a:spcBef>
                <a:spcPct val="0"/>
              </a:spcBef>
            </a:pPr>
            <a:endParaRPr lang="pt-BR" altLang="pt-BR" sz="1900" b="1" dirty="0">
              <a:latin typeface="+mn-lt"/>
            </a:endParaRPr>
          </a:p>
          <a:p>
            <a:pPr algn="r">
              <a:spcBef>
                <a:spcPct val="0"/>
              </a:spcBef>
            </a:pPr>
            <a:r>
              <a:rPr lang="pt-BR" altLang="pt-BR" sz="1900" b="1" dirty="0">
                <a:latin typeface="+mn-lt"/>
              </a:rPr>
              <a:t>Fonte: </a:t>
            </a:r>
            <a:r>
              <a:rPr lang="pt-BR" altLang="pt-BR" sz="1900" b="1" dirty="0">
                <a:latin typeface="+mn-lt"/>
                <a:hlinkClick r:id="rId2"/>
              </a:rPr>
              <a:t>www.fabiorodrigues.com.br</a:t>
            </a:r>
            <a:endParaRPr lang="pt-BR" altLang="pt-BR" sz="1900" b="1" dirty="0">
              <a:latin typeface="+mn-lt"/>
            </a:endParaRPr>
          </a:p>
        </p:txBody>
      </p:sp>
      <p:sp>
        <p:nvSpPr>
          <p:cNvPr id="4" name="Título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Sugestão de leitura</a:t>
            </a:r>
            <a:endParaRPr lang="pt-BR" dirty="0"/>
          </a:p>
        </p:txBody>
      </p:sp>
    </p:spTree>
    <p:extLst>
      <p:ext uri="{BB962C8B-B14F-4D97-AF65-F5344CB8AC3E}">
        <p14:creationId xmlns:p14="http://schemas.microsoft.com/office/powerpoint/2010/main" val="12942107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7"/>
          <p:cNvSpPr>
            <a:spLocks noChangeArrowheads="1"/>
          </p:cNvSpPr>
          <p:nvPr/>
        </p:nvSpPr>
        <p:spPr bwMode="auto">
          <a:xfrm>
            <a:off x="2286000" y="3054093"/>
            <a:ext cx="4572000"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90000"/>
              </a:lnSpc>
              <a:spcBef>
                <a:spcPct val="0"/>
              </a:spcBef>
              <a:buFontTx/>
              <a:buNone/>
            </a:pPr>
            <a:r>
              <a:rPr lang="pt-BR" altLang="pt-BR" sz="4400" dirty="0" smtClean="0">
                <a:latin typeface="+mj-lt"/>
              </a:rPr>
              <a:t>Obrigado</a:t>
            </a:r>
            <a:r>
              <a:rPr lang="pt-BR" altLang="pt-BR" sz="4400" dirty="0">
                <a:latin typeface="+mj-lt"/>
              </a:rPr>
              <a:t>!</a:t>
            </a:r>
          </a:p>
        </p:txBody>
      </p:sp>
      <p:sp>
        <p:nvSpPr>
          <p:cNvPr id="10" name="AutoShape 10" descr="data:image/jpeg;base64,/9j/4AAQSkZJRgABAQAAAQABAAD/2wCEAAkGBw8NDg8PDQ8PDA0NDQ8MDQ4NDRANDg0OFBEWFhQRFBQaKCkgGBolGxQUITEhJSkrLi4wFx8zODMsNygtLisBCgoKDg0OGxAQGiscHBwwLSwsLCwsLCwsLCwsLCwsLCwsLCwsLCwsLCwsLCwsLCwsLCwsLCwrLCwsLCwsLCwsK//AABEIALcBEwMBEQACEQEDEQH/xAAcAAEAAgMBAQEAAAAAAAAAAAAAAQcEBQYDAgj/xABHEAABAwECAxMLAwQCAwAAAAAAAQIDBAUREiGxBgcTFjEyMzRBUVJhcXJzkZOz0RQXIjVTdIGCkqHBQlSyI2Jj0uHwQ6LC/8QAGgEBAAMBAQEAAAAAAAAAAAAAAAEDBAUCBv/EACkRAQACAQIGAwEBAQADAQAAAAABAgMRMQQTFCEyURJBcTNSIoGRwRX/2gAMAwEAAhEDEQA/ALxAAAAAAAAAQqgamqzSUUK3PqY701UYqyL/AOt5ZGHJO0PE3rH2xtOdn+3XsZfA99Nl9I5tTTnZ/t17GXwHS5fRzamnOz/br2MvgOly+jm1NOdn+3XsZfAdLl9HNqac7P8Abr2MvgOly+jm1NOdn+3XsZfAdLl9HNqac7P9uvYy+A6XL6ObU052f7dexl8B0uX0c2ppzs/269jL4Dpcvo5tTTnZ/t17GXwHS5fRzamnOz/br2MvgOly+jm1NOdn+3XsZfAdLl9HNqac7P8Abr2MvgOly+jm1NOVn+3XsZvAdLl9HNq+4819A5bkqETnRyNTrVCJ4bJH0Rlq21JWRTphQyMlbvsejruW7UKprNd3uJidnuQkAAAAAAAAAAAAAAAAANXb1uRUEeHJ6T3XpHE3XSL+E31LMWK2SdIeL3isK2tK2au0XKjnK2K/YmLgxNTj4S8t50seGmP67s1rzbd4xWa1NcquXeT0ULPk8aPXyOJNVqfFVI1kPJYeC36lGsh5LDwW/Uo1kPJYeC36l8RrIeSw8Fv1KNZDyWHgt+pfEayHksPBb9S+I1kPJYeC36l8RrIeSw8Fv1L4jWQ8lh4LfqUayHksPBb9SjWQ8lh4LfqUayHksPBb9SjWQ8li4KfUviO4h9BGuoit40VfyNTR4Np5YHJJA9zXN1HMXAenVqoJ0tGkwd42dfmZzZ4athrVRHKuCydERrVXeem4vGmLkMWbhdP+qbL8ebXtLtzG0AAAAAAAAAAAAAAAGPX1bIIpJZFuZExXu38W4nGup8Sa1m06R9omdI1VHV1MloVD5ZVuv3EXFGz9LG/931OvSkY66Qx2t8p1ZMj2Qt3kTEiJqqpO7y1k9a9+ouAm81bl+KnqIQxlJAkAAAAAAAAAC4ABIAD0jlc3WuVPji6iNIGwpa1HYnYl3F3F8DzNUldSo5Fc1Maa5OEniItoOzzA22s7FppVvkhaixuVcb4tS7jVuL4Khz+KxfGflG0tOK+saS68yrgAAAAAAAAAAAAAHGZ5darIIYEW7RpFe/jbHdi+pzV+Br4Omtpn0ozz20crSRpHGl+LFhu6jdPdnaqpmWRyqupqNTeQ9xGiHkSAAAAAAAAAAAAzKKy6io2CGSVOE1i4P1Li+5XbLSu8vUUmdobBMyVoftndrD/seOpx+08u3o0pWh+2XtYf9h1OP2nlW9J0pWh+2XtYf9h1OP2cq3pr7Rs2alc1tRHoTnNwmormuvS+6/0VUspkreNay8WrMbsa49zKG0oZ8Nty65v3TcUrmEw+7OqFpK2GRuJuiNv3sBy4L06lU85K/PHMS9UnSy20OQ2pAAAAAAAAAAAAABXmeTjqqZu5oWWS5ch0OD8bSzZ94aO0nXRr/cqNNMbqWnLEAAAAAAAAAAB9RsVyo1qK5zlRrWtS9XKuJERCJmIjWRYuZvMZHCjZatEmmXGka3Oii4lT9S/be3znZuKtbtXtDVjxad5de1qIiImJES5ETEiIZFyQAACu88rbMPQf/anQ4Pxlmz7w5A2KGTQuukTjRUItsPW1kxNXicn2QivpK441vai76Iv2OLO7dGz6CQAAAAAAAAAAAAK8zxtuUvRp3inQ4Pwlmz7w0Nq7GnOTIppqpaksQAAAAAAAAAJA7jO5sdHYVXIl+CqxwX6iLd6b/vcnzGDi8m1I/wDLRgr21l3xhaAAAAAV3nk7Zh6Bf5qdDg/GWbPu5E2KHtSbI3lE7DItbWp82Q813TK4Yda3mpkONO7dGz7ISAAAAAAAAAAAABXmeNtyl6NO8U6HB+M/rNn3hobV2NOcmRTTVS1JYgAAAAAAAAkABcWZmnSKipmpi/oMevOcmEv3VTjZZ+V5lupGkQ2hW9AADn7YzXU1K9Y/SnkatzmxXXMXeVy4r+Ivx8Pe8a7QrtlirWecCL9vL9bC3o7e4eOfHpzWai2m18rJGMdGjI8BUcqKq+kq34uU1YMM44mJ+1WS/wApaYvVvWl2RvKROwybV1qfNkIrulcEOtbzUyHFndujZ9kJAAAAAAAAAAAAArzPG25S9GneKdDg/Gf1mz7w0Fq7GnOTIppqpaosQAAAAABIAAAAuqx9rU/u8X8EOJfylvjaGYeUgGuzRVboKSeVmJ7I1wV3nLiRfgqlmKsWvES83nSsyp7LunYjtDDukkAAHtS69vKROxDItTWp82Qiu6VwQ61vNTIcWd26Nn2QkAAAAAAAAAAAACrs9ORzbQo7lVL4m33Lq/1jpcFH/E/rHxM/9Q0ds1SsiRbkd6aJvbimmkd1dp0alloMXVRW/dCz4y8xeHuyoY7UcnXdlPOkp1ift6hIAAkABkUFDJUyJFC3DkdeqNvRt9yXrjXFqHm94pGtuyYiZ7Q2+k60PYJ2sXiU9Vj9vfKsaT6/2CdrF4jqcfs5VlnWbErIIWOS5zIY2OTVucjURUOXadbTLXGzJISAazNLSvnpJookwpHtRGpeiXrhIuqvIWYbRW8TLzeNa6K+0oV/sU7WPxOj1OL2y8qxpQr/AGKdrH4jqcfs5VmttSzpaNzW1DUjc5uG1MNrr0vu3C3HeuTvWdXi1Zru1zquNP1X81LyyIl4mYTSVyLKxEauN2qq3bm8LV7EWelvzuwG3Ldr9TFuEY47pvK7oNa3mtyHDnd0I2ehCQAAAAAAAAAAAAKrz1/WFF0Te+OnwPhP6x8T5Q5/NDsKdI3Ipppupvs50tVBINVU1FVORbiCJmHs2pkT9bvjjykaQn5S9W10nEvKngPjCflL7S0HcFv3HxT832lo77Op3/BHxT83S53tZh2lC3BVL2y7t/8A43Gbi66YpXYLa3XAcltAAAAAAAAKsz2tt0/u6/zU6nAeM/rHxHk4dDczMmz9mZzvwp5tsmN2Zb2sb8+RDzj3erryg1jea3IcKd3RjZ6EJAAAAAAAAAAAAAqvPX9YUXRN746fA+E/rHxPlDn80Owp0jcimmm6m+znS1UEiQJAASBIHUZ23rSDmTd04y8Z/GV/D+a6TjugkAAAAAAACrc9nbVP7uv81OpwHhP6x8T5Q4c3MzJs/ZWc78KebbPVd2Zb2sb8+RDzjTZeMGsbzW5DhTu6MbPQhIAAAAAAAAAAAAFV56/rCi6JvfHT4Hwn9Y+J8oc/mg2FOkbkU003U32c7cWqkkiQJQABIEhLa5mLWSgq46hzFlRiPTARyNVcJqt1fiU58fMpNY7LMdvjbV3PnRj/AGknbN8DF0E/6aOpj0edGP8AaSds3wHQT7Oqj07yhqNGiiluwdFjZLg334OE1Fuv+JhtGkzDTE6w9yEgGBblopR00tQrVkSJqOViLgq69yJq/E946fO8V9vN7fGNXG+c+P8AaP7Zvgbf/wA+f9KOpj0ec+P9o/tm+A6CfZ1MenKZr80DbSmjkbGsOhx6Hc5yPv8ASVb/ALmvh8M4omJnVTlyfOdWjRC9UyKBP6rOd+DzbZ6jdl25rG/PkQ84y2y8YNY3mtyHCnd0Y2ehCQAAAAAAAAAAAAKrz1/WFF0Te+OnwPhP6x8T5Q5/NBsKdI3Ippx7qb7OeLlSQJAASiBKbgJuAkABKoSS/QFhbUpfdoe7afPZPOf11K7Qzjy9AGgzd+rKro2940v4b+tVWbwlSh22BKATcBNwGRQ7Kznfgi2yY3Zdt61vz5EPGJ6t9Lwg1jea3IcKd3QjZ6EJAAAAAAAAAAAAAqzPW2/RdE3vjp8D4T+sfE+UOft/YU6RuRTTj3U32c8hcqSBIAJSBNwEgSSCBKVCJX/Ye1KX3aHu0PnsnnP66ldoZx5egDQZu/VlVzG940v4b+tVebwlSp23PSiAfQEge9DsrOX8EW2TG7LtrWp82RDxierfS74NY3mtyHCnd0I2ehCQAAAAAAAAAAAAKtz1dv0XRN746fA+E/rHxPlDnrf2JOkTIppx7qb7OfQuVJAlAlNwEgAJJEhKQCkEr+sPalL7tD3aHz+Tzn9dOu0M48vQBoc3Xqyq5je8aX8N/WqvN4Spa47bnpuAkJSB70WyM5fwRbZMbsu2tanzZDxjTb6XdBrG81uQ4U7uhGz0ISAAAAAAAAAAAABVuert+j6JvfHT4Hwn9Y+J8oc9b2xJ0iZFNOPdTfZoLi5WkCQJAATcSJCUgTcQFwJX7Ye1Kb3aHu0Pn8nnP66ddoZx5egDQ5uvVlVzG940v4b+tVebwlS522BIEgSB70WyM5fwpFtkxuyra1qfNkQ8Yk2XdBrG81uQ4U7uhGz0ISAAAAAAAAAAAABV2ept+j6JvfHT4Lwn9/8AjHxPlDnrd2JOemRTTj3U32aAuVpRAJAkkAlIEkAB9IABK/LD2pTe7Q920+fyec/rp12hnHl6ANDm59W1XMb3jS/hv61V5vCVMHbYEgSBIHvRbIzl/BFtkxuyba1qfNkQ8Yk2XdBrG81uQ4U7uhGz0ISAAAAAAAAAAAABV2ept+j6JvfHT4Hwn9Y+J8oc9buxJz0yKace6m+zRFysAkkSEgEkCUAkCQkBOy+7D2pTe7Q920+fyec/rpV2hnHl6ANFm49W1XMb3jS/hv61V5fCVM3HbYEgAAHvRbIzl/BFtkwyba1qfNkQ8Yk2XdBrG81uQ4U7uhGz0ISAAAAAAAAAAAABV2ev6NbRuXUSL+Mt65UOnwPhb9Y+J8oaK2WXwu/tVHfC+5cpopuqts54vVJuJSkCSAAm4CQJCU3ATcBfVibUpvdoe7Q+fyeculXxhmnl6ANFm49W1XMb3jS/hv61V5fCVNXHbYAAAAybPbfI3ivd9v8Ak832TD2tlfRam7c7Ih5xJtuvCFLmtTeaifY4U7uhGz7ISAAAAAAAAAAAABwGe5QK+CnqES9IZHRP4myIly9bET5jdwNtLTX2zcTXtE+nJ0UiTRJhY724D047rlNtu0s8d4aKqp1ierV3NRd9NxS6J1hXMaPI9CSAAkCQlNwEogH0gAC+LE2pTe7Q92h8/k85/XSr4wzjy9AGizcerarmN/m0v4b+tVeXwlTR3GAIAABtbOgwW4S6532TcKbzq9xD6s+nWsroIm42rK1F3UwGrhPXqRxF7fDFMprHytC6ziN4AAAAAAAAAAAAADEtWgZVQSwS6yZisW7VbvOTjRbl+B6paa2iY+kWr8o0lSc0Etm1MkE6a1bluTE9v6ZG8S+Kbh262jLX5Q50xNJ0lnVEDJ2JjvTVa5NzkPMTNZetIlpqigkj3MJvCal6dW4WxaJVzEsY9oSACUgfSASBISXEDZx29WtajW1U7WtRGtRJXIiIiXIiFXIx/wCYe+Zb2+tMVd+7qO2cOnx/5g5t/adMVd+7qO2cOnx/5g5l/bzqLaq5WKySpmkY5LnMfI5WuTjQ9Vw0rOsVgnJaY0mWAWPAB9Rxudiaiu5EI1gbCkoLvSfjVMaN3E5Sq13qIfdfVYCK1q+kur/aniRSmvdMy7TO3sFYmLVzNufM3Bgauq2Jcav+bF8E4zDxmaLT8K7Q0YKaRrLuTC0AAAAAAAAAAAAAAAGjzUZmobSjuf8A05mIugzIl7mcSp+pvEXYc1sU9tleTHF4VXaVl1llvumYuhquKRL3QScjtxeJblOrTLTLHaWK1LUIbVjXXXsXkwk60JnHP0RaHotTA7Vcxecg+NoTrCNGp9+LqQaSdk6LT78fUg0k7Giwb8fUg0k7Giwb8fUg0k7J0WDfj6kGknY0WD/H1INJOxosP+PqQaSdk6JD/j6kGknY0SHfj6kGknY0SHfj6kGknY0SHfj6kGknY0SHfj6kGknY0SHfZ1INJOw6tjbqLfxNRR8Zk1hjurHyORkLXK52JqNRXyOXiRD18YrGtkazOzr8yuYZ2E2a0ExJ6TKdVwlVdxZVT+PXvGHPxkTHxx/+2jHh+7LCRLjntKQAAAAAAAAAAAAAAAAD5kjRyKjkRzVxKioioqcaDbuT3aGtzGWdMt7qZrFXdhc+H7NVE+xfXictftVOGk/TD83tncGXtnHvrMvtHIonze2fwZu2cOsy+zkUPN9Z/Bl7Zw6zL7ORQ831n8GXtnDrMvs5FE+b+z+DN2zh1mX2cih5v7P4M3bOHWZfZyKHm/s/gy9s4dZl9nIoaQLP4MvbOHWZfZyKJ0gWfwZe2cOsy+zkURpAs/gy9s4dZl9nIoaQLP4MvbOHWZfZyKGkCz+DL2zh1mX2cihpAs/gy9s4dZl9nIonSBZ/Bl7Zw6zL7ORR9xZg7Oat6xvfxOnku+yoJ4zN7ORRuqCy6emS6nhjhv1VY1EVeVdVTPa9reU6rIrEbMw8vQAAAAAAAAA//9k="/>
          <p:cNvSpPr>
            <a:spLocks noChangeAspect="1" noChangeArrowheads="1"/>
          </p:cNvSpPr>
          <p:nvPr/>
        </p:nvSpPr>
        <p:spPr bwMode="auto">
          <a:xfrm>
            <a:off x="45386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BR" altLang="pt-BR" sz="1800"/>
          </a:p>
        </p:txBody>
      </p:sp>
      <p:pic>
        <p:nvPicPr>
          <p:cNvPr id="2" name="Imagem 1"/>
          <p:cNvPicPr>
            <a:picLocks noChangeAspect="1"/>
          </p:cNvPicPr>
          <p:nvPr/>
        </p:nvPicPr>
        <p:blipFill>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tretch>
            <a:fillRect/>
          </a:stretch>
        </p:blipFill>
        <p:spPr>
          <a:xfrm>
            <a:off x="4886273" y="3789040"/>
            <a:ext cx="4150223" cy="2900528"/>
          </a:xfrm>
          <a:prstGeom prst="rect">
            <a:avLst/>
          </a:prstGeom>
        </p:spPr>
      </p:pic>
      <p:sp>
        <p:nvSpPr>
          <p:cNvPr id="3" name="CaixaDeTexto 2"/>
          <p:cNvSpPr txBox="1"/>
          <p:nvPr/>
        </p:nvSpPr>
        <p:spPr>
          <a:xfrm>
            <a:off x="5796136" y="5005625"/>
            <a:ext cx="3240360" cy="1015663"/>
          </a:xfrm>
          <a:prstGeom prst="rect">
            <a:avLst/>
          </a:prstGeom>
          <a:noFill/>
        </p:spPr>
        <p:txBody>
          <a:bodyPr wrap="square" rtlCol="0">
            <a:spAutoFit/>
          </a:bodyPr>
          <a:lstStyle/>
          <a:p>
            <a:pPr algn="ctr"/>
            <a:r>
              <a:rPr lang="pt-BR" b="1" dirty="0" smtClean="0"/>
              <a:t>Novo livro:</a:t>
            </a:r>
          </a:p>
          <a:p>
            <a:pPr algn="ctr"/>
            <a:r>
              <a:rPr lang="pt-BR" sz="2400" b="1" dirty="0" smtClean="0"/>
              <a:t>PIS e COFINS na Prática</a:t>
            </a:r>
          </a:p>
          <a:p>
            <a:pPr algn="ctr"/>
            <a:r>
              <a:rPr lang="pt-BR" b="1" dirty="0" smtClean="0"/>
              <a:t>Thomson Reuters</a:t>
            </a:r>
            <a:endParaRPr lang="pt-BR" b="1" dirty="0"/>
          </a:p>
        </p:txBody>
      </p:sp>
      <p:pic>
        <p:nvPicPr>
          <p:cNvPr id="16"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217" y="1323355"/>
            <a:ext cx="592137" cy="393700"/>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17" y="1788493"/>
            <a:ext cx="566737" cy="560387"/>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696293"/>
            <a:ext cx="1192213" cy="511175"/>
          </a:xfrm>
          <a:prstGeom prst="rect">
            <a:avLst/>
          </a:prstGeom>
          <a:noFill/>
          <a:ln>
            <a:noFill/>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Subtitle 2"/>
          <p:cNvSpPr>
            <a:spLocks/>
          </p:cNvSpPr>
          <p:nvPr/>
        </p:nvSpPr>
        <p:spPr bwMode="auto">
          <a:xfrm>
            <a:off x="1134617" y="238660"/>
            <a:ext cx="2900362" cy="2110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a:spcBef>
                <a:spcPct val="20000"/>
              </a:spcBef>
              <a:buFont typeface="Arial" charset="0"/>
              <a:buNone/>
              <a:defRPr/>
            </a:pPr>
            <a:r>
              <a:rPr lang="en-US" sz="1500" dirty="0" smtClean="0">
                <a:latin typeface="+mj-lt"/>
                <a:hlinkClick r:id="rId6"/>
              </a:rPr>
              <a:t>fabioroliv@icloud.com</a:t>
            </a:r>
            <a:endParaRPr lang="en-US" sz="1500" dirty="0">
              <a:latin typeface="+mj-lt"/>
              <a:hlinkClick r:id="rId6"/>
            </a:endParaRPr>
          </a:p>
          <a:p>
            <a:pPr algn="l">
              <a:spcBef>
                <a:spcPct val="20000"/>
              </a:spcBef>
              <a:buFont typeface="Arial" charset="0"/>
              <a:buNone/>
              <a:defRPr/>
            </a:pPr>
            <a:endParaRPr lang="en-US" sz="1500" dirty="0">
              <a:latin typeface="+mj-lt"/>
              <a:hlinkClick r:id="rId6"/>
            </a:endParaRPr>
          </a:p>
          <a:p>
            <a:pPr algn="l">
              <a:spcBef>
                <a:spcPct val="20000"/>
              </a:spcBef>
              <a:buFont typeface="Arial" charset="0"/>
              <a:buNone/>
              <a:defRPr/>
            </a:pPr>
            <a:r>
              <a:rPr lang="en-US" sz="1500" dirty="0">
                <a:latin typeface="+mj-lt"/>
                <a:hlinkClick r:id="rId7"/>
              </a:rPr>
              <a:t>fabiorodrigues.com.br</a:t>
            </a:r>
            <a:endParaRPr lang="en-US" sz="1500" dirty="0">
              <a:latin typeface="+mj-lt"/>
            </a:endParaRPr>
          </a:p>
          <a:p>
            <a:pPr algn="l">
              <a:spcBef>
                <a:spcPct val="20000"/>
              </a:spcBef>
              <a:buFont typeface="Arial" charset="0"/>
              <a:buNone/>
              <a:defRPr/>
            </a:pPr>
            <a:endParaRPr lang="en-US" sz="1500" dirty="0">
              <a:latin typeface="+mj-lt"/>
            </a:endParaRPr>
          </a:p>
          <a:p>
            <a:pPr algn="l">
              <a:spcBef>
                <a:spcPct val="20000"/>
              </a:spcBef>
              <a:buFont typeface="Arial" charset="0"/>
              <a:buNone/>
              <a:defRPr/>
            </a:pPr>
            <a:r>
              <a:rPr lang="en-US" sz="1500" dirty="0">
                <a:latin typeface="+mj-lt"/>
                <a:hlinkClick r:id="rId8"/>
              </a:rPr>
              <a:t>facebook.com/</a:t>
            </a:r>
            <a:r>
              <a:rPr lang="en-US" sz="1500" dirty="0" err="1">
                <a:latin typeface="+mj-lt"/>
                <a:hlinkClick r:id="rId8"/>
              </a:rPr>
              <a:t>fabioroliveira</a:t>
            </a:r>
            <a:endParaRPr lang="en-US" sz="1500" dirty="0">
              <a:latin typeface="+mj-lt"/>
            </a:endParaRPr>
          </a:p>
          <a:p>
            <a:pPr algn="l">
              <a:spcBef>
                <a:spcPct val="20000"/>
              </a:spcBef>
              <a:buFont typeface="Arial" charset="0"/>
              <a:buNone/>
              <a:defRPr/>
            </a:pPr>
            <a:endParaRPr lang="en-US" sz="1500" dirty="0">
              <a:latin typeface="+mj-lt"/>
              <a:hlinkClick r:id="rId9"/>
            </a:endParaRPr>
          </a:p>
          <a:p>
            <a:pPr algn="l">
              <a:spcBef>
                <a:spcPct val="20000"/>
              </a:spcBef>
              <a:buFont typeface="Arial" charset="0"/>
              <a:buNone/>
              <a:defRPr/>
            </a:pPr>
            <a:r>
              <a:rPr lang="pt-BR" sz="1500" dirty="0">
                <a:latin typeface="+mj-lt"/>
                <a:hlinkClick r:id="rId9"/>
              </a:rPr>
              <a:t>@</a:t>
            </a:r>
            <a:r>
              <a:rPr lang="pt-BR" sz="1500" dirty="0" err="1">
                <a:latin typeface="+mj-lt"/>
                <a:hlinkClick r:id="rId9"/>
              </a:rPr>
              <a:t>fabiorodrigueso</a:t>
            </a:r>
            <a:endParaRPr lang="en-US" sz="1500" dirty="0">
              <a:latin typeface="+mj-lt"/>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a:p>
            <a:pPr algn="l">
              <a:spcBef>
                <a:spcPct val="20000"/>
              </a:spcBef>
              <a:buFont typeface="Arial" charset="0"/>
              <a:buNone/>
              <a:defRPr/>
            </a:pPr>
            <a:endParaRPr lang="en-US" sz="1700" dirty="0">
              <a:latin typeface="Calibri" pitchFamily="34" charset="0"/>
            </a:endParaRPr>
          </a:p>
        </p:txBody>
      </p:sp>
      <p:pic>
        <p:nvPicPr>
          <p:cNvPr id="20" name="Imagem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0330" y="224805"/>
            <a:ext cx="371310" cy="432000"/>
          </a:xfrm>
          <a:prstGeom prst="rect">
            <a:avLst/>
          </a:prstGeom>
        </p:spPr>
      </p:pic>
    </p:spTree>
    <p:extLst>
      <p:ext uri="{BB962C8B-B14F-4D97-AF65-F5344CB8AC3E}">
        <p14:creationId xmlns:p14="http://schemas.microsoft.com/office/powerpoint/2010/main" val="14156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Cenário anterior à vigência da Lei 12.973</a:t>
            </a:r>
            <a:endParaRPr lang="pt-BR" dirty="0"/>
          </a:p>
        </p:txBody>
      </p:sp>
      <p:sp>
        <p:nvSpPr>
          <p:cNvPr id="5" name="Espaço Reservado para Conteú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100" b="1" dirty="0">
                <a:solidFill>
                  <a:schemeClr val="tx1"/>
                </a:solidFill>
              </a:rPr>
              <a:t>Constituição Federal (redação original):</a:t>
            </a:r>
          </a:p>
          <a:p>
            <a:pPr marL="800100" lvl="1" indent="-342900" algn="just">
              <a:buFont typeface="Wingdings" panose="05000000000000000000" pitchFamily="2" charset="2"/>
              <a:buChar char="ü"/>
            </a:pPr>
            <a:r>
              <a:rPr lang="pt-BR" sz="1700" dirty="0">
                <a:solidFill>
                  <a:schemeClr val="tx1"/>
                </a:solidFill>
              </a:rPr>
              <a:t>Permitia a cobrança sobre o faturamento das empresas</a:t>
            </a:r>
          </a:p>
          <a:p>
            <a:pPr marL="342900" indent="-342900" algn="just">
              <a:buFont typeface="Arial" panose="020B0604020202020204" pitchFamily="34" charset="0"/>
              <a:buChar char="•"/>
            </a:pPr>
            <a:endParaRPr lang="pt-BR" sz="2100" dirty="0">
              <a:solidFill>
                <a:schemeClr val="tx1"/>
              </a:solidFill>
            </a:endParaRPr>
          </a:p>
          <a:p>
            <a:pPr marL="342900" indent="-342900" algn="just">
              <a:buFont typeface="Arial" panose="020B0604020202020204" pitchFamily="34" charset="0"/>
              <a:buChar char="•"/>
            </a:pPr>
            <a:r>
              <a:rPr lang="pt-BR" sz="2100" b="1" dirty="0">
                <a:solidFill>
                  <a:schemeClr val="tx1"/>
                </a:solidFill>
              </a:rPr>
              <a:t>Lei nº </a:t>
            </a:r>
            <a:r>
              <a:rPr lang="pt-BR" sz="2100" b="1" dirty="0" smtClean="0">
                <a:solidFill>
                  <a:schemeClr val="tx1"/>
                </a:solidFill>
              </a:rPr>
              <a:t>9.715/98 (art. 3º)</a:t>
            </a:r>
            <a:endParaRPr lang="pt-BR" sz="2100" b="1" dirty="0">
              <a:solidFill>
                <a:schemeClr val="tx1"/>
              </a:solidFill>
            </a:endParaRPr>
          </a:p>
          <a:p>
            <a:pPr marL="800100" lvl="1" indent="-342900" algn="just">
              <a:buFont typeface="Wingdings" panose="05000000000000000000" pitchFamily="2" charset="2"/>
              <a:buChar char="ü"/>
            </a:pPr>
            <a:r>
              <a:rPr lang="pt-BR" sz="1700" dirty="0">
                <a:solidFill>
                  <a:schemeClr val="tx1"/>
                </a:solidFill>
              </a:rPr>
              <a:t>Faturamento = Receita bruta das vendas de mercadorias ou serviços.</a:t>
            </a:r>
          </a:p>
          <a:p>
            <a:pPr marL="342900" indent="-342900" algn="just">
              <a:buFont typeface="Arial" panose="020B0604020202020204" pitchFamily="34" charset="0"/>
              <a:buChar char="•"/>
            </a:pPr>
            <a:endParaRPr lang="pt-BR" sz="2100" dirty="0">
              <a:solidFill>
                <a:schemeClr val="tx1"/>
              </a:solidFill>
            </a:endParaRPr>
          </a:p>
          <a:p>
            <a:pPr marL="342900" indent="-342900" algn="just">
              <a:buFont typeface="Arial" panose="020B0604020202020204" pitchFamily="34" charset="0"/>
              <a:buChar char="•"/>
            </a:pPr>
            <a:r>
              <a:rPr lang="pt-BR" sz="2100" b="1" dirty="0">
                <a:solidFill>
                  <a:schemeClr val="tx1"/>
                </a:solidFill>
              </a:rPr>
              <a:t>Lei nº </a:t>
            </a:r>
            <a:r>
              <a:rPr lang="pt-BR" sz="2100" b="1" dirty="0" smtClean="0">
                <a:solidFill>
                  <a:schemeClr val="tx1"/>
                </a:solidFill>
              </a:rPr>
              <a:t>9.718/98 (art. 3º, § 1º)</a:t>
            </a:r>
            <a:endParaRPr lang="pt-BR" sz="2100" b="1" dirty="0">
              <a:solidFill>
                <a:schemeClr val="tx1"/>
              </a:solidFill>
            </a:endParaRPr>
          </a:p>
          <a:p>
            <a:pPr marL="800100" lvl="1" indent="-342900" algn="just">
              <a:buFont typeface="Wingdings" panose="05000000000000000000" pitchFamily="2" charset="2"/>
              <a:buChar char="ü"/>
            </a:pPr>
            <a:r>
              <a:rPr lang="pt-BR" sz="1700" dirty="0" smtClean="0">
                <a:solidFill>
                  <a:schemeClr val="tx1"/>
                </a:solidFill>
              </a:rPr>
              <a:t>Faturamento = </a:t>
            </a:r>
            <a:r>
              <a:rPr lang="pt-BR" sz="1700" dirty="0">
                <a:solidFill>
                  <a:schemeClr val="tx1"/>
                </a:solidFill>
              </a:rPr>
              <a:t>Total de receitas auferidas pela pessoa </a:t>
            </a:r>
            <a:r>
              <a:rPr lang="pt-BR" sz="1700" dirty="0" smtClean="0">
                <a:solidFill>
                  <a:schemeClr val="tx1"/>
                </a:solidFill>
              </a:rPr>
              <a:t>jurídica</a:t>
            </a:r>
          </a:p>
          <a:p>
            <a:pPr marL="800100" lvl="1" indent="-342900" algn="just">
              <a:buFont typeface="Wingdings" panose="05000000000000000000" pitchFamily="2" charset="2"/>
              <a:buChar char="ü"/>
            </a:pPr>
            <a:endParaRPr lang="pt-BR" sz="1700" dirty="0">
              <a:solidFill>
                <a:schemeClr val="tx1"/>
              </a:solidFill>
            </a:endParaRPr>
          </a:p>
        </p:txBody>
      </p:sp>
    </p:spTree>
    <p:extLst>
      <p:ext uri="{BB962C8B-B14F-4D97-AF65-F5344CB8AC3E}">
        <p14:creationId xmlns:p14="http://schemas.microsoft.com/office/powerpoint/2010/main" val="2165527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Cenário anterior à vigência da Lei 12.973</a:t>
            </a:r>
            <a:endParaRPr lang="pt-BR" dirty="0"/>
          </a:p>
        </p:txBody>
      </p:sp>
      <p:sp>
        <p:nvSpPr>
          <p:cNvPr id="6" name="Elipse 5"/>
          <p:cNvSpPr/>
          <p:nvPr/>
        </p:nvSpPr>
        <p:spPr>
          <a:xfrm>
            <a:off x="755650" y="1557338"/>
            <a:ext cx="4176713" cy="40322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endParaRPr lang="pt-BR"/>
          </a:p>
        </p:txBody>
      </p:sp>
      <p:sp>
        <p:nvSpPr>
          <p:cNvPr id="7" name="Elipse 6"/>
          <p:cNvSpPr/>
          <p:nvPr/>
        </p:nvSpPr>
        <p:spPr>
          <a:xfrm>
            <a:off x="971550" y="1773238"/>
            <a:ext cx="3095625" cy="29511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pt-BR"/>
          </a:p>
        </p:txBody>
      </p:sp>
      <p:sp>
        <p:nvSpPr>
          <p:cNvPr id="8" name="CaixaDeTexto 4"/>
          <p:cNvSpPr txBox="1">
            <a:spLocks noChangeArrowheads="1"/>
          </p:cNvSpPr>
          <p:nvPr/>
        </p:nvSpPr>
        <p:spPr bwMode="auto">
          <a:xfrm>
            <a:off x="5364163" y="2060575"/>
            <a:ext cx="3513137"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t-BR" altLang="pt-BR" sz="1800" dirty="0" smtClean="0"/>
              <a:t>Faturamento </a:t>
            </a:r>
            <a:r>
              <a:rPr lang="pt-BR" altLang="pt-BR" sz="1800" dirty="0"/>
              <a:t>= Receitas da atividade (“operacionais”)</a:t>
            </a:r>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endParaRPr lang="pt-BR" altLang="pt-BR" sz="1000" dirty="0"/>
          </a:p>
          <a:p>
            <a:pPr eaLnBrk="1" hangingPunct="1">
              <a:spcBef>
                <a:spcPct val="0"/>
              </a:spcBef>
              <a:buFontTx/>
              <a:buNone/>
            </a:pPr>
            <a:endParaRPr lang="pt-BR" altLang="pt-BR" sz="1800" dirty="0"/>
          </a:p>
          <a:p>
            <a:pPr eaLnBrk="1" hangingPunct="1">
              <a:spcBef>
                <a:spcPct val="0"/>
              </a:spcBef>
              <a:buFontTx/>
              <a:buNone/>
            </a:pPr>
            <a:endParaRPr lang="pt-BR" altLang="pt-BR" sz="1800" dirty="0" smtClean="0"/>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endParaRPr lang="pt-BR" altLang="pt-BR" sz="1800" dirty="0"/>
          </a:p>
          <a:p>
            <a:pPr eaLnBrk="1" hangingPunct="1">
              <a:spcBef>
                <a:spcPct val="0"/>
              </a:spcBef>
              <a:buFontTx/>
              <a:buNone/>
            </a:pPr>
            <a:r>
              <a:rPr lang="pt-BR" altLang="pt-BR" sz="1800" dirty="0" smtClean="0"/>
              <a:t>Total </a:t>
            </a:r>
            <a:r>
              <a:rPr lang="pt-BR" altLang="pt-BR" sz="1800" dirty="0"/>
              <a:t>de Receitas = </a:t>
            </a:r>
          </a:p>
          <a:p>
            <a:pPr eaLnBrk="1" hangingPunct="1">
              <a:spcBef>
                <a:spcPct val="0"/>
              </a:spcBef>
              <a:buFontTx/>
              <a:buNone/>
            </a:pPr>
            <a:r>
              <a:rPr lang="pt-BR" altLang="pt-BR" sz="1800" dirty="0"/>
              <a:t>Faturamento + Outras receitas (p. ex. locação)</a:t>
            </a:r>
          </a:p>
        </p:txBody>
      </p:sp>
      <p:cxnSp>
        <p:nvCxnSpPr>
          <p:cNvPr id="9" name="Conector de seta reta 8"/>
          <p:cNvCxnSpPr/>
          <p:nvPr/>
        </p:nvCxnSpPr>
        <p:spPr>
          <a:xfrm>
            <a:off x="2411413" y="2492375"/>
            <a:ext cx="280828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0" name="Conector de seta reta 9"/>
          <p:cNvCxnSpPr/>
          <p:nvPr/>
        </p:nvCxnSpPr>
        <p:spPr>
          <a:xfrm>
            <a:off x="2411413" y="5229225"/>
            <a:ext cx="280828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499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Cenário anterior à vigência da Lei 12.973</a:t>
            </a:r>
            <a:endParaRPr lang="pt-BR" dirty="0"/>
          </a:p>
        </p:txBody>
      </p:sp>
      <p:sp>
        <p:nvSpPr>
          <p:cNvPr id="5" name="Espaço Reservado para Conteúdo 2"/>
          <p:cNvSpPr txBox="1">
            <a:spLocks/>
          </p:cNvSpPr>
          <p:nvPr/>
        </p:nvSpPr>
        <p:spPr>
          <a:xfrm>
            <a:off x="457200" y="1600200"/>
            <a:ext cx="8229600"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pPr>
            <a:r>
              <a:rPr lang="pt-BR" sz="2100" b="1" dirty="0">
                <a:solidFill>
                  <a:schemeClr val="tx1"/>
                </a:solidFill>
              </a:rPr>
              <a:t>Emenda Constitucional nº 20/98</a:t>
            </a:r>
          </a:p>
          <a:p>
            <a:pPr marL="800100" lvl="1" indent="-342900" algn="just">
              <a:buFont typeface="Wingdings" panose="05000000000000000000" pitchFamily="2" charset="2"/>
              <a:buChar char="ü"/>
            </a:pPr>
            <a:r>
              <a:rPr lang="pt-BR" sz="1800" dirty="0">
                <a:solidFill>
                  <a:schemeClr val="tx1"/>
                </a:solidFill>
              </a:rPr>
              <a:t>Passou a permitir a cobrança sobre a receita ou faturamento das empresas</a:t>
            </a:r>
          </a:p>
          <a:p>
            <a:pPr marL="342900" indent="-342900" algn="just">
              <a:buFont typeface="Arial" panose="020B0604020202020204" pitchFamily="34" charset="0"/>
              <a:buChar char="•"/>
            </a:pPr>
            <a:endParaRPr lang="pt-BR" sz="2100" b="1" dirty="0">
              <a:solidFill>
                <a:schemeClr val="tx1"/>
              </a:solidFill>
            </a:endParaRPr>
          </a:p>
          <a:p>
            <a:pPr marL="342900" indent="-342900" algn="just">
              <a:buFont typeface="Arial" panose="020B0604020202020204" pitchFamily="34" charset="0"/>
              <a:buChar char="•"/>
            </a:pPr>
            <a:r>
              <a:rPr lang="pt-BR" sz="2100" b="1" dirty="0" smtClean="0">
                <a:solidFill>
                  <a:schemeClr val="tx1"/>
                </a:solidFill>
              </a:rPr>
              <a:t>Supremo Tribunal Federal – STF</a:t>
            </a:r>
          </a:p>
          <a:p>
            <a:pPr marL="800100" lvl="1" indent="-342900" algn="just">
              <a:buFont typeface="Wingdings" panose="05000000000000000000" pitchFamily="2" charset="2"/>
              <a:buChar char="ü"/>
            </a:pPr>
            <a:r>
              <a:rPr lang="pt-BR" sz="1800" dirty="0" smtClean="0">
                <a:solidFill>
                  <a:schemeClr val="tx1"/>
                </a:solidFill>
              </a:rPr>
              <a:t>Recursos </a:t>
            </a:r>
            <a:r>
              <a:rPr lang="pt-BR" sz="1800" dirty="0">
                <a:solidFill>
                  <a:schemeClr val="tx1"/>
                </a:solidFill>
              </a:rPr>
              <a:t>Extraordinários 357950, 390840, 358273 e </a:t>
            </a:r>
            <a:r>
              <a:rPr lang="pt-BR" sz="1800" dirty="0" smtClean="0">
                <a:solidFill>
                  <a:schemeClr val="tx1"/>
                </a:solidFill>
              </a:rPr>
              <a:t>346084</a:t>
            </a:r>
          </a:p>
          <a:p>
            <a:pPr marL="800100" lvl="1" indent="-342900" algn="just">
              <a:buFont typeface="Wingdings" panose="05000000000000000000" pitchFamily="2" charset="2"/>
              <a:buChar char="ü"/>
            </a:pPr>
            <a:r>
              <a:rPr lang="pt-BR" sz="1800" dirty="0" smtClean="0">
                <a:solidFill>
                  <a:schemeClr val="tx1"/>
                </a:solidFill>
              </a:rPr>
              <a:t>Declarou a inconstitucionalidade do  § 1º  do art. 3º da Lei nº 9.718/98</a:t>
            </a:r>
          </a:p>
          <a:p>
            <a:pPr marL="800100" lvl="1" indent="-342900" algn="just">
              <a:buFont typeface="Arial" panose="020B0604020202020204" pitchFamily="34" charset="0"/>
              <a:buChar char="•"/>
            </a:pPr>
            <a:endParaRPr lang="pt-BR" sz="1800" dirty="0">
              <a:solidFill>
                <a:schemeClr val="tx1"/>
              </a:solidFill>
            </a:endParaRPr>
          </a:p>
          <a:p>
            <a:pPr marL="342900" lvl="2" indent="-342900" algn="just">
              <a:buFont typeface="Arial" panose="020B0604020202020204" pitchFamily="34" charset="0"/>
              <a:buChar char="•"/>
            </a:pPr>
            <a:r>
              <a:rPr lang="pt-BR" sz="2100" b="1" dirty="0">
                <a:solidFill>
                  <a:schemeClr val="tx1"/>
                </a:solidFill>
              </a:rPr>
              <a:t>Lei nº 11.941/2009 </a:t>
            </a:r>
          </a:p>
          <a:p>
            <a:pPr marL="800100" lvl="1" indent="-342900" algn="just">
              <a:buFont typeface="Wingdings" panose="05000000000000000000" pitchFamily="2" charset="2"/>
              <a:buChar char="ü"/>
            </a:pPr>
            <a:r>
              <a:rPr lang="pt-BR" sz="1800" dirty="0">
                <a:solidFill>
                  <a:schemeClr val="tx1"/>
                </a:solidFill>
              </a:rPr>
              <a:t>Revogou o § 1º  do art. 3º da Lei nº 9.718/98 </a:t>
            </a:r>
          </a:p>
          <a:p>
            <a:pPr marL="800100" lvl="1" indent="-342900" algn="just">
              <a:buFont typeface="Wingdings" panose="05000000000000000000" pitchFamily="2" charset="2"/>
              <a:buChar char="ü"/>
            </a:pPr>
            <a:r>
              <a:rPr lang="pt-BR" sz="1800" dirty="0">
                <a:solidFill>
                  <a:schemeClr val="tx1"/>
                </a:solidFill>
              </a:rPr>
              <a:t>Efeito a partir de </a:t>
            </a:r>
            <a:r>
              <a:rPr lang="pt-BR" sz="1800" dirty="0" smtClean="0">
                <a:solidFill>
                  <a:schemeClr val="tx1"/>
                </a:solidFill>
              </a:rPr>
              <a:t>28.05.2009</a:t>
            </a:r>
          </a:p>
          <a:p>
            <a:pPr marL="800100" lvl="1" indent="-342900" algn="just">
              <a:buFont typeface="Arial" panose="020B0604020202020204" pitchFamily="34" charset="0"/>
              <a:buChar char="•"/>
            </a:pPr>
            <a:endParaRPr lang="pt-BR" sz="1800" dirty="0" smtClean="0">
              <a:solidFill>
                <a:schemeClr val="tx1"/>
              </a:solidFill>
            </a:endParaRPr>
          </a:p>
          <a:p>
            <a:pPr marL="800100" lvl="1" indent="-342900" algn="just">
              <a:buFont typeface="Arial" panose="020B0604020202020204" pitchFamily="34" charset="0"/>
              <a:buChar char="•"/>
            </a:pPr>
            <a:r>
              <a:rPr lang="pt-BR" sz="1800" b="1" u="sng" dirty="0" smtClean="0">
                <a:solidFill>
                  <a:schemeClr val="tx1"/>
                </a:solidFill>
              </a:rPr>
              <a:t>Consequência</a:t>
            </a:r>
            <a:r>
              <a:rPr lang="pt-BR" sz="1800" dirty="0" smtClean="0">
                <a:solidFill>
                  <a:schemeClr val="tx1"/>
                </a:solidFill>
              </a:rPr>
              <a:t>: Passou a ser previsto apenas:</a:t>
            </a:r>
          </a:p>
          <a:p>
            <a:pPr marL="800100" lvl="1" indent="-342900" algn="just">
              <a:buFont typeface="Arial" panose="020B0604020202020204" pitchFamily="34" charset="0"/>
              <a:buChar char="•"/>
            </a:pPr>
            <a:endParaRPr lang="pt-BR" sz="1800" dirty="0" smtClean="0">
              <a:solidFill>
                <a:schemeClr val="tx1"/>
              </a:solidFill>
            </a:endParaRPr>
          </a:p>
          <a:p>
            <a:pPr lvl="2" algn="just"/>
            <a:r>
              <a:rPr lang="pt-BR" sz="1800" i="1" dirty="0" smtClean="0">
                <a:solidFill>
                  <a:schemeClr val="tx1"/>
                </a:solidFill>
              </a:rPr>
              <a:t>“Art</a:t>
            </a:r>
            <a:r>
              <a:rPr lang="pt-BR" sz="1800" i="1" dirty="0">
                <a:solidFill>
                  <a:schemeClr val="tx1"/>
                </a:solidFill>
              </a:rPr>
              <a:t>. 3º O faturamento a que se refere o artigo anterior corresponde à receita bruta da pessoa jurídica</a:t>
            </a:r>
            <a:r>
              <a:rPr lang="pt-BR" sz="1800" i="1" dirty="0" smtClean="0">
                <a:solidFill>
                  <a:schemeClr val="tx1"/>
                </a:solidFill>
              </a:rPr>
              <a:t>.”</a:t>
            </a:r>
            <a:endParaRPr lang="pt-BR" sz="1800" i="1" dirty="0">
              <a:solidFill>
                <a:schemeClr val="tx1"/>
              </a:solidFill>
            </a:endParaRPr>
          </a:p>
          <a:p>
            <a:pPr marL="800100" lvl="1" indent="-342900" algn="just">
              <a:buFont typeface="Arial" panose="020B0604020202020204" pitchFamily="34" charset="0"/>
              <a:buChar char="•"/>
            </a:pPr>
            <a:endParaRPr lang="pt-BR" sz="1800" dirty="0">
              <a:solidFill>
                <a:schemeClr val="tx1"/>
              </a:solidFill>
            </a:endParaRPr>
          </a:p>
        </p:txBody>
      </p:sp>
    </p:spTree>
    <p:extLst>
      <p:ext uri="{BB962C8B-B14F-4D97-AF65-F5344CB8AC3E}">
        <p14:creationId xmlns:p14="http://schemas.microsoft.com/office/powerpoint/2010/main" val="336468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dirty="0" smtClean="0"/>
              <a:t>Cenário anterior à vigência da Lei 12.973</a:t>
            </a:r>
            <a:endParaRPr lang="pt-BR" dirty="0"/>
          </a:p>
        </p:txBody>
      </p:sp>
      <p:sp>
        <p:nvSpPr>
          <p:cNvPr id="5" name="Espaço Reservado para Conteúdo 2"/>
          <p:cNvSpPr txBox="1">
            <a:spLocks/>
          </p:cNvSpPr>
          <p:nvPr/>
        </p:nvSpPr>
        <p:spPr>
          <a:xfrm>
            <a:off x="457200" y="1600200"/>
            <a:ext cx="8229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800100" lvl="1" indent="-342900" algn="just">
              <a:buFont typeface="Wingdings" panose="05000000000000000000" pitchFamily="2" charset="2"/>
              <a:buChar char="ü"/>
            </a:pPr>
            <a:endParaRPr lang="pt-BR" sz="1700" dirty="0">
              <a:solidFill>
                <a:schemeClr val="tx1"/>
              </a:solidFill>
            </a:endParaRPr>
          </a:p>
          <a:p>
            <a:pPr marL="342900" lvl="2" indent="-342900" algn="just">
              <a:buFont typeface="Arial" panose="020B0604020202020204" pitchFamily="34" charset="0"/>
              <a:buChar char="•"/>
            </a:pPr>
            <a:r>
              <a:rPr lang="pt-BR" sz="2200" b="1" dirty="0" smtClean="0">
                <a:solidFill>
                  <a:schemeClr val="tx1"/>
                </a:solidFill>
              </a:rPr>
              <a:t>Leis nºs 10.637/2002 e 10.833/2003 (regime não cumulativo)</a:t>
            </a:r>
          </a:p>
          <a:p>
            <a:pPr marL="1257300" lvl="2" indent="-342900" algn="just">
              <a:buFont typeface="Arial" panose="020B0604020202020204" pitchFamily="34" charset="0"/>
              <a:buChar char="•"/>
            </a:pPr>
            <a:endParaRPr lang="pt-BR" sz="1800" dirty="0" smtClean="0">
              <a:solidFill>
                <a:schemeClr val="tx1"/>
              </a:solidFill>
            </a:endParaRPr>
          </a:p>
          <a:p>
            <a:pPr lvl="2" algn="just"/>
            <a:r>
              <a:rPr lang="pt-BR" sz="1800" i="1" dirty="0" smtClean="0">
                <a:solidFill>
                  <a:schemeClr val="tx1"/>
                </a:solidFill>
              </a:rPr>
              <a:t>“Art. 1</a:t>
            </a:r>
            <a:r>
              <a:rPr lang="pt-BR" sz="1800" i="1" u="sng" baseline="30000" dirty="0" smtClean="0">
                <a:solidFill>
                  <a:schemeClr val="tx1"/>
                </a:solidFill>
              </a:rPr>
              <a:t>o</a:t>
            </a:r>
            <a:r>
              <a:rPr lang="pt-BR" sz="1800" i="1" dirty="0" smtClean="0">
                <a:solidFill>
                  <a:schemeClr val="tx1"/>
                </a:solidFill>
              </a:rPr>
              <a:t> A contribuição para o PIS/Pasep tem como fato gerador o faturamento mensal, assim entendido o total das receitas auferidas pela pessoa jurídica, independentemente de sua denominação ou classificação contábil. ”</a:t>
            </a:r>
          </a:p>
          <a:p>
            <a:pPr marL="800100" lvl="1" indent="-342900" algn="just">
              <a:buFont typeface="Wingdings" panose="05000000000000000000" pitchFamily="2" charset="2"/>
              <a:buChar char="ü"/>
            </a:pPr>
            <a:endParaRPr lang="pt-BR" sz="1800" dirty="0" smtClean="0">
              <a:solidFill>
                <a:schemeClr val="tx1"/>
              </a:solidFill>
            </a:endParaRPr>
          </a:p>
          <a:p>
            <a:r>
              <a:rPr lang="pt-BR" sz="1800" i="1" u="sng" dirty="0" smtClean="0">
                <a:solidFill>
                  <a:schemeClr val="tx1"/>
                </a:solidFill>
              </a:rPr>
              <a:t>Incoerente, mas constitucional em face da Emenda Constitucional nº 20</a:t>
            </a:r>
          </a:p>
        </p:txBody>
      </p:sp>
      <p:sp>
        <p:nvSpPr>
          <p:cNvPr id="2" name="Estrela de 5 pontas 1"/>
          <p:cNvSpPr/>
          <p:nvPr/>
        </p:nvSpPr>
        <p:spPr>
          <a:xfrm>
            <a:off x="179512" y="5445224"/>
            <a:ext cx="277688"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85063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4653</Words>
  <Application>Microsoft Office PowerPoint</Application>
  <PresentationFormat>Apresentação na tela (4:3)</PresentationFormat>
  <Paragraphs>502</Paragraphs>
  <Slides>56</Slides>
  <Notes>9</Notes>
  <HiddenSlides>0</HiddenSlides>
  <MMClips>0</MMClips>
  <ScaleCrop>false</ScaleCrop>
  <HeadingPairs>
    <vt:vector size="4" baseType="variant">
      <vt:variant>
        <vt:lpstr>Tema</vt:lpstr>
      </vt:variant>
      <vt:variant>
        <vt:i4>1</vt:i4>
      </vt:variant>
      <vt:variant>
        <vt:lpstr>Títulos de slides</vt:lpstr>
      </vt:variant>
      <vt:variant>
        <vt:i4>56</vt:i4>
      </vt:variant>
    </vt:vector>
  </HeadingPairs>
  <TitlesOfParts>
    <vt:vector size="57" baseType="lpstr">
      <vt:lpstr>Tema do Office</vt:lpstr>
      <vt:lpstr>PIS e COFINS Receita, faturamento e créditos Atualizado à Lei nº 12.973/2014 (conversão da MP 627/2013)</vt:lpstr>
      <vt:lpstr>Fabio Rodrigues</vt:lpstr>
      <vt:lpstr>Programa</vt:lpstr>
      <vt:lpstr>1ª PARTE Receita ou Faturamento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2ª PARTE Créditos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Insumos na definição fiscal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Insumos na teoria jurídica</vt:lpstr>
      <vt:lpstr>Desalinhamento das  definições</vt:lpstr>
      <vt:lpstr>O que fazer diante do desalinhamento?</vt:lpstr>
      <vt:lpstr>Apresentação do PowerPoint</vt:lpstr>
      <vt:lpstr>Apresentação do PowerPoint</vt:lpstr>
      <vt:lpstr>Referências</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Fabio</dc:creator>
  <cp:lastModifiedBy>Fabio</cp:lastModifiedBy>
  <cp:revision>42</cp:revision>
  <dcterms:created xsi:type="dcterms:W3CDTF">2014-05-06T12:41:35Z</dcterms:created>
  <dcterms:modified xsi:type="dcterms:W3CDTF">2014-05-14T20:06:49Z</dcterms:modified>
</cp:coreProperties>
</file>