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355" r:id="rId3"/>
    <p:sldId id="356" r:id="rId4"/>
    <p:sldId id="357" r:id="rId5"/>
    <p:sldId id="358" r:id="rId6"/>
    <p:sldId id="359" r:id="rId7"/>
    <p:sldId id="360" r:id="rId8"/>
    <p:sldId id="361" r:id="rId9"/>
    <p:sldId id="362" r:id="rId10"/>
    <p:sldId id="365" r:id="rId11"/>
    <p:sldId id="366" r:id="rId12"/>
    <p:sldId id="367" r:id="rId13"/>
    <p:sldId id="368" r:id="rId14"/>
    <p:sldId id="369" r:id="rId15"/>
    <p:sldId id="370" r:id="rId16"/>
    <p:sldId id="371" r:id="rId17"/>
    <p:sldId id="373" r:id="rId18"/>
    <p:sldId id="374" r:id="rId19"/>
    <p:sldId id="312" r:id="rId20"/>
    <p:sldId id="313" r:id="rId21"/>
    <p:sldId id="262" r:id="rId22"/>
    <p:sldId id="318" r:id="rId23"/>
    <p:sldId id="340" r:id="rId24"/>
    <p:sldId id="319" r:id="rId25"/>
    <p:sldId id="342" r:id="rId26"/>
    <p:sldId id="269" r:id="rId27"/>
    <p:sldId id="314" r:id="rId28"/>
    <p:sldId id="325" r:id="rId29"/>
    <p:sldId id="327" r:id="rId30"/>
    <p:sldId id="328" r:id="rId31"/>
    <p:sldId id="329" r:id="rId32"/>
    <p:sldId id="330" r:id="rId33"/>
    <p:sldId id="326" r:id="rId34"/>
    <p:sldId id="331" r:id="rId35"/>
    <p:sldId id="332" r:id="rId36"/>
    <p:sldId id="333" r:id="rId37"/>
    <p:sldId id="265" r:id="rId38"/>
    <p:sldId id="268" r:id="rId39"/>
    <p:sldId id="267" r:id="rId40"/>
    <p:sldId id="352" r:id="rId41"/>
    <p:sldId id="320" r:id="rId42"/>
    <p:sldId id="376" r:id="rId43"/>
    <p:sldId id="353" r:id="rId44"/>
    <p:sldId id="377" r:id="rId45"/>
    <p:sldId id="379" r:id="rId46"/>
    <p:sldId id="354" r:id="rId47"/>
    <p:sldId id="351" r:id="rId48"/>
    <p:sldId id="338" r:id="rId49"/>
    <p:sldId id="339" r:id="rId50"/>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40E08"/>
    <a:srgbClr val="B92D14"/>
    <a:srgbClr val="35759D"/>
    <a:srgbClr val="35B19D"/>
    <a:srgbClr val="000000"/>
    <a:srgbClr val="FFFF00"/>
    <a:srgbClr val="491403"/>
    <a:srgbClr val="3A100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2536" autoAdjust="0"/>
    <p:restoredTop sz="95596" autoAdjust="0"/>
  </p:normalViewPr>
  <p:slideViewPr>
    <p:cSldViewPr>
      <p:cViewPr>
        <p:scale>
          <a:sx n="75" d="100"/>
          <a:sy n="75" d="100"/>
        </p:scale>
        <p:origin x="-1212" y="-360"/>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dirty="0"/>
          </a:p>
        </p:txBody>
      </p:sp>
      <p:sp>
        <p:nvSpPr>
          <p:cNvPr id="819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dirty="0"/>
          </a:p>
        </p:txBody>
      </p:sp>
      <p:sp>
        <p:nvSpPr>
          <p:cNvPr id="71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dirty="0"/>
          </a:p>
        </p:txBody>
      </p:sp>
      <p:sp>
        <p:nvSpPr>
          <p:cNvPr id="819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397AE7F2-17C6-472F-B809-5C041B9057AF}" type="slidenum">
              <a:rPr lang="en-US"/>
              <a:pPr>
                <a:defRPr/>
              </a:pPr>
              <a:t>‹nº›</a:t>
            </a:fld>
            <a:endParaRPr lang="en-US" dirty="0"/>
          </a:p>
        </p:txBody>
      </p:sp>
    </p:spTree>
    <p:extLst>
      <p:ext uri="{BB962C8B-B14F-4D97-AF65-F5344CB8AC3E}">
        <p14:creationId xmlns:p14="http://schemas.microsoft.com/office/powerpoint/2010/main" xmlns="" val="33889829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500DC639-3783-49FD-AB0F-CABF84D15E1A}" type="slidenum">
              <a:rPr lang="en-US"/>
              <a:pPr/>
              <a:t>1</a:t>
            </a:fld>
            <a:endParaRPr lang="en-US" dirty="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93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buFont typeface="Arial" charset="0"/>
              <a:buChar char="►"/>
            </a:pPr>
            <a:endParaRPr lang="pt-BR" dirty="0" smtClean="0"/>
          </a:p>
          <a:p>
            <a:pPr eaLnBrk="1" hangingPunct="1">
              <a:spcBef>
                <a:spcPct val="0"/>
              </a:spcBef>
            </a:pPr>
            <a:endParaRPr lang="pt-BR"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buFont typeface="Arial" charset="0"/>
              <a:buChar char="►"/>
            </a:pPr>
            <a:endParaRPr lang="pt-BR" dirty="0" smtClean="0"/>
          </a:p>
          <a:p>
            <a:pPr eaLnBrk="1" hangingPunct="1">
              <a:spcBef>
                <a:spcPct val="0"/>
              </a:spcBef>
            </a:pPr>
            <a:endParaRPr lang="pt-BR"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24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buFont typeface="Arial" charset="0"/>
              <a:buChar char="►"/>
            </a:pPr>
            <a:r>
              <a:rPr lang="pt-BR" dirty="0" smtClean="0"/>
              <a:t> Importante enfatizar que, na prática, as obrigações previstas na lei 9613  e alterações posteriores são aplicáveis apenas a partir de 1º. De janeiro de 2014. Esse período de tempo foi consensado com o COAF de modo a permitir a ampla comunicação dessas obrigações aos profissionais contábeis, assim como permitir a capacitação dos mesmos, inclusive no que se refere às alterações nos processos e políticas internas.</a:t>
            </a:r>
          </a:p>
          <a:p>
            <a:pPr eaLnBrk="1" hangingPunct="1">
              <a:spcBef>
                <a:spcPct val="0"/>
              </a:spcBef>
              <a:buFont typeface="Arial" charset="0"/>
              <a:buChar char="►"/>
            </a:pPr>
            <a:r>
              <a:rPr lang="pt-BR" dirty="0" smtClean="0"/>
              <a:t> Não se deve esperar que esse prazo seja prorrogado.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0BDACA30-F7A3-4440-B5A2-81E737BF9D19}" type="slidenum">
              <a:rPr lang="en-US"/>
              <a:pPr/>
              <a:t>19</a:t>
            </a:fld>
            <a:endParaRPr lang="en-US" dirty="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0BDACA30-F7A3-4440-B5A2-81E737BF9D19}" type="slidenum">
              <a:rPr lang="en-US"/>
              <a:pPr/>
              <a:t>20</a:t>
            </a:fld>
            <a:endParaRPr lang="en-US" dirty="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0BDACA30-F7A3-4440-B5A2-81E737BF9D19}" type="slidenum">
              <a:rPr lang="en-US"/>
              <a:pPr/>
              <a:t>21</a:t>
            </a:fld>
            <a:endParaRPr lang="en-US" dirty="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0BDACA30-F7A3-4440-B5A2-81E737BF9D19}" type="slidenum">
              <a:rPr lang="en-US"/>
              <a:pPr/>
              <a:t>22</a:t>
            </a:fld>
            <a:endParaRPr lang="en-US" dirty="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0BDACA30-F7A3-4440-B5A2-81E737BF9D19}" type="slidenum">
              <a:rPr lang="en-US"/>
              <a:pPr/>
              <a:t>23</a:t>
            </a:fld>
            <a:endParaRPr lang="en-US" dirty="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0BDACA30-F7A3-4440-B5A2-81E737BF9D19}" type="slidenum">
              <a:rPr lang="en-US"/>
              <a:pPr/>
              <a:t>24</a:t>
            </a:fld>
            <a:endParaRPr lang="en-US" dirty="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0BDACA30-F7A3-4440-B5A2-81E737BF9D19}" type="slidenum">
              <a:rPr lang="en-US"/>
              <a:pPr/>
              <a:t>25</a:t>
            </a:fld>
            <a:endParaRPr lang="en-US" dirty="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buFont typeface="Arial" charset="0"/>
              <a:buChar char="►"/>
            </a:pPr>
            <a:r>
              <a:rPr lang="pt-BR" dirty="0" smtClean="0"/>
              <a:t>Afinal, o que é lavagem de dinheiro? Certamente todos os presentes já tem uma ideia do que o termo significa. Algumas histórias dão conta de que essa expressão surgiu com o famoso bandido Al Capone, que, na velha Chicago da década de 1930, era proprietário de uma rede de lavanderias, que ele utilizava como fachada para os seus negócios escusos e dar legitimidade aos lucros deles auferidos. Mas, de fato, a expressão começou a ser mais amplamente utilizada a partir da década de 1970, quando a preocupação com as atividades de organizações terroristas e de tráfico de drogas passaram a ser tratados de forma transnacional, impactando diversas nações.</a:t>
            </a:r>
          </a:p>
          <a:p>
            <a:pPr eaLnBrk="1" hangingPunct="1">
              <a:spcBef>
                <a:spcPct val="0"/>
              </a:spcBef>
              <a:buFont typeface="Arial" charset="0"/>
              <a:buChar char="►"/>
            </a:pPr>
            <a:r>
              <a:rPr lang="pt-BR" dirty="0" smtClean="0"/>
              <a:t>Se dermos um google sobre lavagem de dinheiro, obteremos dezenas de diversas definições:</a:t>
            </a:r>
          </a:p>
          <a:p>
            <a:pPr eaLnBrk="1" hangingPunct="1">
              <a:spcBef>
                <a:spcPct val="0"/>
              </a:spcBef>
            </a:pPr>
            <a:endParaRPr lang="pt-BR"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0BDACA30-F7A3-4440-B5A2-81E737BF9D19}" type="slidenum">
              <a:rPr lang="en-US"/>
              <a:pPr/>
              <a:t>26</a:t>
            </a:fld>
            <a:endParaRPr lang="en-US" dirty="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0BDACA30-F7A3-4440-B5A2-81E737BF9D19}" type="slidenum">
              <a:rPr lang="en-US"/>
              <a:pPr/>
              <a:t>27</a:t>
            </a:fld>
            <a:endParaRPr lang="en-US" dirty="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0BDACA30-F7A3-4440-B5A2-81E737BF9D19}" type="slidenum">
              <a:rPr lang="en-US"/>
              <a:pPr/>
              <a:t>28</a:t>
            </a:fld>
            <a:endParaRPr lang="en-US" dirty="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0BDACA30-F7A3-4440-B5A2-81E737BF9D19}" type="slidenum">
              <a:rPr lang="en-US"/>
              <a:pPr/>
              <a:t>29</a:t>
            </a:fld>
            <a:endParaRPr lang="en-US" dirty="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0BDACA30-F7A3-4440-B5A2-81E737BF9D19}" type="slidenum">
              <a:rPr lang="en-US"/>
              <a:pPr/>
              <a:t>30</a:t>
            </a:fld>
            <a:endParaRPr lang="en-US" dirty="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0BDACA30-F7A3-4440-B5A2-81E737BF9D19}" type="slidenum">
              <a:rPr lang="en-US"/>
              <a:pPr/>
              <a:t>31</a:t>
            </a:fld>
            <a:endParaRPr lang="en-US" dirty="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0BDACA30-F7A3-4440-B5A2-81E737BF9D19}" type="slidenum">
              <a:rPr lang="en-US"/>
              <a:pPr/>
              <a:t>32</a:t>
            </a:fld>
            <a:endParaRPr lang="en-US" dirty="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0BDACA30-F7A3-4440-B5A2-81E737BF9D19}" type="slidenum">
              <a:rPr lang="en-US"/>
              <a:pPr/>
              <a:t>33</a:t>
            </a:fld>
            <a:endParaRPr lang="en-US" dirty="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0BDACA30-F7A3-4440-B5A2-81E737BF9D19}" type="slidenum">
              <a:rPr lang="en-US"/>
              <a:pPr/>
              <a:t>34</a:t>
            </a:fld>
            <a:endParaRPr lang="en-US" dirty="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0BDACA30-F7A3-4440-B5A2-81E737BF9D19}" type="slidenum">
              <a:rPr lang="en-US"/>
              <a:pPr/>
              <a:t>35</a:t>
            </a:fld>
            <a:endParaRPr lang="en-US" dirty="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p:spPr>
        <p:txBody>
          <a:bodyPr/>
          <a:lstStyle/>
          <a:p>
            <a:pPr eaLnBrk="1" hangingPunct="1"/>
            <a:endParaRPr lang="ru-RU"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1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buFont typeface="Arial" charset="0"/>
              <a:buChar char="►"/>
            </a:pPr>
            <a:r>
              <a:rPr lang="pt-BR" dirty="0" smtClean="0"/>
              <a:t>Podemos ver que todas as definições, embora expressas de um modo diferente, são convergentes no seu significado. Mais especificamente, e certamente mais relevante no tópico que temos para hoje, temos a definição do COAF sobre o termo:</a:t>
            </a:r>
          </a:p>
          <a:p>
            <a:pPr eaLnBrk="1" hangingPunct="1">
              <a:spcBef>
                <a:spcPct val="0"/>
              </a:spcBef>
            </a:pPr>
            <a:endParaRPr lang="pt-BR"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0BDACA30-F7A3-4440-B5A2-81E737BF9D19}" type="slidenum">
              <a:rPr lang="en-US"/>
              <a:pPr/>
              <a:t>36</a:t>
            </a:fld>
            <a:endParaRPr lang="en-US" dirty="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0BDACA30-F7A3-4440-B5A2-81E737BF9D19}" type="slidenum">
              <a:rPr lang="en-US"/>
              <a:pPr/>
              <a:t>37</a:t>
            </a:fld>
            <a:endParaRPr lang="en-US" dirty="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0BDACA30-F7A3-4440-B5A2-81E737BF9D19}" type="slidenum">
              <a:rPr lang="en-US"/>
              <a:pPr/>
              <a:t>38</a:t>
            </a:fld>
            <a:endParaRPr lang="en-US" dirty="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0BDACA30-F7A3-4440-B5A2-81E737BF9D19}" type="slidenum">
              <a:rPr lang="en-US"/>
              <a:pPr/>
              <a:t>39</a:t>
            </a:fld>
            <a:endParaRPr lang="en-US" dirty="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0BDACA30-F7A3-4440-B5A2-81E737BF9D19}" type="slidenum">
              <a:rPr lang="en-US"/>
              <a:pPr/>
              <a:t>40</a:t>
            </a:fld>
            <a:endParaRPr lang="en-US" dirty="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0BDACA30-F7A3-4440-B5A2-81E737BF9D19}" type="slidenum">
              <a:rPr lang="en-US"/>
              <a:pPr/>
              <a:t>41</a:t>
            </a:fld>
            <a:endParaRPr lang="en-US" dirty="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0BDACA30-F7A3-4440-B5A2-81E737BF9D19}" type="slidenum">
              <a:rPr lang="en-US"/>
              <a:pPr/>
              <a:t>42</a:t>
            </a:fld>
            <a:endParaRPr lang="en-US" dirty="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0BDACA30-F7A3-4440-B5A2-81E737BF9D19}" type="slidenum">
              <a:rPr lang="en-US"/>
              <a:pPr/>
              <a:t>43</a:t>
            </a:fld>
            <a:endParaRPr lang="en-US" dirty="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0BDACA30-F7A3-4440-B5A2-81E737BF9D19}" type="slidenum">
              <a:rPr lang="en-US"/>
              <a:pPr/>
              <a:t>44</a:t>
            </a:fld>
            <a:endParaRPr lang="en-US" dirty="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0BDACA30-F7A3-4440-B5A2-81E737BF9D19}" type="slidenum">
              <a:rPr lang="en-US"/>
              <a:pPr/>
              <a:t>45</a:t>
            </a:fld>
            <a:endParaRPr lang="en-US" dirty="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buFont typeface="Arial" charset="0"/>
              <a:buChar char="►"/>
            </a:pPr>
            <a:r>
              <a:rPr lang="pt-BR" dirty="0" smtClean="0"/>
              <a:t> E quais são as três fases da lavagem de dinheiro?</a:t>
            </a:r>
          </a:p>
          <a:p>
            <a:pPr eaLnBrk="1" hangingPunct="1">
              <a:spcBef>
                <a:spcPct val="0"/>
              </a:spcBef>
            </a:pPr>
            <a:endParaRPr lang="pt-BR"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0BDACA30-F7A3-4440-B5A2-81E737BF9D19}" type="slidenum">
              <a:rPr lang="en-US"/>
              <a:pPr/>
              <a:t>46</a:t>
            </a:fld>
            <a:endParaRPr lang="en-US" dirty="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0BDACA30-F7A3-4440-B5A2-81E737BF9D19}" type="slidenum">
              <a:rPr lang="en-US"/>
              <a:pPr/>
              <a:t>47</a:t>
            </a:fld>
            <a:endParaRPr lang="en-US" dirty="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0BDACA30-F7A3-4440-B5A2-81E737BF9D19}" type="slidenum">
              <a:rPr lang="en-US"/>
              <a:pPr/>
              <a:t>48</a:t>
            </a:fld>
            <a:endParaRPr lang="en-US" dirty="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0BDACA30-F7A3-4440-B5A2-81E737BF9D19}" type="slidenum">
              <a:rPr lang="en-US"/>
              <a:pPr/>
              <a:t>49</a:t>
            </a:fld>
            <a:endParaRPr lang="en-US" dirty="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buFont typeface="Arial" charset="0"/>
              <a:buChar char="►"/>
            </a:pPr>
            <a:r>
              <a:rPr lang="pt-BR" dirty="0" smtClean="0"/>
              <a:t>Colocação é o processo em que o dinheiro ilícito é introduzido no sistema econômico</a:t>
            </a:r>
          </a:p>
          <a:p>
            <a:pPr eaLnBrk="1" hangingPunct="1">
              <a:spcBef>
                <a:spcPct val="0"/>
              </a:spcBef>
              <a:buFont typeface="Arial" charset="0"/>
              <a:buChar char="►"/>
            </a:pPr>
            <a:r>
              <a:rPr lang="pt-BR" dirty="0" smtClean="0"/>
              <a:t>Ocultação é o processo mediante o qual o dinheiro é movimentado de modo a dificultar o seu rastreamento </a:t>
            </a:r>
          </a:p>
          <a:p>
            <a:pPr eaLnBrk="1" hangingPunct="1">
              <a:spcBef>
                <a:spcPct val="0"/>
              </a:spcBef>
              <a:buFont typeface="Arial" charset="0"/>
              <a:buChar char="►"/>
            </a:pPr>
            <a:r>
              <a:rPr lang="pt-BR" dirty="0" smtClean="0"/>
              <a:t>Integração é o processo no qual o dinheiro ilícito é formalmente incorporado ao sistema econômico</a:t>
            </a:r>
          </a:p>
          <a:p>
            <a:pPr eaLnBrk="1" hangingPunct="1">
              <a:spcBef>
                <a:spcPct val="0"/>
              </a:spcBef>
            </a:pPr>
            <a:endParaRPr lang="pt-BR"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325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BR"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pt-BR" dirty="0" smtClean="0"/>
              <a:t>O COAF é a unidade de inteligência financeira brasileira, ligado ao Ministério da Fazenda que tem como objetivo:</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buFont typeface="Arial" charset="0"/>
              <a:buChar char="►"/>
            </a:pPr>
            <a:endParaRPr lang="pt-BR" dirty="0" smtClean="0"/>
          </a:p>
          <a:p>
            <a:pPr eaLnBrk="1" hangingPunct="1">
              <a:spcBef>
                <a:spcPct val="0"/>
              </a:spcBef>
            </a:pPr>
            <a:endParaRPr lang="pt-BR"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buFont typeface="Arial" charset="0"/>
              <a:buChar char="►"/>
            </a:pPr>
            <a:r>
              <a:rPr lang="pt-BR" dirty="0" smtClean="0"/>
              <a:t>Terminada a exposição do que previa a lei de prevenção à lavagem de dinheiro, muitos podem estar se perguntando: e eu com isso?</a:t>
            </a:r>
          </a:p>
          <a:p>
            <a:pPr eaLnBrk="1" hangingPunct="1">
              <a:spcBef>
                <a:spcPct val="0"/>
              </a:spcBef>
              <a:buFont typeface="Arial" charset="0"/>
              <a:buChar char="►"/>
            </a:pPr>
            <a:r>
              <a:rPr lang="pt-BR" dirty="0" smtClean="0"/>
              <a:t>Na verdade, como já mencionei antes, o profissional contábil já deveria estar atento para não se tornar cúmplice no processo de lavagem de dinheiro como, por exemplo, quando emite DECORE que não esteja adequada à realidade de um determinado cliente.</a:t>
            </a:r>
          </a:p>
          <a:p>
            <a:pPr eaLnBrk="1" hangingPunct="1">
              <a:spcBef>
                <a:spcPct val="0"/>
              </a:spcBef>
              <a:buFont typeface="Arial" charset="0"/>
              <a:buChar char="►"/>
            </a:pPr>
            <a:r>
              <a:rPr lang="pt-BR" dirty="0" smtClean="0"/>
              <a:t>Mas a questão é que, além disso, a lei de prevenção à lavagem de dinheiro pouco tinha a ver com o dia a dia do profissional contábil.</a:t>
            </a:r>
          </a:p>
          <a:p>
            <a:pPr eaLnBrk="1" hangingPunct="1">
              <a:spcBef>
                <a:spcPct val="0"/>
              </a:spcBef>
              <a:buFont typeface="Arial" charset="0"/>
              <a:buChar char="►"/>
            </a:pPr>
            <a:r>
              <a:rPr lang="pt-BR" dirty="0" smtClean="0"/>
              <a:t>Isso muda a partir da edição da lei 12.683, em 9 de julho de 2012.</a:t>
            </a:r>
          </a:p>
          <a:p>
            <a:pPr eaLnBrk="1" hangingPunct="1">
              <a:spcBef>
                <a:spcPct val="0"/>
              </a:spcBef>
            </a:pPr>
            <a:endParaRPr lang="pt-BR"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09600" y="5181600"/>
            <a:ext cx="7543800" cy="704850"/>
          </a:xfrm>
        </p:spPr>
        <p:txBody>
          <a:bodyPr/>
          <a:lstStyle>
            <a:lvl1pPr>
              <a:defRPr sz="4000"/>
            </a:lvl1pPr>
          </a:lstStyle>
          <a:p>
            <a:r>
              <a:rPr lang="en-US"/>
              <a:t>Click to edit Master title style</a:t>
            </a:r>
          </a:p>
        </p:txBody>
      </p:sp>
      <p:sp>
        <p:nvSpPr>
          <p:cNvPr id="3075" name="Rectangle 3"/>
          <p:cNvSpPr>
            <a:spLocks noGrp="1" noChangeArrowheads="1"/>
          </p:cNvSpPr>
          <p:nvPr>
            <p:ph type="subTitle" idx="1"/>
          </p:nvPr>
        </p:nvSpPr>
        <p:spPr>
          <a:xfrm>
            <a:off x="609600" y="5791200"/>
            <a:ext cx="7543800" cy="685800"/>
          </a:xfrm>
        </p:spPr>
        <p:txBody>
          <a:bodyPr/>
          <a:lstStyle>
            <a:lvl1pPr marL="0" indent="0">
              <a:buFontTx/>
              <a:buNone/>
              <a:defRPr sz="2800"/>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343650" y="381000"/>
            <a:ext cx="1962150" cy="6019800"/>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381000"/>
            <a:ext cx="5734050" cy="6019800"/>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pic>
        <p:nvPicPr>
          <p:cNvPr id="4" name="Imagem 3" descr="logo_cfc_horizontal_cor_2014.png"/>
          <p:cNvPicPr>
            <a:picLocks noChangeAspect="1"/>
          </p:cNvPicPr>
          <p:nvPr userDrawn="1"/>
        </p:nvPicPr>
        <p:blipFill>
          <a:blip r:embed="rId2" cstate="print"/>
          <a:srcRect/>
          <a:stretch>
            <a:fillRect/>
          </a:stretch>
        </p:blipFill>
        <p:spPr bwMode="auto">
          <a:xfrm>
            <a:off x="117475" y="90488"/>
            <a:ext cx="1406525" cy="595312"/>
          </a:xfrm>
          <a:prstGeom prst="rect">
            <a:avLst/>
          </a:prstGeom>
          <a:noFill/>
          <a:ln w="9525">
            <a:noFill/>
            <a:miter lim="800000"/>
            <a:headEnd/>
            <a:tailEnd/>
          </a:ln>
        </p:spPr>
      </p:pic>
      <p:sp>
        <p:nvSpPr>
          <p:cNvPr id="2" name="Título 1"/>
          <p:cNvSpPr>
            <a:spLocks noGrp="1"/>
          </p:cNvSpPr>
          <p:nvPr>
            <p:ph type="title"/>
          </p:nvPr>
        </p:nvSpPr>
        <p:spPr/>
        <p:txBody>
          <a:bodyPr/>
          <a:lstStyle/>
          <a:p>
            <a:r>
              <a:rPr lang="pt-BR" dirty="0" smtClean="0"/>
              <a:t>Clique para editar o estilo do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pic>
        <p:nvPicPr>
          <p:cNvPr id="6" name="Imagem 5" descr="Fenacon_site.jpg"/>
          <p:cNvPicPr>
            <a:picLocks noChangeAspect="1"/>
          </p:cNvPicPr>
          <p:nvPr userDrawn="1"/>
        </p:nvPicPr>
        <p:blipFill>
          <a:blip r:embed="rId3" cstate="print"/>
          <a:stretch>
            <a:fillRect/>
          </a:stretch>
        </p:blipFill>
        <p:spPr>
          <a:xfrm>
            <a:off x="1524000" y="51210"/>
            <a:ext cx="2667000" cy="710790"/>
          </a:xfrm>
          <a:prstGeom prst="rect">
            <a:avLst/>
          </a:prstGeom>
        </p:spPr>
      </p:pic>
      <p:pic>
        <p:nvPicPr>
          <p:cNvPr id="7" name="Imagem 6" descr="ibracon.png"/>
          <p:cNvPicPr>
            <a:picLocks noChangeAspect="1"/>
          </p:cNvPicPr>
          <p:nvPr userDrawn="1"/>
        </p:nvPicPr>
        <p:blipFill>
          <a:blip r:embed="rId4" cstate="print"/>
          <a:stretch>
            <a:fillRect/>
          </a:stretch>
        </p:blipFill>
        <p:spPr>
          <a:xfrm>
            <a:off x="3810000" y="219909"/>
            <a:ext cx="1552575" cy="38969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990600" y="2133600"/>
            <a:ext cx="35814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724400" y="2133600"/>
            <a:ext cx="35814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pic>
        <p:nvPicPr>
          <p:cNvPr id="5" name="Imagem 4" descr="logo_cfc_horizontal_cor_2014.png"/>
          <p:cNvPicPr>
            <a:picLocks noChangeAspect="1"/>
          </p:cNvPicPr>
          <p:nvPr userDrawn="1"/>
        </p:nvPicPr>
        <p:blipFill>
          <a:blip r:embed="rId2" cstate="print"/>
          <a:srcRect/>
          <a:stretch>
            <a:fillRect/>
          </a:stretch>
        </p:blipFill>
        <p:spPr bwMode="auto">
          <a:xfrm>
            <a:off x="117475" y="90488"/>
            <a:ext cx="1406525" cy="595312"/>
          </a:xfrm>
          <a:prstGeom prst="rect">
            <a:avLst/>
          </a:prstGeom>
          <a:noFill/>
          <a:ln w="9525">
            <a:noFill/>
            <a:miter lim="800000"/>
            <a:headEnd/>
            <a:tailEnd/>
          </a:ln>
        </p:spPr>
      </p:pic>
      <p:pic>
        <p:nvPicPr>
          <p:cNvPr id="6" name="Imagem 5" descr="Fenacon_site.jpg"/>
          <p:cNvPicPr>
            <a:picLocks noChangeAspect="1"/>
          </p:cNvPicPr>
          <p:nvPr userDrawn="1"/>
        </p:nvPicPr>
        <p:blipFill>
          <a:blip r:embed="rId3" cstate="print"/>
          <a:stretch>
            <a:fillRect/>
          </a:stretch>
        </p:blipFill>
        <p:spPr>
          <a:xfrm>
            <a:off x="1524000" y="51209"/>
            <a:ext cx="2667000" cy="710791"/>
          </a:xfrm>
          <a:prstGeom prst="rect">
            <a:avLst/>
          </a:prstGeom>
        </p:spPr>
      </p:pic>
      <p:pic>
        <p:nvPicPr>
          <p:cNvPr id="7" name="Imagem 6" descr="ibracon.png"/>
          <p:cNvPicPr>
            <a:picLocks noChangeAspect="1"/>
          </p:cNvPicPr>
          <p:nvPr userDrawn="1"/>
        </p:nvPicPr>
        <p:blipFill>
          <a:blip r:embed="rId4" cstate="print"/>
          <a:stretch>
            <a:fillRect/>
          </a:stretch>
        </p:blipFill>
        <p:spPr>
          <a:xfrm>
            <a:off x="3810000" y="207957"/>
            <a:ext cx="1600200" cy="40164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pic>
        <p:nvPicPr>
          <p:cNvPr id="3" name="Imagem 2" descr="logo_cfc_horizontal_cor_2014.png"/>
          <p:cNvPicPr>
            <a:picLocks noChangeAspect="1"/>
          </p:cNvPicPr>
          <p:nvPr userDrawn="1"/>
        </p:nvPicPr>
        <p:blipFill>
          <a:blip r:embed="rId2" cstate="print"/>
          <a:srcRect/>
          <a:stretch>
            <a:fillRect/>
          </a:stretch>
        </p:blipFill>
        <p:spPr bwMode="auto">
          <a:xfrm>
            <a:off x="117475" y="90488"/>
            <a:ext cx="1406525" cy="595312"/>
          </a:xfrm>
          <a:prstGeom prst="rect">
            <a:avLst/>
          </a:prstGeom>
          <a:noFill/>
          <a:ln w="9525">
            <a:noFill/>
            <a:miter lim="800000"/>
            <a:headEnd/>
            <a:tailEnd/>
          </a:ln>
        </p:spPr>
      </p:pic>
      <p:pic>
        <p:nvPicPr>
          <p:cNvPr id="4" name="Imagem 3" descr="Fenacon_site.jpg"/>
          <p:cNvPicPr>
            <a:picLocks noChangeAspect="1"/>
          </p:cNvPicPr>
          <p:nvPr userDrawn="1"/>
        </p:nvPicPr>
        <p:blipFill>
          <a:blip r:embed="rId3" cstate="print"/>
          <a:stretch>
            <a:fillRect/>
          </a:stretch>
        </p:blipFill>
        <p:spPr>
          <a:xfrm>
            <a:off x="1524000" y="51209"/>
            <a:ext cx="2667000" cy="710791"/>
          </a:xfrm>
          <a:prstGeom prst="rect">
            <a:avLst/>
          </a:prstGeom>
        </p:spPr>
      </p:pic>
      <p:pic>
        <p:nvPicPr>
          <p:cNvPr id="5" name="Imagem 4" descr="ibracon.png"/>
          <p:cNvPicPr>
            <a:picLocks noChangeAspect="1"/>
          </p:cNvPicPr>
          <p:nvPr userDrawn="1"/>
        </p:nvPicPr>
        <p:blipFill>
          <a:blip r:embed="rId4" cstate="print"/>
          <a:stretch>
            <a:fillRect/>
          </a:stretch>
        </p:blipFill>
        <p:spPr>
          <a:xfrm>
            <a:off x="3810000" y="216110"/>
            <a:ext cx="1567715" cy="39349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dirty="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81000"/>
            <a:ext cx="7315200" cy="7159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990600" y="2133600"/>
            <a:ext cx="73152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Microsoft Sans Serif" pitchFamily="34" charset="0"/>
        </a:defRPr>
      </a:lvl2pPr>
      <a:lvl3pPr algn="l" rtl="0" eaLnBrk="0" fontAlgn="base" hangingPunct="0">
        <a:spcBef>
          <a:spcPct val="0"/>
        </a:spcBef>
        <a:spcAft>
          <a:spcPct val="0"/>
        </a:spcAft>
        <a:defRPr sz="4400">
          <a:solidFill>
            <a:schemeClr val="tx1"/>
          </a:solidFill>
          <a:latin typeface="Microsoft Sans Serif" pitchFamily="34" charset="0"/>
        </a:defRPr>
      </a:lvl3pPr>
      <a:lvl4pPr algn="l" rtl="0" eaLnBrk="0" fontAlgn="base" hangingPunct="0">
        <a:spcBef>
          <a:spcPct val="0"/>
        </a:spcBef>
        <a:spcAft>
          <a:spcPct val="0"/>
        </a:spcAft>
        <a:defRPr sz="4400">
          <a:solidFill>
            <a:schemeClr val="tx1"/>
          </a:solidFill>
          <a:latin typeface="Microsoft Sans Serif" pitchFamily="34" charset="0"/>
        </a:defRPr>
      </a:lvl4pPr>
      <a:lvl5pPr algn="l" rtl="0" eaLnBrk="0" fontAlgn="base" hangingPunct="0">
        <a:spcBef>
          <a:spcPct val="0"/>
        </a:spcBef>
        <a:spcAft>
          <a:spcPct val="0"/>
        </a:spcAft>
        <a:defRPr sz="4400">
          <a:solidFill>
            <a:schemeClr val="tx1"/>
          </a:solidFill>
          <a:latin typeface="Microsoft Sans Serif" pitchFamily="34" charset="0"/>
        </a:defRPr>
      </a:lvl5pPr>
      <a:lvl6pPr marL="457200" algn="l" rtl="0" fontAlgn="base">
        <a:spcBef>
          <a:spcPct val="0"/>
        </a:spcBef>
        <a:spcAft>
          <a:spcPct val="0"/>
        </a:spcAft>
        <a:defRPr sz="4400">
          <a:solidFill>
            <a:schemeClr val="tx1"/>
          </a:solidFill>
          <a:latin typeface="Microsoft Sans Serif" pitchFamily="34" charset="0"/>
        </a:defRPr>
      </a:lvl6pPr>
      <a:lvl7pPr marL="914400" algn="l" rtl="0" fontAlgn="base">
        <a:spcBef>
          <a:spcPct val="0"/>
        </a:spcBef>
        <a:spcAft>
          <a:spcPct val="0"/>
        </a:spcAft>
        <a:defRPr sz="4400">
          <a:solidFill>
            <a:schemeClr val="tx1"/>
          </a:solidFill>
          <a:latin typeface="Microsoft Sans Serif" pitchFamily="34" charset="0"/>
        </a:defRPr>
      </a:lvl7pPr>
      <a:lvl8pPr marL="1371600" algn="l" rtl="0" fontAlgn="base">
        <a:spcBef>
          <a:spcPct val="0"/>
        </a:spcBef>
        <a:spcAft>
          <a:spcPct val="0"/>
        </a:spcAft>
        <a:defRPr sz="4400">
          <a:solidFill>
            <a:schemeClr val="tx1"/>
          </a:solidFill>
          <a:latin typeface="Microsoft Sans Serif" pitchFamily="34" charset="0"/>
        </a:defRPr>
      </a:lvl8pPr>
      <a:lvl9pPr marL="1828800" algn="l" rtl="0" fontAlgn="base">
        <a:spcBef>
          <a:spcPct val="0"/>
        </a:spcBef>
        <a:spcAft>
          <a:spcPct val="0"/>
        </a:spcAft>
        <a:defRPr sz="4400">
          <a:solidFill>
            <a:schemeClr val="tx1"/>
          </a:solidFill>
          <a:latin typeface="Microsoft Sans Serif"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5"/>
          <p:cNvSpPr>
            <a:spLocks noGrp="1" noChangeArrowheads="1"/>
          </p:cNvSpPr>
          <p:nvPr>
            <p:ph type="ctrTitle"/>
          </p:nvPr>
        </p:nvSpPr>
        <p:spPr/>
        <p:txBody>
          <a:bodyPr/>
          <a:lstStyle/>
          <a:p>
            <a:pPr eaLnBrk="1" hangingPunct="1"/>
            <a:r>
              <a:rPr lang="en-US" dirty="0" smtClean="0"/>
              <a:t>RESOLUÇÃO CFC N.º 1.445/13</a:t>
            </a:r>
            <a:endParaRPr lang="ru-RU" smtClean="0"/>
          </a:p>
        </p:txBody>
      </p:sp>
      <p:sp>
        <p:nvSpPr>
          <p:cNvPr id="4099" name="Rectangle 9"/>
          <p:cNvSpPr>
            <a:spLocks noGrp="1" noChangeArrowheads="1"/>
          </p:cNvSpPr>
          <p:nvPr>
            <p:ph type="subTitle" idx="1"/>
          </p:nvPr>
        </p:nvSpPr>
        <p:spPr/>
        <p:txBody>
          <a:bodyPr/>
          <a:lstStyle/>
          <a:p>
            <a:pPr eaLnBrk="1" hangingPunct="1"/>
            <a:r>
              <a:rPr lang="pt-BR" dirty="0" smtClean="0"/>
              <a:t>Conselho Federal de Contabilidade</a:t>
            </a:r>
            <a:endParaRPr lang="ru-RU" smtClean="0"/>
          </a:p>
          <a:p>
            <a:pPr eaLnBrk="1" hangingPunct="1"/>
            <a:endParaRPr lang="ru-RU"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685800" y="889000"/>
            <a:ext cx="8229600" cy="863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pt-BR" sz="3200" b="1" dirty="0" smtClean="0">
                <a:solidFill>
                  <a:srgbClr val="C00000"/>
                </a:solidFill>
              </a:rPr>
              <a:t>Abrangência da Lei 9.613/1998</a:t>
            </a:r>
            <a:endParaRPr lang="en-US" sz="3200" dirty="0" smtClean="0">
              <a:solidFill>
                <a:srgbClr val="C00000"/>
              </a:solidFill>
            </a:endParaRPr>
          </a:p>
        </p:txBody>
      </p:sp>
      <p:sp>
        <p:nvSpPr>
          <p:cNvPr id="24579" name="Rectangle 3"/>
          <p:cNvSpPr>
            <a:spLocks noGrp="1" noChangeArrowheads="1"/>
          </p:cNvSpPr>
          <p:nvPr>
            <p:ph type="body" idx="1"/>
          </p:nvPr>
        </p:nvSpPr>
        <p:spPr bwMode="auto">
          <a:xfrm>
            <a:off x="228600" y="1752600"/>
            <a:ext cx="8364537" cy="5105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Bef>
                <a:spcPct val="0"/>
              </a:spcBef>
              <a:buFont typeface="Arial" charset="0"/>
              <a:buNone/>
            </a:pPr>
            <a:r>
              <a:rPr lang="pt-BR" sz="2200" dirty="0" smtClean="0"/>
              <a:t>      Além da definição legal de lavagem de dinheiro e dos crimes que a antecedem é importante considerar que a Lei já tratava dos seguintes aspectos</a:t>
            </a:r>
          </a:p>
          <a:p>
            <a:pPr eaLnBrk="1" hangingPunct="1">
              <a:spcBef>
                <a:spcPct val="0"/>
              </a:spcBef>
              <a:buFont typeface="Arial" charset="0"/>
              <a:buNone/>
            </a:pPr>
            <a:endParaRPr lang="pt-BR" sz="2200" dirty="0" smtClean="0"/>
          </a:p>
          <a:p>
            <a:pPr eaLnBrk="1" hangingPunct="1">
              <a:spcBef>
                <a:spcPct val="0"/>
              </a:spcBef>
              <a:buFont typeface="Wingdings" pitchFamily="2" charset="2"/>
              <a:buChar char="Ø"/>
            </a:pPr>
            <a:r>
              <a:rPr lang="pt-BR" sz="2200" dirty="0" smtClean="0"/>
              <a:t>A </a:t>
            </a:r>
            <a:r>
              <a:rPr lang="pt-BR" sz="2200" b="1" dirty="0" smtClean="0">
                <a:solidFill>
                  <a:srgbClr val="FF0000"/>
                </a:solidFill>
              </a:rPr>
              <a:t>criminalização</a:t>
            </a:r>
            <a:r>
              <a:rPr lang="pt-BR" sz="2200" dirty="0" smtClean="0"/>
              <a:t> de quem </a:t>
            </a:r>
            <a:r>
              <a:rPr lang="pt-BR" sz="2200" b="1" dirty="0" smtClean="0">
                <a:solidFill>
                  <a:srgbClr val="FF0000"/>
                </a:solidFill>
              </a:rPr>
              <a:t>também ajuda</a:t>
            </a:r>
            <a:r>
              <a:rPr lang="pt-BR" sz="2200" dirty="0" smtClean="0"/>
              <a:t> no processo</a:t>
            </a:r>
          </a:p>
          <a:p>
            <a:pPr eaLnBrk="1" hangingPunct="1">
              <a:spcBef>
                <a:spcPct val="0"/>
              </a:spcBef>
              <a:buFont typeface="Wingdings" pitchFamily="2" charset="2"/>
              <a:buChar char="Ø"/>
            </a:pPr>
            <a:r>
              <a:rPr lang="pt-BR" sz="2200" dirty="0" smtClean="0"/>
              <a:t>Definição de </a:t>
            </a:r>
            <a:r>
              <a:rPr lang="pt-BR" sz="2200" b="1" dirty="0" smtClean="0">
                <a:solidFill>
                  <a:srgbClr val="FF0000"/>
                </a:solidFill>
              </a:rPr>
              <a:t>penas de prisão</a:t>
            </a:r>
            <a:r>
              <a:rPr lang="pt-BR" sz="2200" dirty="0" smtClean="0"/>
              <a:t>, além de perda de bens, direitos e objetos de valor associados ao crime de lavagem de dinheiro</a:t>
            </a:r>
          </a:p>
          <a:p>
            <a:pPr eaLnBrk="1" hangingPunct="1">
              <a:spcBef>
                <a:spcPct val="0"/>
              </a:spcBef>
              <a:buFont typeface="Wingdings" pitchFamily="2" charset="2"/>
              <a:buChar char="Ø"/>
            </a:pPr>
            <a:r>
              <a:rPr lang="pt-BR" sz="2200" dirty="0" smtClean="0"/>
              <a:t>Definição das </a:t>
            </a:r>
            <a:r>
              <a:rPr lang="pt-BR" sz="2200" b="1" dirty="0" smtClean="0">
                <a:solidFill>
                  <a:srgbClr val="FF0000"/>
                </a:solidFill>
              </a:rPr>
              <a:t>entidades</a:t>
            </a:r>
            <a:r>
              <a:rPr lang="pt-BR" sz="2200" b="1" dirty="0" smtClean="0"/>
              <a:t> </a:t>
            </a:r>
            <a:r>
              <a:rPr lang="pt-BR" sz="2200" dirty="0" smtClean="0"/>
              <a:t>abrangidas pela Lei</a:t>
            </a:r>
          </a:p>
          <a:p>
            <a:pPr eaLnBrk="1" hangingPunct="1">
              <a:spcBef>
                <a:spcPct val="0"/>
              </a:spcBef>
              <a:buFont typeface="Wingdings" pitchFamily="2" charset="2"/>
              <a:buChar char="Ø"/>
            </a:pPr>
            <a:r>
              <a:rPr lang="pt-BR" sz="2200" dirty="0" smtClean="0"/>
              <a:t>Definição das </a:t>
            </a:r>
            <a:r>
              <a:rPr lang="pt-BR" sz="2200" b="1" dirty="0" smtClean="0">
                <a:solidFill>
                  <a:srgbClr val="FF0000"/>
                </a:solidFill>
              </a:rPr>
              <a:t>obrigações dessas entidades</a:t>
            </a:r>
            <a:r>
              <a:rPr lang="pt-BR" sz="2200" dirty="0" smtClean="0"/>
              <a:t> em relação à Lei</a:t>
            </a:r>
          </a:p>
          <a:p>
            <a:pPr eaLnBrk="1" hangingPunct="1">
              <a:spcBef>
                <a:spcPct val="0"/>
              </a:spcBef>
              <a:buFont typeface="Wingdings" pitchFamily="2" charset="2"/>
              <a:buChar char="Ø"/>
            </a:pPr>
            <a:r>
              <a:rPr lang="pt-BR" sz="2200" dirty="0" smtClean="0"/>
              <a:t>Criação do </a:t>
            </a:r>
            <a:r>
              <a:rPr lang="pt-BR" sz="2200" b="1" dirty="0" smtClean="0">
                <a:solidFill>
                  <a:srgbClr val="FF0000"/>
                </a:solidFill>
              </a:rPr>
              <a:t>COAF</a:t>
            </a:r>
            <a:r>
              <a:rPr lang="pt-BR" sz="2200" dirty="0" smtClean="0"/>
              <a:t> - Conselho de Controle de Atividades Financeiras</a:t>
            </a:r>
            <a:endParaRPr lang="en-US" sz="22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ítulo 1"/>
          <p:cNvSpPr>
            <a:spLocks noGrp="1"/>
          </p:cNvSpPr>
          <p:nvPr>
            <p:ph type="title"/>
          </p:nvPr>
        </p:nvSpPr>
        <p:spPr bwMode="auto">
          <a:xfrm>
            <a:off x="304800" y="1143000"/>
            <a:ext cx="7315200" cy="715963"/>
          </a:xfrm>
          <a:noFill/>
          <a:ln>
            <a:miter lim="800000"/>
            <a:headEnd/>
            <a:tailEnd/>
          </a:ln>
        </p:spPr>
        <p:txBody>
          <a:bodyPr vert="horz" wrap="square" lIns="91440" tIns="45720" rIns="91440" bIns="45720" numCol="1" anchor="t" anchorCtr="0" compatLnSpc="1">
            <a:prstTxWarp prst="textNoShape">
              <a:avLst/>
            </a:prstTxWarp>
          </a:bodyPr>
          <a:lstStyle/>
          <a:p>
            <a:r>
              <a:rPr lang="pt-BR" b="1" dirty="0" smtClean="0">
                <a:solidFill>
                  <a:srgbClr val="C00000"/>
                </a:solidFill>
              </a:rPr>
              <a:t>COAF</a:t>
            </a:r>
          </a:p>
        </p:txBody>
      </p:sp>
      <p:sp>
        <p:nvSpPr>
          <p:cNvPr id="25603" name="Espaço Reservado para Conteúdo 2"/>
          <p:cNvSpPr>
            <a:spLocks noGrp="1"/>
          </p:cNvSpPr>
          <p:nvPr>
            <p:ph idx="1"/>
          </p:nvPr>
        </p:nvSpPr>
        <p:spPr bwMode="auto">
          <a:xfrm>
            <a:off x="304800" y="2133600"/>
            <a:ext cx="8610600" cy="4267200"/>
          </a:xfrm>
          <a:noFill/>
          <a:ln>
            <a:miter lim="800000"/>
            <a:headEnd/>
            <a:tailEnd/>
          </a:ln>
        </p:spPr>
        <p:txBody>
          <a:bodyPr vert="horz" wrap="square" lIns="91440" tIns="45720" rIns="91440" bIns="45720" numCol="1" anchor="t" anchorCtr="0" compatLnSpc="1">
            <a:prstTxWarp prst="textNoShape">
              <a:avLst/>
            </a:prstTxWarp>
          </a:bodyPr>
          <a:lstStyle/>
          <a:p>
            <a:r>
              <a:rPr lang="pt-BR" sz="2800" dirty="0" smtClean="0"/>
              <a:t>É o Conselho de Controle de Atividades Financeiras que tem como missão prevenir a utilização dos setores econômicos para a lavagem de dinheiro e financiamento do terrorismo, promovendo a cooperação e o intercâmbio de informações entre os Setores Público e Privado.</a:t>
            </a:r>
          </a:p>
          <a:p>
            <a:endParaRPr lang="pt-BR" sz="2800" dirty="0" smtClean="0"/>
          </a:p>
          <a:p>
            <a:r>
              <a:rPr lang="pt-BR" sz="2800" dirty="0" smtClean="0"/>
              <a:t>Vinculado ao Ministério da Fazenda</a:t>
            </a:r>
          </a:p>
          <a:p>
            <a:endParaRPr lang="pt-BR"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152400" y="914400"/>
            <a:ext cx="8229600" cy="863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pt-BR" sz="3200" b="1" dirty="0" smtClean="0">
                <a:solidFill>
                  <a:srgbClr val="C00000"/>
                </a:solidFill>
              </a:rPr>
              <a:t>Composição do COAF</a:t>
            </a:r>
            <a:endParaRPr lang="en-US" sz="3200" b="1" dirty="0" smtClean="0">
              <a:solidFill>
                <a:srgbClr val="C00000"/>
              </a:solidFill>
            </a:endParaRPr>
          </a:p>
        </p:txBody>
      </p:sp>
      <p:pic>
        <p:nvPicPr>
          <p:cNvPr id="6" name="Picture 2" descr="Plenário COAF"/>
          <p:cNvPicPr>
            <a:picLocks noChangeAspect="1" noChangeArrowheads="1"/>
          </p:cNvPicPr>
          <p:nvPr/>
        </p:nvPicPr>
        <p:blipFill>
          <a:blip r:embed="rId3" cstate="print"/>
          <a:srcRect/>
          <a:stretch>
            <a:fillRect/>
          </a:stretch>
        </p:blipFill>
        <p:spPr bwMode="auto">
          <a:xfrm>
            <a:off x="1219200" y="1447800"/>
            <a:ext cx="6545100"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900113" y="1679575"/>
            <a:ext cx="8229600" cy="106362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pt-BR" sz="3200" b="1" dirty="0" smtClean="0">
                <a:solidFill>
                  <a:srgbClr val="C00000"/>
                </a:solidFill>
              </a:rPr>
              <a:t>Somos honestos...nada temos a ver com isso???</a:t>
            </a:r>
            <a:endParaRPr lang="en-US" sz="3200" b="1" dirty="0" smtClean="0">
              <a:solidFill>
                <a:srgbClr val="C00000"/>
              </a:solidFill>
            </a:endParaRPr>
          </a:p>
        </p:txBody>
      </p:sp>
      <p:pic>
        <p:nvPicPr>
          <p:cNvPr id="27651" name="Picture 2" descr="C:\Users\023086\Documents\Ibracon\2013\Anti-Money laundering\photo (7).JPG"/>
          <p:cNvPicPr>
            <a:picLocks noChangeAspect="1" noChangeArrowheads="1"/>
          </p:cNvPicPr>
          <p:nvPr/>
        </p:nvPicPr>
        <p:blipFill>
          <a:blip r:embed="rId3" cstate="print"/>
          <a:srcRect/>
          <a:stretch>
            <a:fillRect/>
          </a:stretch>
        </p:blipFill>
        <p:spPr bwMode="auto">
          <a:xfrm>
            <a:off x="1646238" y="3486150"/>
            <a:ext cx="5851525" cy="2990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ítulo 1"/>
          <p:cNvSpPr>
            <a:spLocks noGrp="1"/>
          </p:cNvSpPr>
          <p:nvPr>
            <p:ph type="title"/>
          </p:nvPr>
        </p:nvSpPr>
        <p:spPr bwMode="auto">
          <a:xfrm>
            <a:off x="457200" y="1265237"/>
            <a:ext cx="7315200" cy="715963"/>
          </a:xfrm>
          <a:noFill/>
          <a:ln>
            <a:miter lim="800000"/>
            <a:headEnd/>
            <a:tailEnd/>
          </a:ln>
        </p:spPr>
        <p:txBody>
          <a:bodyPr vert="horz" wrap="square" lIns="91440" tIns="45720" rIns="91440" bIns="45720" numCol="1" anchor="t" anchorCtr="0" compatLnSpc="1">
            <a:prstTxWarp prst="textNoShape">
              <a:avLst/>
            </a:prstTxWarp>
          </a:bodyPr>
          <a:lstStyle/>
          <a:p>
            <a:r>
              <a:rPr lang="pt-BR" b="1" dirty="0" smtClean="0">
                <a:solidFill>
                  <a:srgbClr val="C00000"/>
                </a:solidFill>
              </a:rPr>
              <a:t>Como somos afetados???</a:t>
            </a:r>
          </a:p>
        </p:txBody>
      </p:sp>
      <p:sp>
        <p:nvSpPr>
          <p:cNvPr id="28675" name="Espaço Reservado para Conteúdo 2"/>
          <p:cNvSpPr>
            <a:spLocks noGrp="1"/>
          </p:cNvSpPr>
          <p:nvPr>
            <p:ph idx="1"/>
          </p:nvPr>
        </p:nvSpPr>
        <p:spPr bwMode="auto">
          <a:xfrm>
            <a:off x="609600" y="2133600"/>
            <a:ext cx="7696200" cy="4267200"/>
          </a:xfrm>
          <a:noFill/>
          <a:ln>
            <a:miter lim="800000"/>
            <a:headEnd/>
            <a:tailEnd/>
          </a:ln>
        </p:spPr>
        <p:txBody>
          <a:bodyPr vert="horz" wrap="square" lIns="91440" tIns="45720" rIns="91440" bIns="45720" numCol="1" anchor="t" anchorCtr="0" compatLnSpc="1">
            <a:prstTxWarp prst="textNoShape">
              <a:avLst/>
            </a:prstTxWarp>
          </a:bodyPr>
          <a:lstStyle/>
          <a:p>
            <a:pPr>
              <a:buFont typeface="Arial" charset="0"/>
              <a:buNone/>
            </a:pPr>
            <a:r>
              <a:rPr lang="pt-BR" sz="2800" dirty="0" smtClean="0"/>
              <a:t>    </a:t>
            </a:r>
          </a:p>
          <a:p>
            <a:pPr>
              <a:buFont typeface="Arial" charset="0"/>
              <a:buNone/>
            </a:pPr>
            <a:r>
              <a:rPr lang="pt-BR" sz="2800" dirty="0" smtClean="0"/>
              <a:t>	Se antes (Lei 9.613 de 1998) já devíamos nos preocupar com possível envolvimento, a </a:t>
            </a:r>
            <a:r>
              <a:rPr lang="pt-BR" sz="2800" b="1" dirty="0" smtClean="0">
                <a:solidFill>
                  <a:srgbClr val="FF0000"/>
                </a:solidFill>
              </a:rPr>
              <a:t>mudança</a:t>
            </a:r>
            <a:r>
              <a:rPr lang="pt-BR" sz="2800" dirty="0" smtClean="0"/>
              <a:t> introduzida pela </a:t>
            </a:r>
            <a:r>
              <a:rPr lang="pt-BR" sz="2800" b="1" dirty="0" smtClean="0">
                <a:solidFill>
                  <a:srgbClr val="FF0000"/>
                </a:solidFill>
              </a:rPr>
              <a:t>Lei 12.683</a:t>
            </a:r>
            <a:r>
              <a:rPr lang="pt-BR" sz="2800" dirty="0" smtClean="0"/>
              <a:t> no </a:t>
            </a:r>
            <a:r>
              <a:rPr lang="pt-BR" sz="2800" b="1" dirty="0" smtClean="0">
                <a:solidFill>
                  <a:srgbClr val="FF0000"/>
                </a:solidFill>
              </a:rPr>
              <a:t>artigo 9º</a:t>
            </a:r>
            <a:r>
              <a:rPr lang="pt-BR" sz="2800" dirty="0" smtClean="0"/>
              <a:t>. da Lei 9.613 passou a incluir os </a:t>
            </a:r>
            <a:r>
              <a:rPr lang="pt-BR" sz="2800" b="1" dirty="0" smtClean="0"/>
              <a:t>profissionais e organizações contábeis</a:t>
            </a:r>
            <a:r>
              <a:rPr lang="pt-BR" sz="2800" dirty="0" smtClean="0"/>
              <a:t> diretamente no </a:t>
            </a:r>
            <a:r>
              <a:rPr lang="pt-BR" sz="2800" b="1" dirty="0" smtClean="0"/>
              <a:t>rol das pessoas</a:t>
            </a:r>
            <a:r>
              <a:rPr lang="pt-BR" sz="2800" dirty="0" smtClean="0"/>
              <a:t> que </a:t>
            </a:r>
            <a:r>
              <a:rPr lang="pt-BR" sz="2800" b="1" dirty="0" smtClean="0">
                <a:solidFill>
                  <a:srgbClr val="FF0000"/>
                </a:solidFill>
              </a:rPr>
              <a:t>devem prestar informações ao COAF</a:t>
            </a:r>
          </a:p>
          <a:p>
            <a:endParaRPr lang="pt-BR" sz="28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ítulo 1"/>
          <p:cNvSpPr>
            <a:spLocks noGrp="1"/>
          </p:cNvSpPr>
          <p:nvPr>
            <p:ph type="title"/>
          </p:nvPr>
        </p:nvSpPr>
        <p:spPr bwMode="auto">
          <a:xfrm>
            <a:off x="457200" y="914400"/>
            <a:ext cx="7315200" cy="715963"/>
          </a:xfrm>
          <a:noFill/>
          <a:ln>
            <a:miter lim="800000"/>
            <a:headEnd/>
            <a:tailEnd/>
          </a:ln>
        </p:spPr>
        <p:txBody>
          <a:bodyPr vert="horz" wrap="square" lIns="91440" tIns="45720" rIns="91440" bIns="45720" numCol="1" anchor="t" anchorCtr="0" compatLnSpc="1">
            <a:prstTxWarp prst="textNoShape">
              <a:avLst/>
            </a:prstTxWarp>
          </a:bodyPr>
          <a:lstStyle/>
          <a:p>
            <a:r>
              <a:rPr lang="pt-BR" b="1" dirty="0" smtClean="0">
                <a:solidFill>
                  <a:srgbClr val="C00000"/>
                </a:solidFill>
              </a:rPr>
              <a:t>Alteração no Art. 9º.</a:t>
            </a:r>
          </a:p>
        </p:txBody>
      </p:sp>
      <p:sp>
        <p:nvSpPr>
          <p:cNvPr id="29699" name="Espaço Reservado para Conteúdo 2"/>
          <p:cNvSpPr>
            <a:spLocks noGrp="1"/>
          </p:cNvSpPr>
          <p:nvPr>
            <p:ph idx="1"/>
          </p:nvPr>
        </p:nvSpPr>
        <p:spPr bwMode="auto">
          <a:xfrm>
            <a:off x="228600" y="1784350"/>
            <a:ext cx="8458200" cy="5073650"/>
          </a:xfrm>
          <a:noFill/>
          <a:ln>
            <a:miter lim="800000"/>
            <a:headEnd/>
            <a:tailEnd/>
          </a:ln>
        </p:spPr>
        <p:txBody>
          <a:bodyPr vert="horz" wrap="square" lIns="91440" tIns="45720" rIns="91440" bIns="45720" numCol="1" anchor="t" anchorCtr="0" compatLnSpc="1">
            <a:prstTxWarp prst="textNoShape">
              <a:avLst/>
            </a:prstTxWarp>
          </a:bodyPr>
          <a:lstStyle/>
          <a:p>
            <a:pPr>
              <a:buFont typeface="Arial" charset="0"/>
              <a:buNone/>
            </a:pPr>
            <a:r>
              <a:rPr lang="pt-BR" b="1" i="1" dirty="0" smtClean="0"/>
              <a:t>    </a:t>
            </a:r>
            <a:r>
              <a:rPr lang="pt-BR" sz="2400" b="1" i="1" dirty="0" smtClean="0"/>
              <a:t>Art. 9º. Sujeitam-se às obrigações referidas nos arts. 10 e 11 as pessoas físicas e jurídicas que tenham, em caráter permanente ou eventual, como atividade principal ou acessória, cumulativamente ou não:</a:t>
            </a:r>
            <a:endParaRPr lang="pt-BR" sz="2400" dirty="0" smtClean="0"/>
          </a:p>
          <a:p>
            <a:r>
              <a:rPr lang="pt-BR" b="1" i="1" dirty="0" smtClean="0"/>
              <a:t>I ao XIII...</a:t>
            </a:r>
            <a:endParaRPr lang="pt-BR" dirty="0" smtClean="0"/>
          </a:p>
          <a:p>
            <a:r>
              <a:rPr lang="pt-BR" sz="2800" b="1" i="1" dirty="0" smtClean="0"/>
              <a:t>XIV as pessoas físicas ou jurídicas que prestem, mesmo que eventualmente, </a:t>
            </a:r>
            <a:r>
              <a:rPr lang="pt-BR" sz="2800" b="1" i="1" u="sng" dirty="0" smtClean="0">
                <a:solidFill>
                  <a:srgbClr val="FF0000"/>
                </a:solidFill>
              </a:rPr>
              <a:t>serviços de assessoria, consultoria, contadoria, auditoria, aconselhamento ou assistência, de qualquer natureza</a:t>
            </a:r>
            <a:r>
              <a:rPr lang="pt-BR" sz="2800" b="1" i="1" dirty="0" smtClean="0"/>
              <a:t>, em... </a:t>
            </a:r>
            <a:r>
              <a:rPr lang="pt-BR" sz="2400" dirty="0" smtClean="0"/>
              <a:t>operações  elencadas nas letras “a” a “f” desse item </a:t>
            </a:r>
            <a:r>
              <a:rPr lang="pt-BR" sz="2800" dirty="0" smtClean="0"/>
              <a:t>(grifo nosso)</a:t>
            </a:r>
          </a:p>
          <a:p>
            <a:endParaRPr lang="pt-BR"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xfrm>
            <a:off x="228601" y="660400"/>
            <a:ext cx="6553200" cy="863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pt-BR" sz="3200" b="1" dirty="0" smtClean="0">
                <a:solidFill>
                  <a:srgbClr val="C00000"/>
                </a:solidFill>
              </a:rPr>
              <a:t>Redação do item XIV da Lei 9.613 </a:t>
            </a:r>
            <a:r>
              <a:rPr lang="pt-BR" sz="2400" b="1" dirty="0" smtClean="0">
                <a:solidFill>
                  <a:srgbClr val="C00000"/>
                </a:solidFill>
              </a:rPr>
              <a:t>(alterada em 2012)</a:t>
            </a:r>
            <a:endParaRPr lang="en-US" sz="2400" b="1" dirty="0" smtClean="0">
              <a:solidFill>
                <a:srgbClr val="C00000"/>
              </a:solidFill>
            </a:endParaRPr>
          </a:p>
        </p:txBody>
      </p:sp>
      <p:sp>
        <p:nvSpPr>
          <p:cNvPr id="14339" name="Rectangle 3"/>
          <p:cNvSpPr>
            <a:spLocks noGrp="1" noChangeArrowheads="1"/>
          </p:cNvSpPr>
          <p:nvPr>
            <p:ph type="body" idx="1"/>
          </p:nvPr>
        </p:nvSpPr>
        <p:spPr bwMode="auto">
          <a:xfrm>
            <a:off x="1" y="1563688"/>
            <a:ext cx="8820150" cy="5105400"/>
          </a:xfrm>
          <a:ln>
            <a:miter lim="800000"/>
            <a:headEnd/>
            <a:tailEnd/>
          </a:ln>
        </p:spPr>
        <p:txBody>
          <a:bodyPr vert="horz" wrap="square" lIns="91440" tIns="45720" rIns="91440" bIns="45720" numCol="1" anchor="t" anchorCtr="0" compatLnSpc="1">
            <a:prstTxWarp prst="textNoShape">
              <a:avLst/>
            </a:prstTxWarp>
          </a:bodyPr>
          <a:lstStyle/>
          <a:p>
            <a:pPr marL="400050" lvl="1" indent="0">
              <a:buFont typeface="Arial" charset="0"/>
              <a:buNone/>
              <a:defRPr/>
            </a:pPr>
            <a:r>
              <a:rPr lang="pt-BR" sz="2000" dirty="0" smtClean="0"/>
              <a:t>XIV </a:t>
            </a:r>
            <a:r>
              <a:rPr lang="pt-BR" sz="2000" dirty="0"/>
              <a:t>- as pessoas físicas ou jurídicas que prestem, mesmo que eventualmente, serviços de assessoria, consultoria, contadoria, auditoria, aconselhamento ou assistência, de qualquer natureza, em operações: </a:t>
            </a:r>
            <a:endParaRPr lang="en-US" sz="2000" dirty="0"/>
          </a:p>
          <a:p>
            <a:pPr marL="723900" lvl="1" indent="-323850">
              <a:buFont typeface="Arial" charset="0"/>
              <a:buNone/>
              <a:defRPr/>
            </a:pPr>
            <a:r>
              <a:rPr lang="pt-BR" sz="2000" dirty="0"/>
              <a:t>a) de compra e venda de imóveis, estabelecimentos comerciais ou industriais ou participações societárias de qualquer natureza; </a:t>
            </a:r>
            <a:endParaRPr lang="en-US" sz="2000" dirty="0"/>
          </a:p>
          <a:p>
            <a:pPr marL="723900" lvl="1" indent="-323850">
              <a:buFont typeface="Arial" charset="0"/>
              <a:buNone/>
              <a:defRPr/>
            </a:pPr>
            <a:r>
              <a:rPr lang="pt-BR" sz="2000" dirty="0"/>
              <a:t>b) de gestão de fundos, valores mobiliários ou outros ativos; </a:t>
            </a:r>
            <a:endParaRPr lang="en-US" sz="2000" dirty="0"/>
          </a:p>
          <a:p>
            <a:pPr marL="723900" lvl="1" indent="-323850">
              <a:buFont typeface="Arial" charset="0"/>
              <a:buNone/>
              <a:defRPr/>
            </a:pPr>
            <a:r>
              <a:rPr lang="pt-BR" sz="2000" dirty="0"/>
              <a:t>c) de abertura ou gestão de contas bancárias, de poupança, investimento ou de valores mobiliários; </a:t>
            </a:r>
            <a:endParaRPr lang="en-US" sz="2000" dirty="0"/>
          </a:p>
          <a:p>
            <a:pPr marL="723900" lvl="1" indent="-323850">
              <a:buFont typeface="Arial" charset="0"/>
              <a:buNone/>
              <a:defRPr/>
            </a:pPr>
            <a:r>
              <a:rPr lang="pt-BR" sz="2000" dirty="0"/>
              <a:t>d) de criação, exploração ou gestão de sociedades de qualquer natureza, fundações, fundos fiduciários ou estruturas análogas; </a:t>
            </a:r>
            <a:endParaRPr lang="en-US" sz="2000" dirty="0"/>
          </a:p>
          <a:p>
            <a:pPr marL="723900" lvl="1" indent="-323850">
              <a:buFont typeface="Arial" charset="0"/>
              <a:buNone/>
              <a:defRPr/>
            </a:pPr>
            <a:r>
              <a:rPr lang="pt-BR" sz="2000" dirty="0"/>
              <a:t>e) financeiras, societárias ou imobiliárias; e </a:t>
            </a:r>
            <a:endParaRPr lang="en-US" sz="2000" dirty="0"/>
          </a:p>
          <a:p>
            <a:pPr marL="723900" lvl="1" indent="-323850">
              <a:buFont typeface="Arial" charset="0"/>
              <a:buNone/>
              <a:defRPr/>
            </a:pPr>
            <a:r>
              <a:rPr lang="pt-BR" sz="2000" dirty="0"/>
              <a:t>f) de alienação ou aquisição de direitos sobre contratos relacionados a atividades desportivas ou artísticas profissionais; </a:t>
            </a:r>
            <a:endParaRPr lang="en-US" sz="2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xfrm>
            <a:off x="533400" y="812800"/>
            <a:ext cx="8229600" cy="863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pt-BR" sz="3200" b="1" dirty="0" smtClean="0">
                <a:solidFill>
                  <a:srgbClr val="C00000"/>
                </a:solidFill>
              </a:rPr>
              <a:t>Lei 12.683/2012</a:t>
            </a:r>
            <a:endParaRPr lang="en-US" sz="3200" b="1" dirty="0" smtClean="0">
              <a:solidFill>
                <a:srgbClr val="C00000"/>
              </a:solidFill>
            </a:endParaRPr>
          </a:p>
        </p:txBody>
      </p:sp>
      <p:sp>
        <p:nvSpPr>
          <p:cNvPr id="14339" name="Rectangle 3"/>
          <p:cNvSpPr>
            <a:spLocks noGrp="1" noChangeArrowheads="1"/>
          </p:cNvSpPr>
          <p:nvPr>
            <p:ph type="body" idx="1"/>
          </p:nvPr>
        </p:nvSpPr>
        <p:spPr bwMode="auto">
          <a:xfrm>
            <a:off x="455613" y="1600200"/>
            <a:ext cx="8364537" cy="5105400"/>
          </a:xfrm>
          <a:ln>
            <a:miter lim="800000"/>
            <a:headEnd/>
            <a:tailEnd/>
          </a:ln>
        </p:spPr>
        <p:txBody>
          <a:bodyPr vert="horz" wrap="square" lIns="91440" tIns="45720" rIns="91440" bIns="45720" numCol="1" anchor="t" anchorCtr="0" compatLnSpc="1">
            <a:prstTxWarp prst="textNoShape">
              <a:avLst/>
            </a:prstTxWarp>
          </a:bodyPr>
          <a:lstStyle/>
          <a:p>
            <a:pPr marL="0" indent="0">
              <a:buFont typeface="Arial" charset="0"/>
              <a:buNone/>
              <a:defRPr/>
            </a:pPr>
            <a:r>
              <a:rPr lang="pt-BR" sz="2200" dirty="0" smtClean="0"/>
              <a:t>Entre as principais mudanças, estão:</a:t>
            </a:r>
          </a:p>
          <a:p>
            <a:pPr>
              <a:defRPr/>
            </a:pPr>
            <a:r>
              <a:rPr lang="pt-BR" sz="2200" dirty="0"/>
              <a:t>As comunicações de operações suspeitas passam a ser feitas diretamente ao </a:t>
            </a:r>
            <a:r>
              <a:rPr lang="pt-BR" sz="2200" dirty="0" smtClean="0"/>
              <a:t>COAF</a:t>
            </a:r>
            <a:endParaRPr lang="en-US" sz="2200" dirty="0"/>
          </a:p>
          <a:p>
            <a:pPr>
              <a:defRPr/>
            </a:pPr>
            <a:r>
              <a:rPr lang="pt-BR" sz="2200" dirty="0"/>
              <a:t>Introdução da necessidade da “Confirmação Negativa</a:t>
            </a:r>
            <a:r>
              <a:rPr lang="pt-BR" sz="2200" dirty="0" smtClean="0"/>
              <a:t>”</a:t>
            </a:r>
            <a:endParaRPr lang="en-US" sz="2200" dirty="0"/>
          </a:p>
          <a:p>
            <a:pPr>
              <a:defRPr/>
            </a:pPr>
            <a:r>
              <a:rPr lang="pt-BR" sz="2200" dirty="0"/>
              <a:t>Exigência adicionais, como a adoção de políticas, procedimentos e controles que permitam o atendimento às obrigações da lei, além de manutenção de cadastro no órgão regulador ou fiscalizador ou, na sua ausência, no </a:t>
            </a:r>
            <a:r>
              <a:rPr lang="pt-BR" sz="2200" dirty="0" smtClean="0"/>
              <a:t>COAF</a:t>
            </a:r>
          </a:p>
          <a:p>
            <a:pPr>
              <a:defRPr/>
            </a:pPr>
            <a:r>
              <a:rPr lang="pt-BR" sz="2200" dirty="0" smtClean="0"/>
              <a:t>Inclusão de novas pessoas que devem prestar informações, como já mencionado no item XIV que incluiu os profissionais e organizações contábeis</a:t>
            </a:r>
          </a:p>
          <a:p>
            <a:pPr>
              <a:defRPr/>
            </a:pPr>
            <a:endParaRPr lang="en-US" sz="2200" dirty="0"/>
          </a:p>
          <a:p>
            <a:pPr lvl="1">
              <a:defRPr/>
            </a:pPr>
            <a:endParaRPr lang="en-US" sz="2200" dirty="0"/>
          </a:p>
          <a:p>
            <a:pPr marL="457200" indent="-457200" algn="ctr" eaLnBrk="1" hangingPunct="1">
              <a:spcBef>
                <a:spcPts val="0"/>
              </a:spcBef>
              <a:buFont typeface="Arial" charset="0"/>
              <a:buNone/>
              <a:defRPr/>
            </a:pPr>
            <a:endParaRPr lang="en-US" sz="2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533400" y="762000"/>
            <a:ext cx="8229600" cy="863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pt-BR" sz="3200" b="1" dirty="0" smtClean="0">
                <a:solidFill>
                  <a:srgbClr val="C00000"/>
                </a:solidFill>
              </a:rPr>
              <a:t>Regulamentação da Lei</a:t>
            </a:r>
            <a:endParaRPr lang="en-US" sz="3200" b="1" dirty="0" smtClean="0">
              <a:solidFill>
                <a:srgbClr val="C00000"/>
              </a:solidFill>
            </a:endParaRPr>
          </a:p>
        </p:txBody>
      </p:sp>
      <p:sp>
        <p:nvSpPr>
          <p:cNvPr id="14339" name="Rectangle 3"/>
          <p:cNvSpPr>
            <a:spLocks noGrp="1" noChangeArrowheads="1"/>
          </p:cNvSpPr>
          <p:nvPr>
            <p:ph type="body" idx="1"/>
          </p:nvPr>
        </p:nvSpPr>
        <p:spPr bwMode="auto">
          <a:xfrm>
            <a:off x="455613" y="1600200"/>
            <a:ext cx="8364537" cy="5105400"/>
          </a:xfrm>
          <a:ln>
            <a:miter lim="800000"/>
            <a:headEnd/>
            <a:tailEnd/>
          </a:ln>
        </p:spPr>
        <p:txBody>
          <a:bodyPr vert="horz" wrap="square" lIns="91440" tIns="45720" rIns="91440" bIns="45720" numCol="1" anchor="t" anchorCtr="0" compatLnSpc="1">
            <a:prstTxWarp prst="textNoShape">
              <a:avLst/>
            </a:prstTxWarp>
          </a:bodyPr>
          <a:lstStyle/>
          <a:p>
            <a:pPr eaLnBrk="1" hangingPunct="1">
              <a:spcBef>
                <a:spcPts val="0"/>
              </a:spcBef>
              <a:buFont typeface="Arial" charset="0"/>
              <a:buNone/>
              <a:defRPr/>
            </a:pPr>
            <a:r>
              <a:rPr lang="en-US" sz="2200" b="1" dirty="0" smtClean="0"/>
              <a:t>Objetivo e Importância da Resolução CFC 1445/2013</a:t>
            </a:r>
          </a:p>
          <a:p>
            <a:pPr eaLnBrk="1" hangingPunct="1">
              <a:spcBef>
                <a:spcPts val="0"/>
              </a:spcBef>
              <a:buFont typeface="Arial" charset="0"/>
              <a:buNone/>
              <a:defRPr/>
            </a:pPr>
            <a:endParaRPr lang="en-US" sz="2200" dirty="0" smtClean="0"/>
          </a:p>
          <a:p>
            <a:pPr eaLnBrk="1" hangingPunct="1">
              <a:spcBef>
                <a:spcPts val="0"/>
              </a:spcBef>
              <a:defRPr/>
            </a:pPr>
            <a:r>
              <a:rPr lang="pt-BR" sz="2400" dirty="0" smtClean="0">
                <a:solidFill>
                  <a:srgbClr val="FF0000"/>
                </a:solidFill>
              </a:rPr>
              <a:t>R</a:t>
            </a:r>
            <a:r>
              <a:rPr lang="pt-BR" sz="2400" b="1" dirty="0" smtClean="0">
                <a:solidFill>
                  <a:srgbClr val="FF0000"/>
                </a:solidFill>
              </a:rPr>
              <a:t>egulamentar a aplicação da Lei</a:t>
            </a:r>
            <a:r>
              <a:rPr lang="pt-BR" sz="2400" dirty="0" smtClean="0"/>
              <a:t> para os profissionais e organizações contábeis </a:t>
            </a:r>
          </a:p>
          <a:p>
            <a:pPr eaLnBrk="1" hangingPunct="1">
              <a:spcBef>
                <a:spcPts val="0"/>
              </a:spcBef>
              <a:defRPr/>
            </a:pPr>
            <a:r>
              <a:rPr lang="pt-BR" sz="2400" dirty="0" smtClean="0"/>
              <a:t>Permitir a eles que </a:t>
            </a:r>
            <a:r>
              <a:rPr lang="pt-BR" sz="2400" dirty="0" smtClean="0">
                <a:solidFill>
                  <a:srgbClr val="FF0000"/>
                </a:solidFill>
              </a:rPr>
              <a:t>se protejam</a:t>
            </a:r>
            <a:r>
              <a:rPr lang="pt-BR" sz="2400" dirty="0" smtClean="0"/>
              <a:t> da utilização indevida de seus serviços para </a:t>
            </a:r>
            <a:r>
              <a:rPr lang="pt-BR" sz="2400" dirty="0" smtClean="0">
                <a:solidFill>
                  <a:srgbClr val="FF0000"/>
                </a:solidFill>
              </a:rPr>
              <a:t>atos ilícitos</a:t>
            </a:r>
            <a:r>
              <a:rPr lang="pt-BR" sz="2400" dirty="0" smtClean="0"/>
              <a:t>. </a:t>
            </a:r>
          </a:p>
          <a:p>
            <a:pPr eaLnBrk="1" hangingPunct="1">
              <a:spcBef>
                <a:spcPts val="0"/>
              </a:spcBef>
              <a:defRPr/>
            </a:pPr>
            <a:r>
              <a:rPr lang="pt-BR" sz="2400" dirty="0" smtClean="0"/>
              <a:t>Evitar </a:t>
            </a:r>
            <a:r>
              <a:rPr lang="pt-BR" sz="2400" dirty="0" smtClean="0">
                <a:solidFill>
                  <a:srgbClr val="FF0000"/>
                </a:solidFill>
              </a:rPr>
              <a:t>sanções penais</a:t>
            </a:r>
            <a:r>
              <a:rPr lang="pt-BR" sz="2400" dirty="0" smtClean="0"/>
              <a:t> previstas em lei, </a:t>
            </a:r>
            <a:r>
              <a:rPr lang="pt-BR" sz="2400" b="1" dirty="0" smtClean="0"/>
              <a:t>além dos riscos de imagem pela associação do seu nome a organizações criminosas. </a:t>
            </a:r>
          </a:p>
          <a:p>
            <a:pPr eaLnBrk="1" hangingPunct="1">
              <a:spcBef>
                <a:spcPts val="0"/>
              </a:spcBef>
              <a:defRPr/>
            </a:pPr>
            <a:r>
              <a:rPr lang="pt-BR" sz="2400" dirty="0" smtClean="0"/>
              <a:t>Ela </a:t>
            </a:r>
            <a:r>
              <a:rPr lang="pt-BR" sz="2400" dirty="0" smtClean="0">
                <a:solidFill>
                  <a:srgbClr val="FF0000"/>
                </a:solidFill>
              </a:rPr>
              <a:t>reproduz </a:t>
            </a:r>
            <a:r>
              <a:rPr lang="pt-BR" sz="2400" dirty="0" smtClean="0"/>
              <a:t>artigos importantes da Lei e da Resolução 24 do COAF</a:t>
            </a:r>
          </a:p>
          <a:p>
            <a:pPr eaLnBrk="1" hangingPunct="1">
              <a:spcBef>
                <a:spcPts val="0"/>
              </a:spcBef>
              <a:buFont typeface="Arial" charset="0"/>
              <a:buNone/>
              <a:defRPr/>
            </a:pPr>
            <a:endParaRPr lang="pt-BR" sz="2400" b="1" dirty="0" smtClean="0"/>
          </a:p>
          <a:p>
            <a:pPr eaLnBrk="1" hangingPunct="1">
              <a:spcBef>
                <a:spcPts val="0"/>
              </a:spcBef>
              <a:buFont typeface="Arial" charset="0"/>
              <a:buNone/>
              <a:defRPr/>
            </a:pPr>
            <a:r>
              <a:rPr lang="pt-BR" sz="2400" b="1" dirty="0" smtClean="0"/>
              <a:t>Resolução 24 do COAF não se aplica</a:t>
            </a:r>
            <a:endParaRPr lang="pt-BR" sz="2400" dirty="0" smtClean="0"/>
          </a:p>
          <a:p>
            <a:pPr eaLnBrk="1" hangingPunct="1">
              <a:spcBef>
                <a:spcPts val="0"/>
              </a:spcBef>
              <a:defRPr/>
            </a:pPr>
            <a:endParaRPr lang="en-US" sz="2200" dirty="0"/>
          </a:p>
          <a:p>
            <a:pPr marL="457200" indent="-457200" algn="ctr" eaLnBrk="1" hangingPunct="1">
              <a:spcBef>
                <a:spcPts val="0"/>
              </a:spcBef>
              <a:buFont typeface="Arial" charset="0"/>
              <a:buNone/>
              <a:defRPr/>
            </a:pPr>
            <a:endParaRPr lang="en-US" sz="22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www.governofederal.com.br/portal/images/stories/coaf212121.png"/>
          <p:cNvPicPr>
            <a:picLocks noChangeAspect="1" noChangeArrowheads="1"/>
          </p:cNvPicPr>
          <p:nvPr/>
        </p:nvPicPr>
        <p:blipFill>
          <a:blip r:embed="rId3" cstate="print"/>
          <a:srcRect/>
          <a:stretch>
            <a:fillRect/>
          </a:stretch>
        </p:blipFill>
        <p:spPr bwMode="auto">
          <a:xfrm>
            <a:off x="2133600" y="1981200"/>
            <a:ext cx="3873163" cy="2751034"/>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lIns="80952" tIns="40476" rIns="80952" bIns="40476">
            <a:normAutofit fontScale="85000" lnSpcReduction="20000"/>
          </a:bodyPr>
          <a:lstStyle/>
          <a:p>
            <a:pPr>
              <a:buFont typeface="Arial" charset="0"/>
              <a:buNone/>
              <a:defRPr/>
            </a:pPr>
            <a:endParaRPr lang="pt-BR" sz="3000" dirty="0" smtClean="0">
              <a:latin typeface="Arial Black" pitchFamily="34" charset="0"/>
            </a:endParaRPr>
          </a:p>
          <a:p>
            <a:pPr>
              <a:buFont typeface="Arial" charset="0"/>
              <a:buNone/>
              <a:defRPr/>
            </a:pPr>
            <a:r>
              <a:rPr lang="pt-BR" dirty="0" smtClean="0"/>
              <a:t>    </a:t>
            </a:r>
          </a:p>
          <a:p>
            <a:pPr>
              <a:buFont typeface="Arial" charset="0"/>
              <a:buNone/>
              <a:defRPr/>
            </a:pPr>
            <a:r>
              <a:rPr lang="pt-BR" dirty="0" smtClean="0"/>
              <a:t>    </a:t>
            </a:r>
          </a:p>
          <a:p>
            <a:pPr>
              <a:buFont typeface="Arial" charset="0"/>
              <a:buNone/>
              <a:defRPr/>
            </a:pPr>
            <a:r>
              <a:rPr lang="pt-BR" dirty="0" smtClean="0">
                <a:latin typeface="Arial Black" pitchFamily="34" charset="0"/>
              </a:rPr>
              <a:t>   </a:t>
            </a:r>
            <a:r>
              <a:rPr lang="pt-BR" sz="3500" b="1" dirty="0" smtClean="0">
                <a:latin typeface="Constantia" pitchFamily="18" charset="0"/>
              </a:rPr>
              <a:t>Lei de Prevenção a Crimes de Lavagem de Dinheiro e a Responsabilidade do Profissional da Contabilidade</a:t>
            </a:r>
          </a:p>
          <a:p>
            <a:pPr>
              <a:buFont typeface="Arial" charset="0"/>
              <a:buNone/>
              <a:defRPr/>
            </a:pPr>
            <a:endParaRPr lang="pt-BR" sz="5300" dirty="0" smtClean="0">
              <a:solidFill>
                <a:schemeClr val="bg1"/>
              </a:solidFill>
              <a:latin typeface="Arial" pitchFamily="34" charset="0"/>
              <a:cs typeface="Arial" pitchFamily="34" charset="0"/>
            </a:endParaRPr>
          </a:p>
          <a:p>
            <a:pPr algn="ctr">
              <a:buFont typeface="Arial" charset="0"/>
              <a:buNone/>
              <a:defRPr/>
            </a:pPr>
            <a:r>
              <a:rPr lang="pt-BR" sz="4600" dirty="0" smtClean="0">
                <a:solidFill>
                  <a:schemeClr val="bg1"/>
                </a:solidFill>
                <a:latin typeface="Arial" pitchFamily="34" charset="0"/>
                <a:cs typeface="Arial" pitchFamily="34" charset="0"/>
              </a:rPr>
              <a:t>     </a:t>
            </a:r>
            <a:endParaRPr lang="pt-BR" sz="46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304800" y="1905000"/>
            <a:ext cx="4572000" cy="1200329"/>
          </a:xfrm>
          <a:prstGeom prst="rect">
            <a:avLst/>
          </a:prstGeom>
        </p:spPr>
        <p:txBody>
          <a:bodyPr>
            <a:spAutoFit/>
          </a:bodyPr>
          <a:lstStyle/>
          <a:p>
            <a:r>
              <a:rPr lang="pt-BR" i="1" dirty="0" smtClean="0">
                <a:solidFill>
                  <a:schemeClr val="bg2">
                    <a:lumMod val="75000"/>
                  </a:schemeClr>
                </a:solidFill>
              </a:rPr>
              <a:t>Não </a:t>
            </a:r>
            <a:r>
              <a:rPr lang="pt-BR" i="1" dirty="0">
                <a:solidFill>
                  <a:schemeClr val="bg2">
                    <a:lumMod val="75000"/>
                  </a:schemeClr>
                </a:solidFill>
              </a:rPr>
              <a:t>são responsáveis por investigar crimes, julgar, avaliar ou penalizar nenhum indivíduo </a:t>
            </a:r>
            <a:endParaRPr lang="pt-BR" dirty="0">
              <a:solidFill>
                <a:schemeClr val="bg2">
                  <a:lumMod val="75000"/>
                </a:schemeClr>
              </a:solidFill>
            </a:endParaRPr>
          </a:p>
        </p:txBody>
      </p:sp>
      <p:sp>
        <p:nvSpPr>
          <p:cNvPr id="4" name="Retângulo 3"/>
          <p:cNvSpPr/>
          <p:nvPr/>
        </p:nvSpPr>
        <p:spPr>
          <a:xfrm>
            <a:off x="2514600" y="3429000"/>
            <a:ext cx="3581400" cy="461665"/>
          </a:xfrm>
          <a:prstGeom prst="rect">
            <a:avLst/>
          </a:prstGeom>
        </p:spPr>
        <p:txBody>
          <a:bodyPr wrap="square">
            <a:spAutoFit/>
          </a:bodyPr>
          <a:lstStyle/>
          <a:p>
            <a:r>
              <a:rPr lang="pt-BR" i="1" dirty="0" smtClean="0">
                <a:solidFill>
                  <a:srgbClr val="C00000"/>
                </a:solidFill>
              </a:rPr>
              <a:t>Unidades </a:t>
            </a:r>
            <a:r>
              <a:rPr lang="pt-BR" i="1" dirty="0">
                <a:solidFill>
                  <a:srgbClr val="C00000"/>
                </a:solidFill>
              </a:rPr>
              <a:t>de Inteligência </a:t>
            </a:r>
            <a:endParaRPr lang="pt-BR" dirty="0">
              <a:solidFill>
                <a:srgbClr val="C00000"/>
              </a:solidFill>
            </a:endParaRPr>
          </a:p>
        </p:txBody>
      </p:sp>
      <p:sp>
        <p:nvSpPr>
          <p:cNvPr id="5" name="Retângulo 4"/>
          <p:cNvSpPr/>
          <p:nvPr/>
        </p:nvSpPr>
        <p:spPr>
          <a:xfrm>
            <a:off x="4343400" y="5429071"/>
            <a:ext cx="4572000" cy="1200329"/>
          </a:xfrm>
          <a:prstGeom prst="rect">
            <a:avLst/>
          </a:prstGeom>
        </p:spPr>
        <p:txBody>
          <a:bodyPr>
            <a:spAutoFit/>
          </a:bodyPr>
          <a:lstStyle/>
          <a:p>
            <a:r>
              <a:rPr lang="pt-BR" i="1" dirty="0" smtClean="0">
                <a:solidFill>
                  <a:schemeClr val="bg2">
                    <a:lumMod val="50000"/>
                  </a:schemeClr>
                </a:solidFill>
              </a:rPr>
              <a:t>Recebem</a:t>
            </a:r>
            <a:r>
              <a:rPr lang="pt-BR" i="1" dirty="0">
                <a:solidFill>
                  <a:schemeClr val="bg2">
                    <a:lumMod val="50000"/>
                  </a:schemeClr>
                </a:solidFill>
              </a:rPr>
              <a:t>, analisam e distribuem as denúncias para quem é de direito </a:t>
            </a:r>
            <a:endParaRPr lang="pt-BR" dirty="0">
              <a:solidFill>
                <a:schemeClr val="bg2">
                  <a:lumMod val="50000"/>
                </a:scheme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228600" y="1828800"/>
            <a:ext cx="8382000" cy="4154984"/>
          </a:xfrm>
          <a:prstGeom prst="rect">
            <a:avLst/>
          </a:prstGeom>
        </p:spPr>
        <p:txBody>
          <a:bodyPr wrap="square">
            <a:spAutoFit/>
          </a:bodyPr>
          <a:lstStyle/>
          <a:p>
            <a:pPr algn="just"/>
            <a:endParaRPr lang="pt-BR" dirty="0" smtClean="0">
              <a:solidFill>
                <a:schemeClr val="bg2">
                  <a:lumMod val="50000"/>
                </a:schemeClr>
              </a:solidFill>
              <a:latin typeface="Century Gothic" pitchFamily="34" charset="0"/>
            </a:endParaRPr>
          </a:p>
          <a:p>
            <a:pPr algn="just"/>
            <a:r>
              <a:rPr lang="pt-BR" dirty="0" smtClean="0">
                <a:solidFill>
                  <a:schemeClr val="bg2">
                    <a:lumMod val="50000"/>
                  </a:schemeClr>
                </a:solidFill>
                <a:latin typeface="Century Gothic" pitchFamily="34" charset="0"/>
              </a:rPr>
              <a:t>O </a:t>
            </a:r>
            <a:r>
              <a:rPr lang="pt-BR" dirty="0">
                <a:solidFill>
                  <a:schemeClr val="bg2">
                    <a:lumMod val="50000"/>
                  </a:schemeClr>
                </a:solidFill>
                <a:latin typeface="Century Gothic" pitchFamily="34" charset="0"/>
              </a:rPr>
              <a:t>COAF recebe informações de diversas instituições </a:t>
            </a:r>
            <a:endParaRPr lang="pt-BR" dirty="0" smtClean="0">
              <a:solidFill>
                <a:schemeClr val="bg2">
                  <a:lumMod val="50000"/>
                </a:schemeClr>
              </a:solidFill>
              <a:latin typeface="Century Gothic" pitchFamily="34" charset="0"/>
            </a:endParaRPr>
          </a:p>
          <a:p>
            <a:pPr algn="just"/>
            <a:endParaRPr lang="pt-BR" dirty="0" smtClean="0">
              <a:solidFill>
                <a:schemeClr val="bg2">
                  <a:lumMod val="50000"/>
                </a:schemeClr>
              </a:solidFill>
              <a:latin typeface="Century Gothic" pitchFamily="34" charset="0"/>
            </a:endParaRPr>
          </a:p>
          <a:p>
            <a:pPr algn="just"/>
            <a:endParaRPr lang="pt-BR" dirty="0">
              <a:solidFill>
                <a:schemeClr val="bg2">
                  <a:lumMod val="50000"/>
                </a:schemeClr>
              </a:solidFill>
              <a:latin typeface="Century Gothic" pitchFamily="34" charset="0"/>
            </a:endParaRPr>
          </a:p>
          <a:p>
            <a:pPr algn="just"/>
            <a:r>
              <a:rPr lang="pt-BR" dirty="0">
                <a:solidFill>
                  <a:schemeClr val="bg2">
                    <a:lumMod val="50000"/>
                  </a:schemeClr>
                </a:solidFill>
                <a:latin typeface="Century Gothic" pitchFamily="34" charset="0"/>
              </a:rPr>
              <a:t>Ele vai analisar e distribuir as denúncias para o Ministério Público, para a Receita Federal, ou para a Polícia Federal </a:t>
            </a:r>
            <a:endParaRPr lang="pt-BR" dirty="0" smtClean="0">
              <a:solidFill>
                <a:schemeClr val="bg2">
                  <a:lumMod val="50000"/>
                </a:schemeClr>
              </a:solidFill>
              <a:latin typeface="Century Gothic" pitchFamily="34" charset="0"/>
            </a:endParaRPr>
          </a:p>
          <a:p>
            <a:pPr algn="just"/>
            <a:endParaRPr lang="pt-BR" dirty="0" smtClean="0">
              <a:solidFill>
                <a:schemeClr val="bg2">
                  <a:lumMod val="50000"/>
                </a:schemeClr>
              </a:solidFill>
              <a:latin typeface="Century Gothic" pitchFamily="34" charset="0"/>
            </a:endParaRPr>
          </a:p>
          <a:p>
            <a:pPr algn="just"/>
            <a:endParaRPr lang="pt-BR" dirty="0">
              <a:solidFill>
                <a:schemeClr val="bg2">
                  <a:lumMod val="50000"/>
                </a:schemeClr>
              </a:solidFill>
              <a:latin typeface="Century Gothic" pitchFamily="34" charset="0"/>
            </a:endParaRPr>
          </a:p>
          <a:p>
            <a:pPr algn="just"/>
            <a:r>
              <a:rPr lang="pt-BR" dirty="0" smtClean="0">
                <a:solidFill>
                  <a:schemeClr val="bg2">
                    <a:lumMod val="50000"/>
                  </a:schemeClr>
                </a:solidFill>
                <a:latin typeface="Century Gothic" pitchFamily="34" charset="0"/>
              </a:rPr>
              <a:t>Essas </a:t>
            </a:r>
            <a:r>
              <a:rPr lang="pt-BR" dirty="0">
                <a:solidFill>
                  <a:schemeClr val="bg2">
                    <a:lumMod val="50000"/>
                  </a:schemeClr>
                </a:solidFill>
                <a:latin typeface="Century Gothic" pitchFamily="34" charset="0"/>
              </a:rPr>
              <a:t>instituições vão investigar, punir e transcorrer todo o processo de detecção e julgamento do crime. </a:t>
            </a:r>
          </a:p>
        </p:txBody>
      </p:sp>
      <p:sp>
        <p:nvSpPr>
          <p:cNvPr id="4" name="CaixaDeTexto 3"/>
          <p:cNvSpPr txBox="1"/>
          <p:nvPr/>
        </p:nvSpPr>
        <p:spPr>
          <a:xfrm rot="20391342">
            <a:off x="152400" y="990600"/>
            <a:ext cx="2819400" cy="461665"/>
          </a:xfrm>
          <a:prstGeom prst="rect">
            <a:avLst/>
          </a:prstGeom>
          <a:noFill/>
        </p:spPr>
        <p:txBody>
          <a:bodyPr wrap="square" rtlCol="0">
            <a:spAutoFit/>
          </a:bodyPr>
          <a:lstStyle/>
          <a:p>
            <a:r>
              <a:rPr lang="pt-BR" b="1" dirty="0" smtClean="0">
                <a:solidFill>
                  <a:srgbClr val="C00000"/>
                </a:solidFill>
                <a:latin typeface="Century Gothic" pitchFamily="34" charset="0"/>
              </a:rPr>
              <a:t>Exemplo</a:t>
            </a:r>
            <a:endParaRPr lang="pt-BR" b="1" dirty="0">
              <a:solidFill>
                <a:srgbClr val="C00000"/>
              </a:solidFill>
              <a:latin typeface="Century Gothic"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bwMode="auto">
          <a:xfrm>
            <a:off x="152400" y="838200"/>
            <a:ext cx="8785225" cy="792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sz="2400" b="1" i="0" u="none" strike="noStrike" kern="0" cap="none" spc="0" normalizeH="0" baseline="0" noProof="0" dirty="0" smtClean="0">
                <a:ln>
                  <a:noFill/>
                </a:ln>
                <a:solidFill>
                  <a:srgbClr val="C00000"/>
                </a:solidFill>
                <a:effectLst/>
                <a:uLnTx/>
                <a:uFillTx/>
                <a:latin typeface="Century Gothic" pitchFamily="34" charset="0"/>
                <a:ea typeface="+mj-ea"/>
                <a:cs typeface="Arial" charset="0"/>
              </a:rPr>
              <a:t>HISTÓRICO</a:t>
            </a:r>
            <a:endParaRPr kumimoji="0" lang="pt-BR" sz="2400" b="0" i="0" u="none" strike="noStrike" kern="0" cap="none" spc="0" normalizeH="0" baseline="0" noProof="0" dirty="0" smtClean="0">
              <a:ln>
                <a:noFill/>
              </a:ln>
              <a:solidFill>
                <a:srgbClr val="C00000"/>
              </a:solidFill>
              <a:effectLst/>
              <a:uLnTx/>
              <a:uFillTx/>
              <a:latin typeface="Century Gothic" pitchFamily="34" charset="0"/>
              <a:ea typeface="+mj-ea"/>
              <a:cs typeface="+mj-cs"/>
            </a:endParaRPr>
          </a:p>
        </p:txBody>
      </p:sp>
      <p:sp>
        <p:nvSpPr>
          <p:cNvPr id="4" name="Subtítulo 2"/>
          <p:cNvSpPr txBox="1">
            <a:spLocks/>
          </p:cNvSpPr>
          <p:nvPr/>
        </p:nvSpPr>
        <p:spPr bwMode="auto">
          <a:xfrm>
            <a:off x="0" y="1676400"/>
            <a:ext cx="9067800" cy="3505201"/>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pt-BR" b="1" kern="0" dirty="0" smtClean="0">
                <a:solidFill>
                  <a:schemeClr val="bg2">
                    <a:lumMod val="50000"/>
                  </a:schemeClr>
                </a:solidFill>
                <a:latin typeface="Century Gothic" pitchFamily="34" charset="0"/>
                <a:cs typeface="Arial" pitchFamily="34" charset="0"/>
              </a:rPr>
              <a:t>	</a:t>
            </a:r>
            <a:r>
              <a:rPr kumimoji="0" lang="pt-BR" b="1" i="0" u="none" strike="noStrike" kern="0" cap="none" spc="0" normalizeH="0" baseline="0" noProof="0" dirty="0" smtClean="0">
                <a:ln>
                  <a:noFill/>
                </a:ln>
                <a:solidFill>
                  <a:schemeClr val="bg2">
                    <a:lumMod val="50000"/>
                  </a:schemeClr>
                </a:solidFill>
                <a:effectLst/>
                <a:uLnTx/>
                <a:uFillTx/>
                <a:latin typeface="Century Gothic" pitchFamily="34" charset="0"/>
                <a:cs typeface="Arial" pitchFamily="34" charset="0"/>
              </a:rPr>
              <a:t>A origem do termo “lavagem de Dinheiro” faz referência histórica do gângster norte americano Al Capone.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t-BR" b="1" i="0" u="none" strike="noStrike" kern="0" cap="none" spc="0" normalizeH="0" baseline="0" noProof="0" dirty="0" smtClean="0">
              <a:ln>
                <a:noFill/>
              </a:ln>
              <a:solidFill>
                <a:schemeClr val="bg2">
                  <a:lumMod val="50000"/>
                </a:schemeClr>
              </a:solidFill>
              <a:effectLst/>
              <a:uLnTx/>
              <a:uFillTx/>
              <a:latin typeface="Century Gothic"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pt-BR" b="1" i="0" u="none" strike="noStrike" kern="0" cap="none" spc="0" normalizeH="0" baseline="0" noProof="0" dirty="0" smtClean="0">
                <a:ln>
                  <a:noFill/>
                </a:ln>
                <a:solidFill>
                  <a:schemeClr val="bg2">
                    <a:lumMod val="50000"/>
                  </a:schemeClr>
                </a:solidFill>
                <a:effectLst/>
                <a:uLnTx/>
                <a:uFillTx/>
                <a:latin typeface="Century Gothic" pitchFamily="34" charset="0"/>
                <a:cs typeface="Arial" pitchFamily="34" charset="0"/>
              </a:rPr>
              <a:t>	Em 1928, ele comprou uma rede de lavanderias em Chicago, que servia de fachada para legalizar dinheiro originário de uma série de atividades ilegais, como prostituição, extorsão e o comércio de bebidas alcoólicas no período de lei seca, (hoje pode ser comparado ao comércio da droga).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t-BR" b="1" i="0" u="none" strike="noStrike" kern="0" cap="none" spc="0" normalizeH="0" baseline="0" noProof="0" dirty="0" smtClean="0">
              <a:ln>
                <a:noFill/>
              </a:ln>
              <a:solidFill>
                <a:schemeClr val="bg2">
                  <a:lumMod val="50000"/>
                </a:schemeClr>
              </a:solidFill>
              <a:effectLst/>
              <a:uLnTx/>
              <a:uFillTx/>
              <a:latin typeface="Century Gothic"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pt-BR" b="1" i="0" u="none" strike="noStrike" kern="0" cap="none" spc="0" normalizeH="0" baseline="0" noProof="0" dirty="0" smtClean="0">
                <a:ln>
                  <a:noFill/>
                </a:ln>
                <a:solidFill>
                  <a:schemeClr val="bg2">
                    <a:lumMod val="50000"/>
                  </a:schemeClr>
                </a:solidFill>
                <a:effectLst/>
                <a:uLnTx/>
                <a:uFillTx/>
                <a:latin typeface="Century Gothic" pitchFamily="34" charset="0"/>
                <a:cs typeface="Arial" pitchFamily="34" charset="0"/>
              </a:rPr>
              <a:t> 	A fachada permitia fazer depósitos bancários de notas de baixo valor (R$), normais para uma lavanderia, misturadas com aquelas resultantes do comércio ilegal.</a:t>
            </a:r>
            <a:endParaRPr kumimoji="0" lang="pt-BR" b="0" i="0" u="none" strike="noStrike" kern="0" cap="none" spc="0" normalizeH="0" baseline="0" noProof="0" dirty="0" smtClean="0">
              <a:ln>
                <a:noFill/>
              </a:ln>
              <a:solidFill>
                <a:schemeClr val="bg2">
                  <a:lumMod val="50000"/>
                </a:schemeClr>
              </a:solidFill>
              <a:effectLst/>
              <a:uLnTx/>
              <a:uFillTx/>
              <a:latin typeface="Century Gothic"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t-BR" b="0" i="0" u="none" strike="noStrike" kern="0" cap="none" spc="0" normalizeH="0" baseline="0" noProof="0" dirty="0" smtClean="0">
              <a:ln>
                <a:noFill/>
              </a:ln>
              <a:solidFill>
                <a:schemeClr val="bg2">
                  <a:lumMod val="50000"/>
                </a:schemeClr>
              </a:solidFill>
              <a:effectLst/>
              <a:uLnTx/>
              <a:uFillTx/>
              <a:latin typeface="Century Gothic"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bwMode="auto">
          <a:xfrm>
            <a:off x="179388" y="1066800"/>
            <a:ext cx="8785225" cy="1873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sz="2400" b="1" i="0" u="none" strike="noStrike" kern="0" cap="none" spc="0" normalizeH="0" baseline="0" noProof="0" dirty="0" smtClean="0">
                <a:ln>
                  <a:noFill/>
                </a:ln>
                <a:solidFill>
                  <a:srgbClr val="C00000"/>
                </a:solidFill>
                <a:effectLst/>
                <a:uLnTx/>
                <a:uFillTx/>
                <a:latin typeface="Century Gothic" pitchFamily="34" charset="0"/>
                <a:ea typeface="+mj-ea"/>
                <a:cs typeface="Arial" charset="0"/>
              </a:rPr>
              <a:t>Para disfarçar lucros ilícitos  sem comprometer os envolvidos, a lavagem de dinheiro realiza-se por meio de um processo dinâmico que requer:</a:t>
            </a:r>
            <a:endParaRPr kumimoji="0" lang="pt-BR" sz="2400" b="0" i="0" u="none" strike="noStrike" kern="0" cap="none" spc="0" normalizeH="0" baseline="0" noProof="0" dirty="0" smtClean="0">
              <a:ln>
                <a:noFill/>
              </a:ln>
              <a:solidFill>
                <a:srgbClr val="C00000"/>
              </a:solidFill>
              <a:effectLst/>
              <a:uLnTx/>
              <a:uFillTx/>
              <a:latin typeface="Century Gothic" pitchFamily="34" charset="0"/>
              <a:ea typeface="+mj-ea"/>
              <a:cs typeface="Arial" charset="0"/>
            </a:endParaRPr>
          </a:p>
        </p:txBody>
      </p:sp>
      <p:sp>
        <p:nvSpPr>
          <p:cNvPr id="4" name="Subtítulo 2"/>
          <p:cNvSpPr txBox="1">
            <a:spLocks/>
          </p:cNvSpPr>
          <p:nvPr/>
        </p:nvSpPr>
        <p:spPr bwMode="auto">
          <a:xfrm>
            <a:off x="179388" y="2819400"/>
            <a:ext cx="8785225" cy="38100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pt-BR" sz="2400" b="1" i="0" u="none" strike="noStrike" kern="0" cap="none" spc="0" normalizeH="0" baseline="0" noProof="0" dirty="0" smtClean="0">
                <a:ln>
                  <a:noFill/>
                </a:ln>
                <a:solidFill>
                  <a:schemeClr val="bg2">
                    <a:lumMod val="50000"/>
                  </a:schemeClr>
                </a:solidFill>
                <a:effectLst/>
                <a:uLnTx/>
                <a:uFillTx/>
                <a:latin typeface="Century Gothic" pitchFamily="34" charset="0"/>
                <a:ea typeface="+mn-ea"/>
                <a:cs typeface="Arial" pitchFamily="34" charset="0"/>
              </a:rPr>
              <a:t>1º o distanciamento dos fundos de sua origem, evitando uma associação direta deles com o crime;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pt-BR" sz="2400" b="1" i="0" u="none" strike="noStrike" kern="0" cap="none" spc="0" normalizeH="0" baseline="0" noProof="0" dirty="0" smtClean="0">
                <a:ln>
                  <a:noFill/>
                </a:ln>
                <a:solidFill>
                  <a:schemeClr val="bg2">
                    <a:lumMod val="50000"/>
                  </a:schemeClr>
                </a:solidFill>
                <a:effectLst/>
                <a:uLnTx/>
                <a:uFillTx/>
                <a:latin typeface="Century Gothic" pitchFamily="34" charset="0"/>
                <a:ea typeface="+mn-ea"/>
                <a:cs typeface="Arial" pitchFamily="34" charset="0"/>
              </a:rPr>
              <a:t>2º o disfarce de suas várias movimentações para dificultar o rastreamento desses recursos;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pt-BR" sz="2400" b="1" i="0" u="none" strike="noStrike" kern="0" cap="none" spc="0" normalizeH="0" baseline="0" noProof="0" dirty="0" smtClean="0">
                <a:ln>
                  <a:noFill/>
                </a:ln>
                <a:solidFill>
                  <a:schemeClr val="bg2">
                    <a:lumMod val="50000"/>
                  </a:schemeClr>
                </a:solidFill>
                <a:effectLst/>
                <a:uLnTx/>
                <a:uFillTx/>
                <a:latin typeface="Century Gothic" pitchFamily="34" charset="0"/>
                <a:ea typeface="+mn-ea"/>
                <a:cs typeface="Arial" pitchFamily="34" charset="0"/>
              </a:rPr>
              <a:t>3º a disponibilização do dinheiro novamente para os criminosos depois de ter sido suficientemente movimentado no ciclo de lavagem r poder ser considerado “LIMPO”.</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t-BR" sz="2400" b="0" i="0" u="none" strike="noStrike" kern="0" cap="none" spc="0" normalizeH="0" baseline="0" noProof="0" dirty="0" smtClean="0">
              <a:ln>
                <a:noFill/>
              </a:ln>
              <a:solidFill>
                <a:schemeClr val="bg2">
                  <a:lumMod val="50000"/>
                </a:schemeClr>
              </a:solidFill>
              <a:effectLst/>
              <a:uLnTx/>
              <a:uFillTx/>
              <a:latin typeface="Century Gothic" pitchFamily="34" charset="0"/>
              <a:ea typeface="+mn-ea"/>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bwMode="auto">
          <a:xfrm>
            <a:off x="76200" y="762000"/>
            <a:ext cx="6781799" cy="1447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pt-BR" sz="1800" b="1" i="0" u="none" strike="noStrike" kern="0" cap="none" spc="0" normalizeH="0" baseline="0" noProof="0" dirty="0" smtClean="0">
                <a:ln>
                  <a:noFill/>
                </a:ln>
                <a:solidFill>
                  <a:srgbClr val="C00000"/>
                </a:solidFill>
                <a:effectLst/>
                <a:uLnTx/>
                <a:uFillTx/>
                <a:latin typeface="Century Gothic" pitchFamily="34" charset="0"/>
                <a:ea typeface="+mj-ea"/>
                <a:cs typeface="Arial" charset="0"/>
              </a:rPr>
              <a:t>OS MECANISMOS MAIS UTILIZADOS NO PROCESSO QUE ENVOLVEM TEORICAMENTE AS TRES ETAPAS INDEPENDENTES, COM FREQUENCIA OCOREM SIMULTANEAMENTE</a:t>
            </a:r>
            <a:endParaRPr kumimoji="0" lang="pt-BR" sz="1800" b="0" i="0" u="none" strike="noStrike" kern="0" cap="none" spc="0" normalizeH="0" baseline="0" noProof="0" dirty="0" smtClean="0">
              <a:ln>
                <a:noFill/>
              </a:ln>
              <a:solidFill>
                <a:srgbClr val="C00000"/>
              </a:solidFill>
              <a:effectLst/>
              <a:uLnTx/>
              <a:uFillTx/>
              <a:latin typeface="Century Gothic" pitchFamily="34" charset="0"/>
              <a:ea typeface="+mj-ea"/>
              <a:cs typeface="+mj-cs"/>
            </a:endParaRPr>
          </a:p>
        </p:txBody>
      </p:sp>
      <p:sp>
        <p:nvSpPr>
          <p:cNvPr id="4" name="Subtítulo 2"/>
          <p:cNvSpPr txBox="1">
            <a:spLocks/>
          </p:cNvSpPr>
          <p:nvPr/>
        </p:nvSpPr>
        <p:spPr bwMode="auto">
          <a:xfrm>
            <a:off x="152400" y="2133600"/>
            <a:ext cx="8785225" cy="4824413"/>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marL="457200" marR="0" lvl="0" indent="-457200" algn="l" defTabSz="914400" rtl="0" eaLnBrk="1" fontAlgn="auto" latinLnBrk="0" hangingPunct="1">
              <a:lnSpc>
                <a:spcPct val="100000"/>
              </a:lnSpc>
              <a:spcBef>
                <a:spcPct val="20000"/>
              </a:spcBef>
              <a:spcAft>
                <a:spcPts val="0"/>
              </a:spcAft>
              <a:buClrTx/>
              <a:buSzTx/>
              <a:buFont typeface="Arial" charset="0"/>
              <a:buAutoNum type="arabicPeriod"/>
              <a:tabLst/>
              <a:defRPr/>
            </a:pPr>
            <a:r>
              <a:rPr kumimoji="0" lang="pt-BR" sz="1800" b="1" i="0" u="sng" strike="noStrike" kern="0" cap="none" spc="0" normalizeH="0" baseline="0" noProof="0" dirty="0" smtClean="0">
                <a:ln>
                  <a:noFill/>
                </a:ln>
                <a:solidFill>
                  <a:schemeClr val="bg2">
                    <a:lumMod val="50000"/>
                  </a:schemeClr>
                </a:solidFill>
                <a:effectLst/>
                <a:uLnTx/>
                <a:uFillTx/>
                <a:latin typeface="Century Gothic" pitchFamily="34" charset="0"/>
                <a:cs typeface="Arial" pitchFamily="34" charset="0"/>
              </a:rPr>
              <a:t>COLOCAÇÃO</a:t>
            </a:r>
            <a:r>
              <a:rPr kumimoji="0" lang="pt-BR" sz="1800" b="1" i="0" u="none" strike="noStrike" kern="0" cap="none" spc="0" normalizeH="0" baseline="0" noProof="0" dirty="0" smtClean="0">
                <a:ln>
                  <a:noFill/>
                </a:ln>
                <a:solidFill>
                  <a:schemeClr val="bg2">
                    <a:lumMod val="50000"/>
                  </a:schemeClr>
                </a:solidFill>
                <a:effectLst/>
                <a:uLnTx/>
                <a:uFillTx/>
                <a:latin typeface="Century Gothic" pitchFamily="34" charset="0"/>
                <a:cs typeface="Arial" pitchFamily="34" charset="0"/>
              </a:rPr>
              <a:t> - a primeira etapa é da colocação do dinheiro no sistema econômico. Objetivando ocultar sua origem, o criminoso procura movimentar o dinheiro em países com regras mais permissivas e que possuem um sistema financeiro mais liberal;</a:t>
            </a:r>
          </a:p>
          <a:p>
            <a:pPr marL="457200" marR="0" lvl="0" indent="-457200" algn="l" defTabSz="914400" rtl="0" eaLnBrk="1" fontAlgn="auto" latinLnBrk="0" hangingPunct="1">
              <a:lnSpc>
                <a:spcPct val="100000"/>
              </a:lnSpc>
              <a:spcBef>
                <a:spcPct val="20000"/>
              </a:spcBef>
              <a:spcAft>
                <a:spcPts val="0"/>
              </a:spcAft>
              <a:buClrTx/>
              <a:buSzTx/>
              <a:buFont typeface="Arial" charset="0"/>
              <a:buAutoNum type="arabicPeriod"/>
              <a:tabLst/>
              <a:defRPr/>
            </a:pPr>
            <a:endParaRPr kumimoji="0" lang="pt-BR" sz="1800" b="1" i="0" u="none" strike="noStrike" kern="0" cap="none" spc="0" normalizeH="0" baseline="0" noProof="0" dirty="0" smtClean="0">
              <a:ln>
                <a:noFill/>
              </a:ln>
              <a:solidFill>
                <a:schemeClr val="bg2">
                  <a:lumMod val="50000"/>
                </a:schemeClr>
              </a:solidFill>
              <a:effectLst/>
              <a:uLnTx/>
              <a:uFillTx/>
              <a:latin typeface="Century Gothic" pitchFamily="34" charset="0"/>
              <a:cs typeface="Arial" pitchFamily="34" charset="0"/>
            </a:endParaRPr>
          </a:p>
          <a:p>
            <a:pPr marL="457200" marR="0" lvl="0" indent="-457200" algn="l" defTabSz="914400" rtl="0" eaLnBrk="1" fontAlgn="auto" latinLnBrk="0" hangingPunct="1">
              <a:lnSpc>
                <a:spcPct val="100000"/>
              </a:lnSpc>
              <a:spcBef>
                <a:spcPct val="20000"/>
              </a:spcBef>
              <a:spcAft>
                <a:spcPts val="0"/>
              </a:spcAft>
              <a:buClrTx/>
              <a:buSzTx/>
              <a:buFont typeface="Arial" charset="0"/>
              <a:buAutoNum type="arabicPeriod"/>
              <a:tabLst/>
              <a:defRPr/>
            </a:pPr>
            <a:r>
              <a:rPr kumimoji="0" lang="pt-BR" sz="1800" b="1" i="0" u="sng" strike="noStrike" kern="0" cap="none" spc="0" normalizeH="0" baseline="0" noProof="0" dirty="0" smtClean="0">
                <a:ln>
                  <a:noFill/>
                </a:ln>
                <a:solidFill>
                  <a:schemeClr val="bg2">
                    <a:lumMod val="50000"/>
                  </a:schemeClr>
                </a:solidFill>
                <a:effectLst/>
                <a:uLnTx/>
                <a:uFillTx/>
                <a:latin typeface="Century Gothic" pitchFamily="34" charset="0"/>
                <a:cs typeface="Arial" pitchFamily="34" charset="0"/>
              </a:rPr>
              <a:t>OCULTAÇÃO </a:t>
            </a:r>
            <a:r>
              <a:rPr kumimoji="0" lang="pt-BR" sz="1800" b="1" i="0" u="none" strike="noStrike" kern="0" cap="none" spc="0" normalizeH="0" baseline="0" noProof="0" dirty="0" smtClean="0">
                <a:ln>
                  <a:noFill/>
                </a:ln>
                <a:solidFill>
                  <a:schemeClr val="bg2">
                    <a:lumMod val="50000"/>
                  </a:schemeClr>
                </a:solidFill>
                <a:effectLst/>
                <a:uLnTx/>
                <a:uFillTx/>
                <a:latin typeface="Century Gothic" pitchFamily="34" charset="0"/>
                <a:cs typeface="Arial" pitchFamily="34" charset="0"/>
              </a:rPr>
              <a:t>- a segunda etapa do processo consiste em dificultar o rastreamento </a:t>
            </a:r>
            <a:r>
              <a:rPr kumimoji="0" lang="pt-BR" sz="1800" b="1" i="0" u="sng" strike="noStrike" kern="0" cap="none" spc="0" normalizeH="0" baseline="0" noProof="0" dirty="0" smtClean="0">
                <a:ln>
                  <a:noFill/>
                </a:ln>
                <a:solidFill>
                  <a:srgbClr val="C00000"/>
                </a:solidFill>
                <a:effectLst/>
                <a:uLnTx/>
                <a:uFillTx/>
                <a:latin typeface="Century Gothic" pitchFamily="34" charset="0"/>
                <a:cs typeface="Arial" pitchFamily="34" charset="0"/>
              </a:rPr>
              <a:t>CONTÁBIL</a:t>
            </a:r>
            <a:r>
              <a:rPr kumimoji="0" lang="pt-BR" sz="1800" b="1" i="0" u="none" strike="noStrike" kern="0" cap="none" spc="0" normalizeH="0" baseline="0" noProof="0" dirty="0" smtClean="0">
                <a:ln>
                  <a:noFill/>
                </a:ln>
                <a:solidFill>
                  <a:schemeClr val="bg2">
                    <a:lumMod val="50000"/>
                  </a:schemeClr>
                </a:solidFill>
                <a:effectLst/>
                <a:uLnTx/>
                <a:uFillTx/>
                <a:latin typeface="Century Gothic" pitchFamily="34" charset="0"/>
                <a:cs typeface="Arial" pitchFamily="34" charset="0"/>
              </a:rPr>
              <a:t> dos recursos ilícitos.   O objetivo é quebrar a cadeia de evidências ante a possibilidade da realização de investigações sobre a origem do dinheiro;</a:t>
            </a:r>
          </a:p>
          <a:p>
            <a:pPr marL="457200" marR="0" lvl="0" indent="-457200" algn="l" defTabSz="914400" rtl="0" eaLnBrk="1" fontAlgn="auto" latinLnBrk="0" hangingPunct="1">
              <a:lnSpc>
                <a:spcPct val="100000"/>
              </a:lnSpc>
              <a:spcBef>
                <a:spcPct val="20000"/>
              </a:spcBef>
              <a:spcAft>
                <a:spcPts val="0"/>
              </a:spcAft>
              <a:buClrTx/>
              <a:buSzTx/>
              <a:buFont typeface="Arial" charset="0"/>
              <a:buAutoNum type="arabicPeriod"/>
              <a:tabLst/>
              <a:defRPr/>
            </a:pPr>
            <a:endParaRPr kumimoji="0" lang="pt-BR" sz="1800" b="1" i="0" u="none" strike="noStrike" kern="0" cap="none" spc="0" normalizeH="0" baseline="0" noProof="0" dirty="0" smtClean="0">
              <a:ln>
                <a:noFill/>
              </a:ln>
              <a:solidFill>
                <a:schemeClr val="bg2">
                  <a:lumMod val="50000"/>
                </a:schemeClr>
              </a:solidFill>
              <a:effectLst/>
              <a:uLnTx/>
              <a:uFillTx/>
              <a:latin typeface="Century Gothic" pitchFamily="34" charset="0"/>
              <a:cs typeface="Arial" pitchFamily="34" charset="0"/>
            </a:endParaRPr>
          </a:p>
          <a:p>
            <a:pPr marL="457200" marR="0" lvl="0" indent="-457200" algn="l" defTabSz="914400" rtl="0" eaLnBrk="1" fontAlgn="auto" latinLnBrk="0" hangingPunct="1">
              <a:lnSpc>
                <a:spcPct val="100000"/>
              </a:lnSpc>
              <a:spcBef>
                <a:spcPct val="20000"/>
              </a:spcBef>
              <a:spcAft>
                <a:spcPts val="0"/>
              </a:spcAft>
              <a:buClrTx/>
              <a:buSzTx/>
              <a:buFont typeface="Arial" charset="0"/>
              <a:buAutoNum type="arabicPeriod"/>
              <a:tabLst/>
              <a:defRPr/>
            </a:pPr>
            <a:r>
              <a:rPr kumimoji="0" lang="pt-BR" sz="1800" b="1" i="0" u="sng" strike="noStrike" kern="0" cap="none" spc="0" normalizeH="0" baseline="0" noProof="0" dirty="0" smtClean="0">
                <a:ln>
                  <a:noFill/>
                </a:ln>
                <a:solidFill>
                  <a:schemeClr val="bg2">
                    <a:lumMod val="50000"/>
                  </a:schemeClr>
                </a:solidFill>
                <a:effectLst/>
                <a:uLnTx/>
                <a:uFillTx/>
                <a:latin typeface="Century Gothic" pitchFamily="34" charset="0"/>
                <a:cs typeface="Arial" pitchFamily="34" charset="0"/>
              </a:rPr>
              <a:t>INTEGRAÇÃO</a:t>
            </a:r>
            <a:r>
              <a:rPr kumimoji="0" lang="pt-BR" sz="1800" b="1" i="0" u="none" strike="noStrike" kern="0" cap="none" spc="0" normalizeH="0" baseline="0" noProof="0" dirty="0" smtClean="0">
                <a:ln>
                  <a:noFill/>
                </a:ln>
                <a:solidFill>
                  <a:schemeClr val="bg2">
                    <a:lumMod val="50000"/>
                  </a:schemeClr>
                </a:solidFill>
                <a:effectLst/>
                <a:uLnTx/>
                <a:uFillTx/>
                <a:latin typeface="Century Gothic" pitchFamily="34" charset="0"/>
                <a:cs typeface="Arial" pitchFamily="34" charset="0"/>
              </a:rPr>
              <a:t> - nesta última etapa, os ativos são incorporados formalmente ao sistema econômico. As organizações criminosas buscam investir em empreendimentos que facilitem suas atividades, podendo tais sociedades prestarem serviços entre si. Formada a cadeia, torna-se cada vez mais fácil legitimar o dinheiro ilegal.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t-BR" sz="1800" b="0" i="0" u="none" strike="noStrike" kern="0" cap="none" spc="0" normalizeH="0" baseline="0" noProof="0" dirty="0" smtClean="0">
              <a:ln>
                <a:noFill/>
              </a:ln>
              <a:solidFill>
                <a:schemeClr val="bg2">
                  <a:lumMod val="50000"/>
                </a:schemeClr>
              </a:solidFill>
              <a:effectLst/>
              <a:uLnTx/>
              <a:uFillTx/>
              <a:latin typeface="Century Gothic"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bwMode="auto">
          <a:xfrm>
            <a:off x="179389" y="533400"/>
            <a:ext cx="6831012" cy="12969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sz="2000" b="1" i="0" u="none" strike="noStrike" kern="0" cap="none" spc="0" normalizeH="0" baseline="0" noProof="0" dirty="0" smtClean="0">
                <a:ln>
                  <a:noFill/>
                </a:ln>
                <a:solidFill>
                  <a:srgbClr val="C00000"/>
                </a:solidFill>
                <a:effectLst/>
                <a:uLnTx/>
                <a:uFillTx/>
                <a:latin typeface="Century Gothic" pitchFamily="34" charset="0"/>
                <a:ea typeface="+mj-ea"/>
                <a:cs typeface="Arial" charset="0"/>
              </a:rPr>
              <a:t>SETORES MUITO VISADOS NO PROCESSO DE LAVAGEM DE DINHEIRO</a:t>
            </a:r>
          </a:p>
        </p:txBody>
      </p:sp>
      <p:sp>
        <p:nvSpPr>
          <p:cNvPr id="4" name="Subtítulo 2"/>
          <p:cNvSpPr txBox="1">
            <a:spLocks/>
          </p:cNvSpPr>
          <p:nvPr/>
        </p:nvSpPr>
        <p:spPr bwMode="auto">
          <a:xfrm>
            <a:off x="152400" y="1295400"/>
            <a:ext cx="8785225" cy="53292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pt-BR" sz="2000" b="1" i="0" u="none" strike="noStrike" kern="0" cap="none" spc="0" normalizeH="0" baseline="0" noProof="0" dirty="0" smtClean="0">
              <a:ln>
                <a:noFill/>
              </a:ln>
              <a:solidFill>
                <a:schemeClr val="bg2">
                  <a:lumMod val="50000"/>
                </a:schemeClr>
              </a:solidFill>
              <a:effectLst/>
              <a:uLnTx/>
              <a:uFillTx/>
              <a:latin typeface="Century Gothic" pitchFamily="34" charset="0"/>
              <a:cs typeface="Arial"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pt-BR" sz="2000" b="1" i="0" u="sng" strike="noStrike" kern="0" cap="none" spc="0" normalizeH="0" baseline="0" noProof="0" dirty="0" smtClean="0">
                <a:ln>
                  <a:noFill/>
                </a:ln>
                <a:solidFill>
                  <a:schemeClr val="bg2">
                    <a:lumMod val="50000"/>
                  </a:schemeClr>
                </a:solidFill>
                <a:effectLst/>
                <a:uLnTx/>
                <a:uFillTx/>
                <a:latin typeface="Century Gothic" pitchFamily="34" charset="0"/>
                <a:cs typeface="Arial" charset="0"/>
              </a:rPr>
              <a:t>Instituições Financeiras </a:t>
            </a:r>
            <a:r>
              <a:rPr kumimoji="0" lang="pt-BR" sz="2000" b="1" i="0" u="none" strike="noStrike" kern="0" cap="none" spc="0" normalizeH="0" baseline="0" noProof="0" dirty="0" smtClean="0">
                <a:ln>
                  <a:noFill/>
                </a:ln>
                <a:solidFill>
                  <a:schemeClr val="bg2">
                    <a:lumMod val="50000"/>
                  </a:schemeClr>
                </a:solidFill>
                <a:effectLst/>
                <a:uLnTx/>
                <a:uFillTx/>
                <a:latin typeface="Century Gothic" pitchFamily="34" charset="0"/>
                <a:cs typeface="Arial" charset="0"/>
              </a:rPr>
              <a:t>- a globalização, a tecnologia, facilitam a circulação rápida de dinheiro global;</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pt-BR" sz="2000" b="1" i="0" u="sng" strike="noStrike" kern="0" cap="none" spc="0" normalizeH="0" baseline="0" noProof="0" dirty="0" smtClean="0">
                <a:ln>
                  <a:noFill/>
                </a:ln>
                <a:solidFill>
                  <a:schemeClr val="bg2">
                    <a:lumMod val="50000"/>
                  </a:schemeClr>
                </a:solidFill>
                <a:effectLst/>
                <a:uLnTx/>
                <a:uFillTx/>
                <a:latin typeface="Century Gothic" pitchFamily="34" charset="0"/>
                <a:cs typeface="Arial" charset="0"/>
              </a:rPr>
              <a:t>Paraísos Fiscais e centros off-shore </a:t>
            </a:r>
            <a:r>
              <a:rPr kumimoji="0" lang="pt-BR" sz="2000" b="1" i="0" u="none" strike="noStrike" kern="0" cap="none" spc="0" normalizeH="0" baseline="0" noProof="0" dirty="0" smtClean="0">
                <a:ln>
                  <a:noFill/>
                </a:ln>
                <a:solidFill>
                  <a:schemeClr val="bg2">
                    <a:lumMod val="50000"/>
                  </a:schemeClr>
                </a:solidFill>
                <a:effectLst/>
                <a:uLnTx/>
                <a:uFillTx/>
                <a:latin typeface="Century Gothic" pitchFamily="34" charset="0"/>
                <a:cs typeface="Arial" charset="0"/>
              </a:rPr>
              <a:t>- oportunidades vantajosas para a movimentação financeiras;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pt-BR" sz="2000" b="1" i="0" u="sng" strike="noStrike" kern="0" cap="none" spc="0" normalizeH="0" baseline="0" noProof="0" dirty="0" smtClean="0">
                <a:ln>
                  <a:noFill/>
                </a:ln>
                <a:solidFill>
                  <a:schemeClr val="bg2">
                    <a:lumMod val="50000"/>
                  </a:schemeClr>
                </a:solidFill>
                <a:effectLst/>
                <a:uLnTx/>
                <a:uFillTx/>
                <a:latin typeface="Century Gothic" pitchFamily="34" charset="0"/>
                <a:cs typeface="Arial" charset="0"/>
              </a:rPr>
              <a:t>Bolsas de Valores </a:t>
            </a:r>
            <a:r>
              <a:rPr kumimoji="0" lang="pt-BR" sz="2000" b="1" i="0" u="none" strike="noStrike" kern="0" cap="none" spc="0" normalizeH="0" baseline="0" noProof="0" dirty="0" smtClean="0">
                <a:ln>
                  <a:noFill/>
                </a:ln>
                <a:solidFill>
                  <a:schemeClr val="bg2">
                    <a:lumMod val="50000"/>
                  </a:schemeClr>
                </a:solidFill>
                <a:effectLst/>
                <a:uLnTx/>
                <a:uFillTx/>
                <a:latin typeface="Century Gothic" pitchFamily="34" charset="0"/>
                <a:cs typeface="Arial" charset="0"/>
              </a:rPr>
              <a:t>- Facilidade na compra e venda de ações;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pt-BR" sz="2000" b="1" i="0" u="sng" strike="noStrike" kern="0" cap="none" spc="0" normalizeH="0" baseline="0" noProof="0" dirty="0" smtClean="0">
                <a:ln>
                  <a:noFill/>
                </a:ln>
                <a:solidFill>
                  <a:schemeClr val="bg2">
                    <a:lumMod val="50000"/>
                  </a:schemeClr>
                </a:solidFill>
                <a:effectLst/>
                <a:uLnTx/>
                <a:uFillTx/>
                <a:latin typeface="Century Gothic" pitchFamily="34" charset="0"/>
                <a:cs typeface="Arial" charset="0"/>
              </a:rPr>
              <a:t>Cias. Seguradoras </a:t>
            </a:r>
            <a:r>
              <a:rPr kumimoji="0" lang="pt-BR" sz="2000" b="1" i="0" u="none" strike="noStrike" kern="0" cap="none" spc="0" normalizeH="0" baseline="0" noProof="0" dirty="0" smtClean="0">
                <a:ln>
                  <a:noFill/>
                </a:ln>
                <a:solidFill>
                  <a:schemeClr val="bg2">
                    <a:lumMod val="50000"/>
                  </a:schemeClr>
                </a:solidFill>
                <a:effectLst/>
                <a:uLnTx/>
                <a:uFillTx/>
                <a:latin typeface="Century Gothic" pitchFamily="34" charset="0"/>
                <a:cs typeface="Arial" charset="0"/>
              </a:rPr>
              <a:t>- o poder dos acionistas para realizar investimento de lavagem de dinheiro;</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pt-BR" sz="2000" b="1" i="0" u="sng" strike="noStrike" kern="0" cap="none" spc="0" normalizeH="0" baseline="0" noProof="0" dirty="0" smtClean="0">
                <a:ln>
                  <a:noFill/>
                </a:ln>
                <a:solidFill>
                  <a:schemeClr val="bg2">
                    <a:lumMod val="50000"/>
                  </a:schemeClr>
                </a:solidFill>
                <a:effectLst/>
                <a:uLnTx/>
                <a:uFillTx/>
                <a:latin typeface="Century Gothic" pitchFamily="34" charset="0"/>
                <a:cs typeface="Arial" charset="0"/>
              </a:rPr>
              <a:t>Mercado Imobiliário </a:t>
            </a:r>
            <a:r>
              <a:rPr kumimoji="0" lang="pt-BR" sz="2000" b="1" i="0" u="none" strike="noStrike" kern="0" cap="none" spc="0" normalizeH="0" baseline="0" noProof="0" dirty="0" smtClean="0">
                <a:ln>
                  <a:noFill/>
                </a:ln>
                <a:solidFill>
                  <a:schemeClr val="bg2">
                    <a:lumMod val="50000"/>
                  </a:schemeClr>
                </a:solidFill>
                <a:effectLst/>
                <a:uLnTx/>
                <a:uFillTx/>
                <a:latin typeface="Century Gothic" pitchFamily="34" charset="0"/>
                <a:cs typeface="Arial" charset="0"/>
              </a:rPr>
              <a:t>- compra e venda de imóveis uma prática frequente;</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pt-BR" sz="2000" b="1" i="0" u="sng" strike="noStrike" kern="0" cap="none" spc="0" normalizeH="0" baseline="0" noProof="0" dirty="0" smtClean="0">
                <a:ln>
                  <a:noFill/>
                </a:ln>
                <a:solidFill>
                  <a:schemeClr val="bg2">
                    <a:lumMod val="50000"/>
                  </a:schemeClr>
                </a:solidFill>
                <a:effectLst/>
                <a:uLnTx/>
                <a:uFillTx/>
                <a:latin typeface="Century Gothic" pitchFamily="34" charset="0"/>
                <a:cs typeface="Arial" charset="0"/>
              </a:rPr>
              <a:t>Jogos e Sorteios </a:t>
            </a:r>
            <a:r>
              <a:rPr kumimoji="0" lang="pt-BR" sz="2000" b="1" i="0" u="none" strike="noStrike" kern="0" cap="none" spc="0" normalizeH="0" baseline="0" noProof="0" dirty="0" smtClean="0">
                <a:ln>
                  <a:noFill/>
                </a:ln>
                <a:solidFill>
                  <a:schemeClr val="bg2">
                    <a:lumMod val="50000"/>
                  </a:schemeClr>
                </a:solidFill>
                <a:effectLst/>
                <a:uLnTx/>
                <a:uFillTx/>
                <a:latin typeface="Century Gothic" pitchFamily="34" charset="0"/>
                <a:cs typeface="Arial" charset="0"/>
              </a:rPr>
              <a:t>- uma prática muito conhecida para a lavagem de dinheiro;</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pt-BR" sz="2000" b="1" i="0" u="sng" strike="noStrike" kern="0" cap="none" spc="0" normalizeH="0" baseline="0" noProof="0" dirty="0" smtClean="0">
                <a:ln>
                  <a:noFill/>
                </a:ln>
                <a:solidFill>
                  <a:schemeClr val="bg2">
                    <a:lumMod val="50000"/>
                  </a:schemeClr>
                </a:solidFill>
                <a:effectLst/>
                <a:uLnTx/>
                <a:uFillTx/>
                <a:latin typeface="Century Gothic" pitchFamily="34" charset="0"/>
                <a:cs typeface="Arial" charset="0"/>
              </a:rPr>
              <a:t>Mercado de Joias</a:t>
            </a:r>
            <a:r>
              <a:rPr kumimoji="0" lang="pt-BR" sz="2000" b="1" i="0" u="none" strike="noStrike" kern="0" cap="none" spc="0" normalizeH="0" baseline="0" noProof="0" dirty="0" smtClean="0">
                <a:ln>
                  <a:noFill/>
                </a:ln>
                <a:solidFill>
                  <a:schemeClr val="bg2">
                    <a:lumMod val="50000"/>
                  </a:schemeClr>
                </a:solidFill>
                <a:effectLst/>
                <a:uLnTx/>
                <a:uFillTx/>
                <a:latin typeface="Century Gothic" pitchFamily="34" charset="0"/>
                <a:cs typeface="Arial" charset="0"/>
              </a:rPr>
              <a:t>, pedras e metais preciosos, objetos de arte e antiguidade - comércio de alto valor;</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pt-BR" sz="2000" b="1" i="0" u="sng" strike="noStrike" kern="0" cap="none" spc="0" normalizeH="0" baseline="0" noProof="0" dirty="0" smtClean="0">
                <a:ln>
                  <a:noFill/>
                </a:ln>
                <a:solidFill>
                  <a:schemeClr val="bg2">
                    <a:lumMod val="50000"/>
                  </a:schemeClr>
                </a:solidFill>
                <a:effectLst/>
                <a:uLnTx/>
                <a:uFillTx/>
                <a:latin typeface="Century Gothic" pitchFamily="34" charset="0"/>
                <a:cs typeface="Arial" charset="0"/>
              </a:rPr>
              <a:t>Postos de Gasolina</a:t>
            </a:r>
            <a:r>
              <a:rPr kumimoji="0" lang="pt-BR" sz="2000" b="1" i="0" u="none" strike="noStrike" kern="0" cap="none" spc="0" normalizeH="0" baseline="0" noProof="0" dirty="0" smtClean="0">
                <a:ln>
                  <a:noFill/>
                </a:ln>
                <a:solidFill>
                  <a:schemeClr val="bg2">
                    <a:lumMod val="50000"/>
                  </a:schemeClr>
                </a:solidFill>
                <a:effectLst/>
                <a:uLnTx/>
                <a:uFillTx/>
                <a:latin typeface="Century Gothic" pitchFamily="34" charset="0"/>
                <a:cs typeface="Arial" charset="0"/>
              </a:rPr>
              <a: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1.fazenda.gov.br/siscoaf/portugues/imagens/WEBCOAF.gif"/>
          <p:cNvPicPr>
            <a:picLocks noChangeAspect="1" noChangeArrowheads="1"/>
          </p:cNvPicPr>
          <p:nvPr/>
        </p:nvPicPr>
        <p:blipFill>
          <a:blip r:embed="rId3" cstate="print"/>
          <a:srcRect/>
          <a:stretch>
            <a:fillRect/>
          </a:stretch>
        </p:blipFill>
        <p:spPr bwMode="auto">
          <a:xfrm>
            <a:off x="1828800" y="2096833"/>
            <a:ext cx="5105400" cy="2856167"/>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2057400" y="609600"/>
            <a:ext cx="4419600" cy="715963"/>
          </a:xfrm>
        </p:spPr>
        <p:txBody>
          <a:bodyPr/>
          <a:lstStyle/>
          <a:p>
            <a:pPr eaLnBrk="1" hangingPunct="1"/>
            <a:r>
              <a:rPr lang="pt-BR" sz="2400" b="1" dirty="0" smtClean="0"/>
              <a:t>Resolução</a:t>
            </a:r>
            <a:r>
              <a:rPr lang="en-US" sz="2400" b="1" dirty="0" smtClean="0"/>
              <a:t> CFC n.º 1.445/13</a:t>
            </a:r>
            <a:endParaRPr lang="ru-RU" sz="2400" b="1" dirty="0" smtClean="0"/>
          </a:p>
        </p:txBody>
      </p:sp>
      <p:sp>
        <p:nvSpPr>
          <p:cNvPr id="3" name="Título 1"/>
          <p:cNvSpPr txBox="1">
            <a:spLocks/>
          </p:cNvSpPr>
          <p:nvPr/>
        </p:nvSpPr>
        <p:spPr bwMode="auto">
          <a:xfrm>
            <a:off x="130175" y="914400"/>
            <a:ext cx="8785225" cy="100965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t-BR" sz="3200" b="1" i="0" u="none" strike="noStrike" kern="0" cap="none" spc="0" normalizeH="0" baseline="0" noProof="0" dirty="0" smtClean="0">
                <a:ln>
                  <a:noFill/>
                </a:ln>
                <a:solidFill>
                  <a:srgbClr val="C00000"/>
                </a:solidFill>
                <a:effectLst/>
                <a:uLnTx/>
                <a:uFillTx/>
                <a:latin typeface="Century Gothic" pitchFamily="34" charset="0"/>
                <a:ea typeface="+mj-ea"/>
                <a:cs typeface="Arial" pitchFamily="34" charset="0"/>
              </a:rPr>
              <a:t>DAS COMUNICAÇÕES AO COAF</a:t>
            </a:r>
          </a:p>
        </p:txBody>
      </p:sp>
      <p:graphicFrame>
        <p:nvGraphicFramePr>
          <p:cNvPr id="4" name="Tabela 3"/>
          <p:cNvGraphicFramePr>
            <a:graphicFrameLocks noGrp="1"/>
          </p:cNvGraphicFramePr>
          <p:nvPr/>
        </p:nvGraphicFramePr>
        <p:xfrm>
          <a:off x="152400" y="1981200"/>
          <a:ext cx="8784976" cy="4800600"/>
        </p:xfrm>
        <a:graphic>
          <a:graphicData uri="http://schemas.openxmlformats.org/drawingml/2006/table">
            <a:tbl>
              <a:tblPr/>
              <a:tblGrid>
                <a:gridCol w="8784976"/>
              </a:tblGrid>
              <a:tr h="1524000">
                <a:tc>
                  <a:txBody>
                    <a:bodyPr/>
                    <a:lstStyle/>
                    <a:p>
                      <a:pPr>
                        <a:lnSpc>
                          <a:spcPct val="100000"/>
                        </a:lnSpc>
                        <a:spcAft>
                          <a:spcPts val="0"/>
                        </a:spcAft>
                      </a:pPr>
                      <a:r>
                        <a:rPr lang="pt-BR" sz="2000" b="1" dirty="0">
                          <a:solidFill>
                            <a:schemeClr val="bg2">
                              <a:lumMod val="50000"/>
                            </a:schemeClr>
                          </a:solidFill>
                          <a:latin typeface="Century Gothic" pitchFamily="34" charset="0"/>
                          <a:ea typeface="Times New Roman"/>
                          <a:cs typeface="Arial" pitchFamily="34" charset="0"/>
                        </a:rPr>
                        <a:t>Art. 9º As operações e propostas de operações nas situações listadas a seguir podem configurar sérios indícios da ocorrência dos crimes previstos na Lei n.º 9.613/1998 ou com eles relacionar-se, devendo ser analisadas com especial atenção e, se consideradas suspeitas, comunicadas ao Coaf: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864096">
                <a:tc>
                  <a:txBody>
                    <a:bodyPr/>
                    <a:lstStyle/>
                    <a:p>
                      <a:pPr algn="just">
                        <a:lnSpc>
                          <a:spcPct val="100000"/>
                        </a:lnSpc>
                        <a:spcAft>
                          <a:spcPts val="0"/>
                        </a:spcAft>
                      </a:pPr>
                      <a:r>
                        <a:rPr lang="pt-BR" sz="2000" b="1" dirty="0">
                          <a:solidFill>
                            <a:schemeClr val="bg2">
                              <a:lumMod val="50000"/>
                            </a:schemeClr>
                          </a:solidFill>
                          <a:latin typeface="Century Gothic" pitchFamily="34" charset="0"/>
                          <a:ea typeface="Times New Roman"/>
                          <a:cs typeface="Arial" pitchFamily="34" charset="0"/>
                        </a:rPr>
                        <a:t>I – operação que aparente não ser resultante das atividades usuais do cliente ou do seu ramo de negócio;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864096">
                <a:tc>
                  <a:txBody>
                    <a:bodyPr/>
                    <a:lstStyle/>
                    <a:p>
                      <a:pPr algn="just">
                        <a:lnSpc>
                          <a:spcPct val="100000"/>
                        </a:lnSpc>
                        <a:spcAft>
                          <a:spcPts val="0"/>
                        </a:spcAft>
                      </a:pPr>
                      <a:r>
                        <a:rPr lang="pt-BR" sz="2000" b="1" dirty="0">
                          <a:solidFill>
                            <a:schemeClr val="bg2">
                              <a:lumMod val="50000"/>
                            </a:schemeClr>
                          </a:solidFill>
                          <a:latin typeface="Century Gothic" pitchFamily="34" charset="0"/>
                          <a:ea typeface="Times New Roman"/>
                          <a:cs typeface="Arial" pitchFamily="34" charset="0"/>
                        </a:rPr>
                        <a:t>II – operação cuja origem ou fundamentação econômica ou legal não sejam claramente aferíveis;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864096">
                <a:tc>
                  <a:txBody>
                    <a:bodyPr/>
                    <a:lstStyle/>
                    <a:p>
                      <a:pPr algn="just">
                        <a:lnSpc>
                          <a:spcPct val="100000"/>
                        </a:lnSpc>
                        <a:spcAft>
                          <a:spcPts val="0"/>
                        </a:spcAft>
                      </a:pPr>
                      <a:r>
                        <a:rPr lang="pt-BR" sz="2000" b="1" dirty="0">
                          <a:solidFill>
                            <a:schemeClr val="bg2">
                              <a:lumMod val="50000"/>
                            </a:schemeClr>
                          </a:solidFill>
                          <a:latin typeface="Century Gothic" pitchFamily="34" charset="0"/>
                          <a:ea typeface="Times New Roman"/>
                          <a:cs typeface="Arial" pitchFamily="34" charset="0"/>
                        </a:rPr>
                        <a:t>III – operação incompatível com o patrimônio e com a capacidade econômica financeira do cliente;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684312">
                <a:tc>
                  <a:txBody>
                    <a:bodyPr/>
                    <a:lstStyle/>
                    <a:p>
                      <a:pPr algn="just">
                        <a:lnSpc>
                          <a:spcPct val="100000"/>
                        </a:lnSpc>
                        <a:spcAft>
                          <a:spcPts val="0"/>
                        </a:spcAft>
                      </a:pPr>
                      <a:r>
                        <a:rPr lang="pt-BR" sz="2000" b="1" dirty="0">
                          <a:solidFill>
                            <a:schemeClr val="bg2">
                              <a:lumMod val="50000"/>
                            </a:schemeClr>
                          </a:solidFill>
                          <a:latin typeface="Century Gothic" pitchFamily="34" charset="0"/>
                          <a:ea typeface="Times New Roman"/>
                          <a:cs typeface="Arial" pitchFamily="34" charset="0"/>
                        </a:rPr>
                        <a:t>IV – operação com cliente cujo beneficiário final não é possível identificar;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1981200" y="503237"/>
            <a:ext cx="4419600" cy="715963"/>
          </a:xfrm>
        </p:spPr>
        <p:txBody>
          <a:bodyPr/>
          <a:lstStyle/>
          <a:p>
            <a:pPr eaLnBrk="1" hangingPunct="1"/>
            <a:r>
              <a:rPr lang="pt-BR" sz="2400" b="1" dirty="0" smtClean="0"/>
              <a:t>Resolução</a:t>
            </a:r>
            <a:r>
              <a:rPr lang="en-US" sz="2400" b="1" dirty="0" smtClean="0"/>
              <a:t> CFC n.º 1.445/13</a:t>
            </a:r>
            <a:endParaRPr lang="ru-RU" sz="2400" b="1" dirty="0" smtClean="0"/>
          </a:p>
        </p:txBody>
      </p:sp>
      <p:sp>
        <p:nvSpPr>
          <p:cNvPr id="3" name="Título 1"/>
          <p:cNvSpPr txBox="1">
            <a:spLocks/>
          </p:cNvSpPr>
          <p:nvPr/>
        </p:nvSpPr>
        <p:spPr bwMode="auto">
          <a:xfrm>
            <a:off x="179388" y="887413"/>
            <a:ext cx="8785225" cy="865187"/>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t-BR" sz="3600" b="1" i="0" u="none" strike="noStrike" kern="0" cap="none" spc="0" normalizeH="0" baseline="0" noProof="0" dirty="0" smtClean="0">
                <a:ln>
                  <a:noFill/>
                </a:ln>
                <a:solidFill>
                  <a:srgbClr val="C00000"/>
                </a:solidFill>
                <a:effectLst/>
                <a:uLnTx/>
                <a:uFillTx/>
                <a:latin typeface="Arial" pitchFamily="34" charset="0"/>
                <a:ea typeface="+mj-ea"/>
                <a:cs typeface="Arial" pitchFamily="34" charset="0"/>
              </a:rPr>
              <a:t>DAS COMUNICAÇÕES AO COAF</a:t>
            </a:r>
          </a:p>
        </p:txBody>
      </p:sp>
      <p:graphicFrame>
        <p:nvGraphicFramePr>
          <p:cNvPr id="4" name="Tabela 3"/>
          <p:cNvGraphicFramePr>
            <a:graphicFrameLocks noGrp="1"/>
          </p:cNvGraphicFramePr>
          <p:nvPr/>
        </p:nvGraphicFramePr>
        <p:xfrm>
          <a:off x="130424" y="1600200"/>
          <a:ext cx="8784976" cy="5274525"/>
        </p:xfrm>
        <a:graphic>
          <a:graphicData uri="http://schemas.openxmlformats.org/drawingml/2006/table">
            <a:tbl>
              <a:tblPr/>
              <a:tblGrid>
                <a:gridCol w="8784976"/>
              </a:tblGrid>
              <a:tr h="1775480">
                <a:tc>
                  <a:txBody>
                    <a:bodyPr/>
                    <a:lstStyle/>
                    <a:p>
                      <a:pPr algn="just">
                        <a:lnSpc>
                          <a:spcPct val="115000"/>
                        </a:lnSpc>
                        <a:spcAft>
                          <a:spcPts val="0"/>
                        </a:spcAft>
                      </a:pPr>
                      <a:r>
                        <a:rPr lang="pt-BR" sz="1800" b="1" dirty="0">
                          <a:solidFill>
                            <a:schemeClr val="bg2">
                              <a:lumMod val="50000"/>
                            </a:schemeClr>
                          </a:solidFill>
                          <a:latin typeface="Century Gothic" pitchFamily="34" charset="0"/>
                          <a:ea typeface="Times New Roman"/>
                          <a:cs typeface="Arial" pitchFamily="34" charset="0"/>
                        </a:rPr>
                        <a:t>V – operação ou proposta envolvendo pessoa jurídica domiciliada em jurisdições consideradas pelo Grupo de Ação contra a Lavagem de Dinheiro e o Financiamento do Terrorismo (GAFI) de alto risco ou com deficiências de prevenção e combate à lavagem de dinheiro e ao financiamento do terrorismo ou países ou dependências consideradas pela Secretaria da Receita Federal do Brasil (RFB) de tributação favorecida e/ou regime fiscal </a:t>
                      </a:r>
                      <a:r>
                        <a:rPr lang="pt-BR" sz="1800" b="1" dirty="0" smtClean="0">
                          <a:solidFill>
                            <a:schemeClr val="bg2">
                              <a:lumMod val="50000"/>
                            </a:schemeClr>
                          </a:solidFill>
                          <a:latin typeface="Century Gothic" pitchFamily="34" charset="0"/>
                          <a:ea typeface="Times New Roman"/>
                          <a:cs typeface="Arial" pitchFamily="34" charset="0"/>
                        </a:rPr>
                        <a:t>privilegiado;</a:t>
                      </a:r>
                    </a:p>
                  </a:txBody>
                  <a:tcPr marL="46635" marR="46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775480">
                <a:tc>
                  <a:txBody>
                    <a:bodyPr/>
                    <a:lstStyle/>
                    <a:p>
                      <a:pPr algn="just">
                        <a:lnSpc>
                          <a:spcPct val="115000"/>
                        </a:lnSpc>
                        <a:spcAft>
                          <a:spcPts val="0"/>
                        </a:spcAft>
                      </a:pPr>
                      <a:r>
                        <a:rPr lang="pt-BR" sz="1800" b="1" kern="1200" dirty="0" smtClean="0">
                          <a:solidFill>
                            <a:schemeClr val="bg2">
                              <a:lumMod val="50000"/>
                            </a:schemeClr>
                          </a:solidFill>
                          <a:latin typeface="Century Gothic" pitchFamily="34" charset="0"/>
                          <a:ea typeface="+mn-ea"/>
                          <a:cs typeface="Arial" pitchFamily="34" charset="0"/>
                        </a:rPr>
                        <a:t>VI – operação ou proposta envolvendo pessoa jurídica cujos beneficiários finais, sócios, acionistas, procuradores ou representantes legais mantenham domicílio em jurisdições consideradas pelo GAFI de alto risco ou com deficiências estratégicas de prevenção e combate à lavagem de dinheiro e ao financiamento do terrorismo ou países ou dependências consideradas pela RFB de tributação favorecida e/ou regime fiscal privilegiado;</a:t>
                      </a:r>
                    </a:p>
                  </a:txBody>
                  <a:tcPr marL="46635" marR="46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173441">
                <a:tc>
                  <a:txBody>
                    <a:bodyPr/>
                    <a:lstStyle/>
                    <a:p>
                      <a:pPr algn="just">
                        <a:lnSpc>
                          <a:spcPct val="115000"/>
                        </a:lnSpc>
                        <a:spcAft>
                          <a:spcPts val="0"/>
                        </a:spcAft>
                      </a:pPr>
                      <a:r>
                        <a:rPr lang="pt-BR" sz="1800" b="1" dirty="0">
                          <a:solidFill>
                            <a:schemeClr val="bg2">
                              <a:lumMod val="50000"/>
                            </a:schemeClr>
                          </a:solidFill>
                          <a:latin typeface="Century Gothic" pitchFamily="34" charset="0"/>
                          <a:ea typeface="Times New Roman"/>
                          <a:cs typeface="Arial" pitchFamily="34" charset="0"/>
                        </a:rPr>
                        <a:t>VII – resistência, por parte do cliente ou demais envolvidos, ao fornecimento de informações ou prestação de informação falsa ou de difícil ou onerosa verificação, para a formalização do cadastro ou o registro da operação;</a:t>
                      </a:r>
                    </a:p>
                  </a:txBody>
                  <a:tcPr marL="46635" marR="46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1981200" y="762000"/>
            <a:ext cx="4419600" cy="715963"/>
          </a:xfrm>
        </p:spPr>
        <p:txBody>
          <a:bodyPr/>
          <a:lstStyle/>
          <a:p>
            <a:pPr eaLnBrk="1" hangingPunct="1"/>
            <a:r>
              <a:rPr lang="pt-BR" sz="2400" b="1" dirty="0" smtClean="0"/>
              <a:t>Resolução</a:t>
            </a:r>
            <a:r>
              <a:rPr lang="en-US" sz="2400" b="1" dirty="0" smtClean="0"/>
              <a:t> CFC n.º 1.445/13</a:t>
            </a:r>
            <a:endParaRPr lang="ru-RU" sz="2400" b="1" dirty="0" smtClean="0"/>
          </a:p>
        </p:txBody>
      </p:sp>
      <p:sp>
        <p:nvSpPr>
          <p:cNvPr id="3" name="Título 1"/>
          <p:cNvSpPr txBox="1">
            <a:spLocks/>
          </p:cNvSpPr>
          <p:nvPr/>
        </p:nvSpPr>
        <p:spPr bwMode="auto">
          <a:xfrm>
            <a:off x="179388" y="1165225"/>
            <a:ext cx="8785225" cy="1196975"/>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t-BR" sz="3200" b="1" i="0" u="none" strike="noStrike" kern="0" cap="none" spc="0" normalizeH="0" baseline="0" noProof="0" dirty="0" smtClean="0">
                <a:ln>
                  <a:noFill/>
                </a:ln>
                <a:solidFill>
                  <a:srgbClr val="C00000"/>
                </a:solidFill>
                <a:effectLst/>
                <a:uLnTx/>
                <a:uFillTx/>
                <a:latin typeface="Century Gothic" pitchFamily="34" charset="0"/>
                <a:ea typeface="+mj-ea"/>
                <a:cs typeface="Arial" pitchFamily="34" charset="0"/>
              </a:rPr>
              <a:t>DAS COMUNICAÇÕES AO COAF</a:t>
            </a:r>
          </a:p>
        </p:txBody>
      </p:sp>
      <p:graphicFrame>
        <p:nvGraphicFramePr>
          <p:cNvPr id="4" name="Tabela 3"/>
          <p:cNvGraphicFramePr>
            <a:graphicFrameLocks noGrp="1"/>
          </p:cNvGraphicFramePr>
          <p:nvPr/>
        </p:nvGraphicFramePr>
        <p:xfrm>
          <a:off x="179512" y="2076196"/>
          <a:ext cx="8784976" cy="4572000"/>
        </p:xfrm>
        <a:graphic>
          <a:graphicData uri="http://schemas.openxmlformats.org/drawingml/2006/table">
            <a:tbl>
              <a:tblPr/>
              <a:tblGrid>
                <a:gridCol w="8784976"/>
              </a:tblGrid>
              <a:tr h="1017241">
                <a:tc>
                  <a:txBody>
                    <a:bodyPr/>
                    <a:lstStyle/>
                    <a:p>
                      <a:pPr algn="just">
                        <a:lnSpc>
                          <a:spcPct val="115000"/>
                        </a:lnSpc>
                        <a:spcAft>
                          <a:spcPts val="0"/>
                        </a:spcAft>
                      </a:pPr>
                      <a:r>
                        <a:rPr lang="pt-BR" sz="2000" b="1" dirty="0">
                          <a:solidFill>
                            <a:schemeClr val="bg2">
                              <a:lumMod val="50000"/>
                            </a:schemeClr>
                          </a:solidFill>
                          <a:latin typeface="Century Gothic" pitchFamily="34" charset="0"/>
                          <a:ea typeface="Times New Roman"/>
                          <a:cs typeface="Arial" pitchFamily="34" charset="0"/>
                        </a:rPr>
                        <a:t>VIII – operação injustificadamente complexa ou com custos mais elevados que visem dificultar o rastreamento dos recursos ou a identificação do </a:t>
                      </a:r>
                      <a:r>
                        <a:rPr lang="pt-BR" sz="2000" b="1" dirty="0">
                          <a:solidFill>
                            <a:schemeClr val="bg2">
                              <a:lumMod val="50000"/>
                            </a:schemeClr>
                          </a:solidFill>
                          <a:highlight>
                            <a:srgbClr val="FFFF00"/>
                          </a:highlight>
                          <a:latin typeface="Century Gothic" pitchFamily="34" charset="0"/>
                          <a:ea typeface="Times New Roman"/>
                          <a:cs typeface="Arial" pitchFamily="34" charset="0"/>
                        </a:rPr>
                        <a:t>real objetivo da operação</a:t>
                      </a:r>
                      <a:r>
                        <a:rPr lang="pt-BR" sz="2000" b="1" dirty="0">
                          <a:solidFill>
                            <a:schemeClr val="bg2">
                              <a:lumMod val="50000"/>
                            </a:schemeClr>
                          </a:solidFill>
                          <a:latin typeface="Century Gothic" pitchFamily="34" charset="0"/>
                          <a:ea typeface="Times New Roman"/>
                          <a:cs typeface="Arial" pitchFamily="34" charset="0"/>
                        </a:rPr>
                        <a:t>;</a:t>
                      </a:r>
                    </a:p>
                  </a:txBody>
                  <a:tcPr marL="46635" marR="46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685800">
                <a:tc>
                  <a:txBody>
                    <a:bodyPr/>
                    <a:lstStyle/>
                    <a:p>
                      <a:pPr algn="just">
                        <a:lnSpc>
                          <a:spcPct val="115000"/>
                        </a:lnSpc>
                        <a:spcAft>
                          <a:spcPts val="0"/>
                        </a:spcAft>
                      </a:pPr>
                      <a:r>
                        <a:rPr lang="pt-BR" sz="2000" b="1" dirty="0">
                          <a:solidFill>
                            <a:schemeClr val="bg2">
                              <a:lumMod val="50000"/>
                            </a:schemeClr>
                          </a:solidFill>
                          <a:latin typeface="Century Gothic" pitchFamily="34" charset="0"/>
                          <a:ea typeface="Times New Roman"/>
                          <a:cs typeface="Arial" pitchFamily="34" charset="0"/>
                        </a:rPr>
                        <a:t>IX – operação aparentemente fictícia ou com indícios de superfaturamento ou subfaturamento;</a:t>
                      </a:r>
                    </a:p>
                  </a:txBody>
                  <a:tcPr marL="46635" marR="46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685800">
                <a:tc>
                  <a:txBody>
                    <a:bodyPr/>
                    <a:lstStyle/>
                    <a:p>
                      <a:pPr algn="just">
                        <a:lnSpc>
                          <a:spcPct val="115000"/>
                        </a:lnSpc>
                        <a:spcAft>
                          <a:spcPts val="0"/>
                        </a:spcAft>
                      </a:pPr>
                      <a:r>
                        <a:rPr lang="pt-BR" sz="2000" b="1" dirty="0">
                          <a:solidFill>
                            <a:schemeClr val="bg2">
                              <a:lumMod val="50000"/>
                            </a:schemeClr>
                          </a:solidFill>
                          <a:latin typeface="Century Gothic" pitchFamily="34" charset="0"/>
                          <a:ea typeface="Times New Roman"/>
                          <a:cs typeface="Arial" pitchFamily="34" charset="0"/>
                        </a:rPr>
                        <a:t>X – operação com cláusulas que estabeleçam condições incompatíveis com as praticadas no mercado; </a:t>
                      </a:r>
                    </a:p>
                  </a:txBody>
                  <a:tcPr marL="46635" marR="46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066800">
                <a:tc>
                  <a:txBody>
                    <a:bodyPr/>
                    <a:lstStyle/>
                    <a:p>
                      <a:pPr algn="just">
                        <a:lnSpc>
                          <a:spcPct val="115000"/>
                        </a:lnSpc>
                        <a:spcAft>
                          <a:spcPts val="0"/>
                        </a:spcAft>
                      </a:pPr>
                      <a:r>
                        <a:rPr lang="pt-BR" sz="2000" b="1" dirty="0">
                          <a:solidFill>
                            <a:schemeClr val="bg2">
                              <a:lumMod val="50000"/>
                            </a:schemeClr>
                          </a:solidFill>
                          <a:highlight>
                            <a:srgbClr val="FFFF00"/>
                          </a:highlight>
                          <a:latin typeface="Century Gothic" pitchFamily="34" charset="0"/>
                          <a:ea typeface="Times New Roman"/>
                          <a:cs typeface="Arial" pitchFamily="34" charset="0"/>
                        </a:rPr>
                        <a:t>XI – operação envolvendo Declaração de Comprovação de Rendimentos (Decore), incompatível com a capacidade financeira do cliente, conforme disposto em Resolução específica do CFC;</a:t>
                      </a:r>
                      <a:endParaRPr lang="pt-BR" sz="2000" b="1" dirty="0">
                        <a:solidFill>
                          <a:schemeClr val="bg2">
                            <a:lumMod val="50000"/>
                          </a:schemeClr>
                        </a:solidFill>
                        <a:latin typeface="Century Gothic" pitchFamily="34" charset="0"/>
                        <a:ea typeface="Times New Roman"/>
                        <a:cs typeface="Arial" pitchFamily="34" charset="0"/>
                      </a:endParaRPr>
                    </a:p>
                  </a:txBody>
                  <a:tcPr marL="46635" marR="46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957518">
                <a:tc>
                  <a:txBody>
                    <a:bodyPr/>
                    <a:lstStyle/>
                    <a:p>
                      <a:pPr algn="just">
                        <a:lnSpc>
                          <a:spcPct val="115000"/>
                        </a:lnSpc>
                        <a:spcAft>
                          <a:spcPts val="0"/>
                        </a:spcAft>
                      </a:pPr>
                      <a:r>
                        <a:rPr lang="pt-BR" sz="2000" b="1" dirty="0">
                          <a:solidFill>
                            <a:schemeClr val="bg2">
                              <a:lumMod val="50000"/>
                            </a:schemeClr>
                          </a:solidFill>
                          <a:latin typeface="Century Gothic" pitchFamily="34" charset="0"/>
                          <a:ea typeface="Times New Roman"/>
                          <a:cs typeface="Arial" pitchFamily="34" charset="0"/>
                        </a:rPr>
                        <a:t>XII – qualquer tentativa de burlar os controles e registros exigidos pela legislação de prevenção à lavagem de dinheiro e ao financiamento do terrorismo; </a:t>
                      </a:r>
                      <a:r>
                        <a:rPr lang="pt-BR" sz="2000" b="1" dirty="0">
                          <a:solidFill>
                            <a:schemeClr val="bg2">
                              <a:lumMod val="50000"/>
                            </a:schemeClr>
                          </a:solidFill>
                          <a:highlight>
                            <a:srgbClr val="FFFF00"/>
                          </a:highlight>
                          <a:latin typeface="Century Gothic" pitchFamily="34" charset="0"/>
                          <a:ea typeface="Times New Roman"/>
                          <a:cs typeface="Arial" pitchFamily="34" charset="0"/>
                        </a:rPr>
                        <a:t>e</a:t>
                      </a:r>
                      <a:endParaRPr lang="pt-BR" sz="2000" b="1" dirty="0">
                        <a:solidFill>
                          <a:schemeClr val="bg2">
                            <a:lumMod val="50000"/>
                          </a:schemeClr>
                        </a:solidFill>
                        <a:latin typeface="Century Gothic" pitchFamily="34" charset="0"/>
                        <a:ea typeface="Times New Roman"/>
                        <a:cs typeface="Arial" pitchFamily="34" charset="0"/>
                      </a:endParaRPr>
                    </a:p>
                  </a:txBody>
                  <a:tcPr marL="46635" marR="46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38200" y="1828800"/>
            <a:ext cx="7315200" cy="4267200"/>
          </a:xfrm>
        </p:spPr>
        <p:txBody>
          <a:bodyPr lIns="80952" tIns="40476" rIns="80952" bIns="40476">
            <a:normAutofit fontScale="25000" lnSpcReduction="20000"/>
          </a:bodyPr>
          <a:lstStyle/>
          <a:p>
            <a:pPr>
              <a:defRPr/>
            </a:pPr>
            <a:r>
              <a:rPr lang="pt-BR" sz="9600" dirty="0" smtClean="0">
                <a:latin typeface="Arial Black" pitchFamily="34" charset="0"/>
              </a:rPr>
              <a:t>Introdução e Contexto Mundial</a:t>
            </a:r>
          </a:p>
          <a:p>
            <a:pPr>
              <a:defRPr/>
            </a:pPr>
            <a:endParaRPr lang="pt-BR" sz="9600" dirty="0" smtClean="0">
              <a:latin typeface="Arial Black" pitchFamily="34" charset="0"/>
            </a:endParaRPr>
          </a:p>
          <a:p>
            <a:pPr>
              <a:defRPr/>
            </a:pPr>
            <a:r>
              <a:rPr lang="pt-BR" sz="9600" dirty="0" smtClean="0">
                <a:latin typeface="Arial Black" pitchFamily="34" charset="0"/>
              </a:rPr>
              <a:t>Legislação Brasileira</a:t>
            </a:r>
          </a:p>
          <a:p>
            <a:pPr>
              <a:defRPr/>
            </a:pPr>
            <a:endParaRPr lang="pt-BR" sz="9600" dirty="0" smtClean="0">
              <a:latin typeface="Arial Black" pitchFamily="34" charset="0"/>
            </a:endParaRPr>
          </a:p>
          <a:p>
            <a:pPr>
              <a:defRPr/>
            </a:pPr>
            <a:r>
              <a:rPr lang="pt-BR" sz="9600" dirty="0" smtClean="0">
                <a:latin typeface="Arial Black" pitchFamily="34" charset="0"/>
              </a:rPr>
              <a:t>Regulamentação da Lei</a:t>
            </a:r>
          </a:p>
          <a:p>
            <a:pPr>
              <a:defRPr/>
            </a:pPr>
            <a:endParaRPr lang="pt-BR" sz="9600" dirty="0" smtClean="0">
              <a:latin typeface="Arial Black" pitchFamily="34" charset="0"/>
            </a:endParaRPr>
          </a:p>
          <a:p>
            <a:pPr>
              <a:defRPr/>
            </a:pPr>
            <a:r>
              <a:rPr lang="pt-BR" sz="9600" dirty="0" smtClean="0">
                <a:latin typeface="Arial Black" pitchFamily="34" charset="0"/>
              </a:rPr>
              <a:t>Aspectos Relevantes da Resolução do CFC</a:t>
            </a:r>
          </a:p>
          <a:p>
            <a:pPr>
              <a:defRPr/>
            </a:pPr>
            <a:endParaRPr lang="pt-BR" sz="9600" dirty="0" smtClean="0">
              <a:latin typeface="Arial Black" pitchFamily="34" charset="0"/>
            </a:endParaRPr>
          </a:p>
          <a:p>
            <a:pPr>
              <a:defRPr/>
            </a:pPr>
            <a:r>
              <a:rPr lang="pt-BR" sz="9600" dirty="0" smtClean="0">
                <a:latin typeface="Arial Black" pitchFamily="34" charset="0"/>
              </a:rPr>
              <a:t>Dúvidas</a:t>
            </a:r>
          </a:p>
          <a:p>
            <a:pPr>
              <a:buFont typeface="Arial" charset="0"/>
              <a:buNone/>
              <a:defRPr/>
            </a:pPr>
            <a:endParaRPr lang="pt-BR" sz="3000" dirty="0" smtClean="0">
              <a:latin typeface="Arial Black" pitchFamily="34" charset="0"/>
            </a:endParaRPr>
          </a:p>
          <a:p>
            <a:pPr>
              <a:buFont typeface="Arial" charset="0"/>
              <a:buNone/>
              <a:defRPr/>
            </a:pPr>
            <a:r>
              <a:rPr lang="pt-BR" dirty="0" smtClean="0"/>
              <a:t>    </a:t>
            </a:r>
          </a:p>
          <a:p>
            <a:pPr>
              <a:buFont typeface="Arial" charset="0"/>
              <a:buNone/>
              <a:defRPr/>
            </a:pPr>
            <a:r>
              <a:rPr lang="pt-BR" dirty="0" smtClean="0"/>
              <a:t>    </a:t>
            </a:r>
          </a:p>
          <a:p>
            <a:pPr>
              <a:buFont typeface="Arial" charset="0"/>
              <a:buNone/>
              <a:defRPr/>
            </a:pPr>
            <a:r>
              <a:rPr lang="pt-BR" dirty="0" smtClean="0">
                <a:latin typeface="Arial Black" pitchFamily="34" charset="0"/>
              </a:rPr>
              <a:t>   </a:t>
            </a:r>
            <a:endParaRPr lang="pt-BR" sz="5300" dirty="0" smtClean="0">
              <a:solidFill>
                <a:schemeClr val="bg1"/>
              </a:solidFill>
              <a:latin typeface="Arial" pitchFamily="34" charset="0"/>
              <a:cs typeface="Arial" pitchFamily="34" charset="0"/>
            </a:endParaRPr>
          </a:p>
          <a:p>
            <a:pPr algn="ctr">
              <a:buFont typeface="Arial" charset="0"/>
              <a:buNone/>
              <a:defRPr/>
            </a:pPr>
            <a:r>
              <a:rPr lang="pt-BR" sz="4600" dirty="0" smtClean="0">
                <a:solidFill>
                  <a:schemeClr val="bg1"/>
                </a:solidFill>
                <a:latin typeface="Arial" pitchFamily="34" charset="0"/>
                <a:cs typeface="Arial" pitchFamily="34" charset="0"/>
              </a:rPr>
              <a:t>     </a:t>
            </a:r>
            <a:endParaRPr lang="pt-BR" sz="46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1981200" y="579437"/>
            <a:ext cx="4419600" cy="715963"/>
          </a:xfrm>
        </p:spPr>
        <p:txBody>
          <a:bodyPr/>
          <a:lstStyle/>
          <a:p>
            <a:pPr eaLnBrk="1" hangingPunct="1"/>
            <a:r>
              <a:rPr lang="pt-BR" sz="2400" b="1" dirty="0" smtClean="0"/>
              <a:t>Resolução</a:t>
            </a:r>
            <a:r>
              <a:rPr lang="en-US" sz="2400" b="1" dirty="0" smtClean="0"/>
              <a:t> CFC n.º 1.445/13</a:t>
            </a:r>
            <a:endParaRPr lang="ru-RU" sz="2400" b="1" dirty="0" smtClean="0"/>
          </a:p>
        </p:txBody>
      </p:sp>
      <p:sp>
        <p:nvSpPr>
          <p:cNvPr id="3" name="Título 1"/>
          <p:cNvSpPr txBox="1">
            <a:spLocks/>
          </p:cNvSpPr>
          <p:nvPr/>
        </p:nvSpPr>
        <p:spPr bwMode="auto">
          <a:xfrm>
            <a:off x="179388" y="1120775"/>
            <a:ext cx="8785225" cy="936625"/>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t-BR" sz="3200" b="1" i="0" u="none" strike="noStrike" kern="0" cap="none" spc="0" normalizeH="0" baseline="0" noProof="0" dirty="0" smtClean="0">
                <a:ln>
                  <a:noFill/>
                </a:ln>
                <a:solidFill>
                  <a:srgbClr val="C00000"/>
                </a:solidFill>
                <a:effectLst/>
                <a:uLnTx/>
                <a:uFillTx/>
                <a:latin typeface="Century Gothic" pitchFamily="34" charset="0"/>
                <a:ea typeface="+mj-ea"/>
                <a:cs typeface="Arial" pitchFamily="34" charset="0"/>
              </a:rPr>
              <a:t>DAS COMUNICAÇÕES AO COAF</a:t>
            </a:r>
          </a:p>
        </p:txBody>
      </p:sp>
      <p:sp>
        <p:nvSpPr>
          <p:cNvPr id="4" name="Retângulo 3"/>
          <p:cNvSpPr/>
          <p:nvPr/>
        </p:nvSpPr>
        <p:spPr>
          <a:xfrm>
            <a:off x="179512" y="1752600"/>
            <a:ext cx="8784976" cy="5047536"/>
          </a:xfrm>
          <a:prstGeom prst="rect">
            <a:avLst/>
          </a:prstGeom>
          <a:noFill/>
          <a:ln>
            <a:noFill/>
          </a:ln>
        </p:spPr>
        <p:txBody>
          <a:bodyPr wrap="square">
            <a:spAutoFit/>
          </a:bodyPr>
          <a:lstStyle/>
          <a:p>
            <a:pPr algn="just" fontAlgn="auto">
              <a:lnSpc>
                <a:spcPct val="115000"/>
              </a:lnSpc>
              <a:spcBef>
                <a:spcPts val="0"/>
              </a:spcBef>
              <a:spcAft>
                <a:spcPts val="0"/>
              </a:spcAft>
              <a:defRPr/>
            </a:pPr>
            <a:r>
              <a:rPr lang="pt-BR" sz="2000" b="1" dirty="0">
                <a:solidFill>
                  <a:schemeClr val="bg2">
                    <a:lumMod val="50000"/>
                  </a:schemeClr>
                </a:solidFill>
                <a:latin typeface="Century Gothic" pitchFamily="34" charset="0"/>
                <a:ea typeface="Times New Roman"/>
                <a:cs typeface="Arial" pitchFamily="34" charset="0"/>
              </a:rPr>
              <a:t>XIII – Quaisquer outras operações que, considerando as partes e demais envolvidos, os valores, modo de realização e meio de pagamento, ou a falta de fundamento econômico ou legal, possam configurar sérios indícios da ocorrência dos crimes previstos na Lei n.° 9.613/1998 ou com eles relacionar-se.</a:t>
            </a:r>
          </a:p>
          <a:p>
            <a:pPr algn="just" fontAlgn="auto">
              <a:lnSpc>
                <a:spcPct val="115000"/>
              </a:lnSpc>
              <a:spcBef>
                <a:spcPts val="0"/>
              </a:spcBef>
              <a:spcAft>
                <a:spcPts val="0"/>
              </a:spcAft>
              <a:defRPr/>
            </a:pPr>
            <a:endParaRPr lang="pt-BR" sz="2000" b="1" dirty="0">
              <a:solidFill>
                <a:schemeClr val="bg2">
                  <a:lumMod val="50000"/>
                </a:schemeClr>
              </a:solidFill>
              <a:latin typeface="Century Gothic" pitchFamily="34" charset="0"/>
              <a:ea typeface="Times New Roman"/>
              <a:cs typeface="Arial" pitchFamily="34" charset="0"/>
            </a:endParaRPr>
          </a:p>
          <a:p>
            <a:pPr algn="just" fontAlgn="auto">
              <a:lnSpc>
                <a:spcPct val="115000"/>
              </a:lnSpc>
              <a:spcBef>
                <a:spcPts val="0"/>
              </a:spcBef>
              <a:spcAft>
                <a:spcPts val="0"/>
              </a:spcAft>
              <a:defRPr/>
            </a:pPr>
            <a:r>
              <a:rPr lang="pt-BR" sz="2000" b="1" dirty="0">
                <a:solidFill>
                  <a:schemeClr val="bg2">
                    <a:lumMod val="50000"/>
                  </a:schemeClr>
                </a:solidFill>
                <a:latin typeface="Century Gothic" pitchFamily="34" charset="0"/>
                <a:ea typeface="Times New Roman"/>
                <a:cs typeface="Arial" pitchFamily="34" charset="0"/>
              </a:rPr>
              <a:t>Art.10. As operações e propostas de operações nas situações listadas a seguir devem ser comunicadas ao COAF, independentemente de análise ou de qualquer outra consideração:</a:t>
            </a:r>
          </a:p>
          <a:p>
            <a:pPr algn="just" fontAlgn="auto">
              <a:lnSpc>
                <a:spcPct val="115000"/>
              </a:lnSpc>
              <a:spcBef>
                <a:spcPts val="0"/>
              </a:spcBef>
              <a:spcAft>
                <a:spcPts val="0"/>
              </a:spcAft>
              <a:defRPr/>
            </a:pPr>
            <a:endParaRPr lang="pt-BR" sz="2000" b="1" dirty="0">
              <a:solidFill>
                <a:schemeClr val="bg2">
                  <a:lumMod val="50000"/>
                </a:schemeClr>
              </a:solidFill>
              <a:latin typeface="Century Gothic" pitchFamily="34" charset="0"/>
              <a:ea typeface="Times New Roman"/>
              <a:cs typeface="Arial" pitchFamily="34" charset="0"/>
            </a:endParaRPr>
          </a:p>
          <a:p>
            <a:pPr algn="just" fontAlgn="auto">
              <a:lnSpc>
                <a:spcPct val="115000"/>
              </a:lnSpc>
              <a:spcBef>
                <a:spcPts val="0"/>
              </a:spcBef>
              <a:spcAft>
                <a:spcPts val="0"/>
              </a:spcAft>
              <a:defRPr/>
            </a:pPr>
            <a:r>
              <a:rPr lang="pt-BR" sz="2000" b="1" dirty="0">
                <a:solidFill>
                  <a:schemeClr val="bg2">
                    <a:lumMod val="50000"/>
                  </a:schemeClr>
                </a:solidFill>
                <a:highlight>
                  <a:srgbClr val="FFFF00"/>
                </a:highlight>
                <a:latin typeface="Century Gothic" pitchFamily="34" charset="0"/>
                <a:ea typeface="Times New Roman"/>
                <a:cs typeface="Arial" pitchFamily="34" charset="0"/>
              </a:rPr>
              <a:t>I – prestação de serviço realizada pelo profissional ou Organização Contábil, envolvendo o recebimento, em espécie, de valor igual ou superior a R$30.000,00 (trinta mil reais) ou equivalente em outra moeda</a:t>
            </a:r>
            <a:r>
              <a:rPr lang="pt-BR" sz="2000" b="1" dirty="0" smtClean="0">
                <a:solidFill>
                  <a:schemeClr val="bg2">
                    <a:lumMod val="50000"/>
                  </a:schemeClr>
                </a:solidFill>
                <a:highlight>
                  <a:srgbClr val="FFFF00"/>
                </a:highlight>
                <a:latin typeface="Century Gothic" pitchFamily="34" charset="0"/>
                <a:ea typeface="Times New Roman"/>
                <a:cs typeface="Arial" pitchFamily="34" charset="0"/>
              </a:rPr>
              <a:t>;</a:t>
            </a:r>
            <a:endParaRPr lang="pt-BR" sz="2000" b="1" dirty="0">
              <a:solidFill>
                <a:schemeClr val="bg2">
                  <a:lumMod val="50000"/>
                </a:schemeClr>
              </a:solidFill>
              <a:latin typeface="Century Gothic" pitchFamily="34" charset="0"/>
              <a:ea typeface="Times New Roman"/>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1981200" y="533400"/>
            <a:ext cx="4419600" cy="715963"/>
          </a:xfrm>
        </p:spPr>
        <p:txBody>
          <a:bodyPr/>
          <a:lstStyle/>
          <a:p>
            <a:pPr eaLnBrk="1" hangingPunct="1"/>
            <a:r>
              <a:rPr lang="pt-BR" sz="2400" b="1" dirty="0" smtClean="0"/>
              <a:t>Resolução</a:t>
            </a:r>
            <a:r>
              <a:rPr lang="en-US" sz="2400" b="1" dirty="0" smtClean="0"/>
              <a:t> CFC n.º 1.445/13</a:t>
            </a:r>
            <a:endParaRPr lang="ru-RU" sz="2400" b="1" dirty="0" smtClean="0"/>
          </a:p>
        </p:txBody>
      </p:sp>
      <p:sp>
        <p:nvSpPr>
          <p:cNvPr id="3" name="Título 1"/>
          <p:cNvSpPr txBox="1">
            <a:spLocks/>
          </p:cNvSpPr>
          <p:nvPr/>
        </p:nvSpPr>
        <p:spPr bwMode="auto">
          <a:xfrm>
            <a:off x="206375" y="752475"/>
            <a:ext cx="8785225" cy="1152525"/>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t-BR" sz="3200" b="1" i="0" u="none" strike="noStrike" kern="0" cap="none" spc="0" normalizeH="0" baseline="0" noProof="0" dirty="0" smtClean="0">
                <a:ln>
                  <a:noFill/>
                </a:ln>
                <a:solidFill>
                  <a:srgbClr val="C00000"/>
                </a:solidFill>
                <a:effectLst/>
                <a:uLnTx/>
                <a:uFillTx/>
                <a:latin typeface="Century Gothic" pitchFamily="34" charset="0"/>
                <a:ea typeface="+mj-ea"/>
                <a:cs typeface="Arial" pitchFamily="34" charset="0"/>
              </a:rPr>
              <a:t>DAS COMUNICAÇÕES AO COAF</a:t>
            </a:r>
          </a:p>
        </p:txBody>
      </p:sp>
      <p:sp>
        <p:nvSpPr>
          <p:cNvPr id="4" name="Retângulo 3"/>
          <p:cNvSpPr/>
          <p:nvPr/>
        </p:nvSpPr>
        <p:spPr>
          <a:xfrm>
            <a:off x="152400" y="1524000"/>
            <a:ext cx="8784976" cy="5262979"/>
          </a:xfrm>
          <a:prstGeom prst="rect">
            <a:avLst/>
          </a:prstGeom>
          <a:noFill/>
          <a:ln>
            <a:noFill/>
          </a:ln>
        </p:spPr>
        <p:txBody>
          <a:bodyPr>
            <a:spAutoFit/>
          </a:bodyPr>
          <a:lstStyle/>
          <a:p>
            <a:pPr fontAlgn="auto">
              <a:spcBef>
                <a:spcPts val="0"/>
              </a:spcBef>
              <a:spcAft>
                <a:spcPts val="0"/>
              </a:spcAft>
              <a:defRPr/>
            </a:pPr>
            <a:r>
              <a:rPr lang="pt-BR" sz="2400" b="1" dirty="0">
                <a:solidFill>
                  <a:schemeClr val="bg2">
                    <a:lumMod val="50000"/>
                  </a:schemeClr>
                </a:solidFill>
                <a:highlight>
                  <a:srgbClr val="FFFF00"/>
                </a:highlight>
                <a:latin typeface="Century Gothic" pitchFamily="34" charset="0"/>
                <a:ea typeface="Times New Roman"/>
                <a:cs typeface="Arial" pitchFamily="34" charset="0"/>
              </a:rPr>
              <a:t>II – prestação de serviço realizada pelo profissional ou Organização Contábil, envolvendo o recebimento, de valor igual ou superior a R$ 30.000,00 (trinta mil reais), por meio de cheque emitido ao portador, inclusive a compra ou venda de bens móveis ou imóveis que integrem o ativo das pessoas jurídicas de que trata o Art.1°; </a:t>
            </a:r>
            <a:r>
              <a:rPr lang="pt-BR" sz="2400" b="1" dirty="0" smtClean="0">
                <a:solidFill>
                  <a:srgbClr val="C00000"/>
                </a:solidFill>
                <a:highlight>
                  <a:srgbClr val="FFFF00"/>
                </a:highlight>
                <a:latin typeface="Century Gothic" pitchFamily="34" charset="0"/>
                <a:ea typeface="Times New Roman"/>
                <a:cs typeface="Arial" pitchFamily="34" charset="0"/>
              </a:rPr>
              <a:t>DO </a:t>
            </a:r>
            <a:r>
              <a:rPr lang="pt-BR" sz="2400" b="1" dirty="0">
                <a:solidFill>
                  <a:srgbClr val="C00000"/>
                </a:solidFill>
                <a:highlight>
                  <a:srgbClr val="FFFF00"/>
                </a:highlight>
                <a:latin typeface="Century Gothic" pitchFamily="34" charset="0"/>
                <a:ea typeface="Times New Roman"/>
                <a:cs typeface="Arial" pitchFamily="34" charset="0"/>
              </a:rPr>
              <a:t>ALCANCE</a:t>
            </a:r>
          </a:p>
          <a:p>
            <a:pPr fontAlgn="auto">
              <a:spcBef>
                <a:spcPts val="0"/>
              </a:spcBef>
              <a:spcAft>
                <a:spcPts val="0"/>
              </a:spcAft>
              <a:defRPr/>
            </a:pPr>
            <a:endParaRPr lang="pt-BR" sz="2400" b="1" dirty="0">
              <a:solidFill>
                <a:schemeClr val="bg2">
                  <a:lumMod val="50000"/>
                </a:schemeClr>
              </a:solidFill>
              <a:highlight>
                <a:srgbClr val="FFFF00"/>
              </a:highlight>
              <a:latin typeface="Century Gothic" pitchFamily="34" charset="0"/>
              <a:cs typeface="Arial" pitchFamily="34" charset="0"/>
            </a:endParaRPr>
          </a:p>
          <a:p>
            <a:pPr fontAlgn="auto">
              <a:spcBef>
                <a:spcPts val="0"/>
              </a:spcBef>
              <a:spcAft>
                <a:spcPts val="0"/>
              </a:spcAft>
              <a:defRPr/>
            </a:pPr>
            <a:r>
              <a:rPr lang="pt-BR" sz="2400" b="1" dirty="0">
                <a:solidFill>
                  <a:schemeClr val="bg2">
                    <a:lumMod val="50000"/>
                  </a:schemeClr>
                </a:solidFill>
                <a:highlight>
                  <a:srgbClr val="FFFF00"/>
                </a:highlight>
                <a:latin typeface="Century Gothic" pitchFamily="34" charset="0"/>
                <a:ea typeface="Times New Roman"/>
                <a:cs typeface="Arial" pitchFamily="34" charset="0"/>
              </a:rPr>
              <a:t>III – constituição de empresa e/ou aumento de capital social com integralização em moeda corrente, em espécie, acima de R$ 100.000,00 (cem mil reais); e</a:t>
            </a:r>
          </a:p>
          <a:p>
            <a:pPr fontAlgn="auto">
              <a:spcBef>
                <a:spcPts val="0"/>
              </a:spcBef>
              <a:spcAft>
                <a:spcPts val="0"/>
              </a:spcAft>
              <a:defRPr/>
            </a:pPr>
            <a:endParaRPr lang="pt-BR" sz="2400" b="1" dirty="0">
              <a:solidFill>
                <a:schemeClr val="bg2">
                  <a:lumMod val="50000"/>
                </a:schemeClr>
              </a:solidFill>
              <a:highlight>
                <a:srgbClr val="FFFF00"/>
              </a:highlight>
              <a:latin typeface="Century Gothic" pitchFamily="34" charset="0"/>
              <a:ea typeface="Times New Roman"/>
              <a:cs typeface="Arial" pitchFamily="34" charset="0"/>
            </a:endParaRPr>
          </a:p>
          <a:p>
            <a:pPr fontAlgn="auto">
              <a:spcBef>
                <a:spcPts val="0"/>
              </a:spcBef>
              <a:spcAft>
                <a:spcPts val="0"/>
              </a:spcAft>
              <a:defRPr/>
            </a:pPr>
            <a:r>
              <a:rPr lang="pt-BR" sz="2400" b="1" dirty="0">
                <a:solidFill>
                  <a:schemeClr val="bg2">
                    <a:lumMod val="50000"/>
                  </a:schemeClr>
                </a:solidFill>
                <a:highlight>
                  <a:srgbClr val="FFFF00"/>
                </a:highlight>
                <a:latin typeface="Century Gothic" pitchFamily="34" charset="0"/>
                <a:ea typeface="Times New Roman"/>
                <a:cs typeface="Arial" pitchFamily="34" charset="0"/>
              </a:rPr>
              <a:t>IV – aquisição de ativos e pagamentos a terceiros, em espécie, acima de R$ 100.000,00 (cem mil reais</a:t>
            </a:r>
            <a:r>
              <a:rPr lang="pt-BR" sz="2400" b="1" dirty="0" smtClean="0">
                <a:solidFill>
                  <a:schemeClr val="bg2">
                    <a:lumMod val="50000"/>
                  </a:schemeClr>
                </a:solidFill>
                <a:highlight>
                  <a:srgbClr val="FFFF00"/>
                </a:highlight>
                <a:latin typeface="Century Gothic" pitchFamily="34" charset="0"/>
                <a:ea typeface="Times New Roman"/>
                <a:cs typeface="Arial" pitchFamily="34" charset="0"/>
              </a:rPr>
              <a:t>);</a:t>
            </a:r>
            <a:endParaRPr lang="pt-BR" sz="2400" b="1" dirty="0">
              <a:solidFill>
                <a:schemeClr val="bg2">
                  <a:lumMod val="50000"/>
                </a:schemeClr>
              </a:solidFill>
              <a:latin typeface="Century Gothic" pitchFamily="34" charset="0"/>
              <a:ea typeface="Times New Roman"/>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1981200" y="579437"/>
            <a:ext cx="4419600" cy="715963"/>
          </a:xfrm>
        </p:spPr>
        <p:txBody>
          <a:bodyPr/>
          <a:lstStyle/>
          <a:p>
            <a:pPr eaLnBrk="1" hangingPunct="1"/>
            <a:r>
              <a:rPr lang="pt-BR" sz="2400" b="1" dirty="0" smtClean="0"/>
              <a:t>Resolução</a:t>
            </a:r>
            <a:r>
              <a:rPr lang="en-US" sz="2400" b="1" dirty="0" smtClean="0"/>
              <a:t> CFC n.º 1.445/13</a:t>
            </a:r>
            <a:endParaRPr lang="ru-RU" sz="2400" b="1" dirty="0" smtClean="0"/>
          </a:p>
        </p:txBody>
      </p:sp>
      <p:sp>
        <p:nvSpPr>
          <p:cNvPr id="3" name="Título 1"/>
          <p:cNvSpPr txBox="1">
            <a:spLocks/>
          </p:cNvSpPr>
          <p:nvPr/>
        </p:nvSpPr>
        <p:spPr bwMode="auto">
          <a:xfrm>
            <a:off x="179388" y="828675"/>
            <a:ext cx="8785225" cy="1152525"/>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t-BR" sz="3200" b="1" i="0" u="none" strike="noStrike" kern="0" cap="none" spc="0" normalizeH="0" baseline="0" noProof="0" dirty="0" smtClean="0">
                <a:ln>
                  <a:noFill/>
                </a:ln>
                <a:solidFill>
                  <a:srgbClr val="C00000"/>
                </a:solidFill>
                <a:effectLst/>
                <a:uLnTx/>
                <a:uFillTx/>
                <a:latin typeface="Century Gothic" pitchFamily="34" charset="0"/>
                <a:ea typeface="+mj-ea"/>
                <a:cs typeface="Arial" pitchFamily="34" charset="0"/>
              </a:rPr>
              <a:t>DAS COMUNICAÇÕES AO COAF</a:t>
            </a:r>
          </a:p>
        </p:txBody>
      </p:sp>
      <p:graphicFrame>
        <p:nvGraphicFramePr>
          <p:cNvPr id="4" name="Tabela 3"/>
          <p:cNvGraphicFramePr>
            <a:graphicFrameLocks noGrp="1"/>
          </p:cNvGraphicFramePr>
          <p:nvPr>
            <p:extLst>
              <p:ext uri="{D42A27DB-BD31-4B8C-83A1-F6EECF244321}">
                <p14:modId xmlns:p14="http://schemas.microsoft.com/office/powerpoint/2010/main" xmlns="" val="428832830"/>
              </p:ext>
            </p:extLst>
          </p:nvPr>
        </p:nvGraphicFramePr>
        <p:xfrm>
          <a:off x="130424" y="1701417"/>
          <a:ext cx="8784976" cy="5004183"/>
        </p:xfrm>
        <a:graphic>
          <a:graphicData uri="http://schemas.openxmlformats.org/drawingml/2006/table">
            <a:tbl>
              <a:tblPr/>
              <a:tblGrid>
                <a:gridCol w="8784976"/>
              </a:tblGrid>
              <a:tr h="3077840">
                <a:tc>
                  <a:txBody>
                    <a:bodyPr/>
                    <a:lstStyle/>
                    <a:p>
                      <a:pPr algn="just">
                        <a:lnSpc>
                          <a:spcPct val="115000"/>
                        </a:lnSpc>
                        <a:spcAft>
                          <a:spcPts val="0"/>
                        </a:spcAft>
                      </a:pPr>
                      <a:r>
                        <a:rPr lang="pt-BR" sz="1900" b="1" dirty="0" smtClean="0">
                          <a:solidFill>
                            <a:schemeClr val="bg2">
                              <a:lumMod val="50000"/>
                            </a:schemeClr>
                          </a:solidFill>
                          <a:latin typeface="Century Gothic" pitchFamily="34" charset="0"/>
                          <a:ea typeface="Times New Roman"/>
                          <a:cs typeface="Arial" pitchFamily="34" charset="0"/>
                        </a:rPr>
                        <a:t>Art.11</a:t>
                      </a:r>
                      <a:r>
                        <a:rPr lang="pt-BR" sz="1900" b="1" dirty="0">
                          <a:solidFill>
                            <a:schemeClr val="bg2">
                              <a:lumMod val="50000"/>
                            </a:schemeClr>
                          </a:solidFill>
                          <a:latin typeface="Century Gothic" pitchFamily="34" charset="0"/>
                          <a:ea typeface="Times New Roman"/>
                          <a:cs typeface="Arial" pitchFamily="34" charset="0"/>
                        </a:rPr>
                        <a:t>.   No caso dos serviços de auditoria das demonstrações contábeis, as operações e transações passíveis de informação de acordo com os critérios estabelecidos nos Art. 9º e 10º são aquelas detectadas no curso normal de uma auditoria que leva em consideração a utilização de amostragem para seleção de operações ou transações a serem testadas, cuja determinação da extensão dos testes depende da avaliação dos riscos e do controle interno da entidade para responder a esses riscos, assim como do valor da materialidade para execução da auditoria, estabelecido para as demonstrações contábeis que estão sendo auditadas de acordo com as normas técnicas (NBCs TA) aprovadas por este Conselho</a:t>
                      </a:r>
                      <a:r>
                        <a:rPr lang="pt-BR" sz="1900" b="1" dirty="0">
                          <a:solidFill>
                            <a:schemeClr val="bg2">
                              <a:lumMod val="50000"/>
                            </a:schemeClr>
                          </a:solidFill>
                          <a:latin typeface="Century Gothic" pitchFamily="34" charset="0"/>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371919">
                <a:tc>
                  <a:txBody>
                    <a:bodyPr/>
                    <a:lstStyle/>
                    <a:p>
                      <a:pPr algn="just">
                        <a:lnSpc>
                          <a:spcPct val="115000"/>
                        </a:lnSpc>
                        <a:spcAft>
                          <a:spcPts val="0"/>
                        </a:spcAft>
                      </a:pPr>
                      <a:r>
                        <a:rPr lang="pt-BR" sz="1900" b="1" dirty="0">
                          <a:solidFill>
                            <a:schemeClr val="bg2">
                              <a:lumMod val="50000"/>
                            </a:schemeClr>
                          </a:solidFill>
                          <a:latin typeface="Century Gothic" pitchFamily="34" charset="0"/>
                          <a:ea typeface="Times New Roman"/>
                          <a:cs typeface="Arial" pitchFamily="34" charset="0"/>
                        </a:rPr>
                        <a:t>Art. 12. Nos casos de serviços de assessoria, em que um profissional ou organização contábil contratada por pessoa física ou jurídica para análise de riscos de outra empresa ou organização que não seja seu cliente, não será objeto de comunicação ao Coaf.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1981200" y="655637"/>
            <a:ext cx="4419600" cy="715963"/>
          </a:xfrm>
        </p:spPr>
        <p:txBody>
          <a:bodyPr/>
          <a:lstStyle/>
          <a:p>
            <a:pPr eaLnBrk="1" hangingPunct="1"/>
            <a:r>
              <a:rPr lang="pt-BR" sz="2400" b="1" dirty="0" smtClean="0"/>
              <a:t>Resolução</a:t>
            </a:r>
            <a:r>
              <a:rPr lang="en-US" sz="2400" b="1" dirty="0" smtClean="0"/>
              <a:t> CFC n.º 1.445/13</a:t>
            </a:r>
            <a:endParaRPr lang="ru-RU" sz="2400" b="1" dirty="0" smtClean="0"/>
          </a:p>
        </p:txBody>
      </p:sp>
      <p:sp>
        <p:nvSpPr>
          <p:cNvPr id="3" name="Título 1"/>
          <p:cNvSpPr txBox="1">
            <a:spLocks/>
          </p:cNvSpPr>
          <p:nvPr/>
        </p:nvSpPr>
        <p:spPr bwMode="auto">
          <a:xfrm>
            <a:off x="179388" y="841375"/>
            <a:ext cx="8785225" cy="13684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sz="3200" b="1" i="0" u="none" strike="noStrike" kern="0" cap="none" spc="0" normalizeH="0" baseline="0" noProof="0" dirty="0" smtClean="0">
                <a:ln>
                  <a:noFill/>
                </a:ln>
                <a:solidFill>
                  <a:srgbClr val="C00000"/>
                </a:solidFill>
                <a:effectLst/>
                <a:uLnTx/>
                <a:uFillTx/>
                <a:latin typeface="Century Gothic" pitchFamily="34" charset="0"/>
                <a:ea typeface="+mj-ea"/>
                <a:cs typeface="Arial" charset="0"/>
              </a:rPr>
              <a:t>DAS COMUNICAÇÕES AO COAF</a:t>
            </a:r>
          </a:p>
        </p:txBody>
      </p:sp>
      <p:sp>
        <p:nvSpPr>
          <p:cNvPr id="4" name="Retângulo 3"/>
          <p:cNvSpPr/>
          <p:nvPr/>
        </p:nvSpPr>
        <p:spPr>
          <a:xfrm>
            <a:off x="179512" y="1756350"/>
            <a:ext cx="8784976" cy="5120569"/>
          </a:xfrm>
          <a:prstGeom prst="rect">
            <a:avLst/>
          </a:prstGeom>
          <a:noFill/>
          <a:ln>
            <a:noFill/>
          </a:ln>
        </p:spPr>
        <p:txBody>
          <a:bodyPr>
            <a:spAutoFit/>
          </a:bodyPr>
          <a:lstStyle/>
          <a:p>
            <a:pPr algn="just" fontAlgn="auto">
              <a:lnSpc>
                <a:spcPct val="115000"/>
              </a:lnSpc>
              <a:spcBef>
                <a:spcPts val="0"/>
              </a:spcBef>
              <a:spcAft>
                <a:spcPts val="0"/>
              </a:spcAft>
              <a:defRPr/>
            </a:pPr>
            <a:r>
              <a:rPr lang="pt-BR" sz="2200" b="1" dirty="0">
                <a:solidFill>
                  <a:schemeClr val="bg2">
                    <a:lumMod val="50000"/>
                  </a:schemeClr>
                </a:solidFill>
                <a:latin typeface="Arial" pitchFamily="34" charset="0"/>
                <a:cs typeface="Arial" pitchFamily="34" charset="0"/>
              </a:rPr>
              <a:t>Art.13. As comunicações de que tratam os arts. 9º e 10, devem ser efetuadas no sítio eletrônico do COAF, de acordo com as instruções ali definidas, no prazo de 24 (vinte e quatro) horas a contar do momento em que o responsável pelas comunicações ao Coaf concluir que a operação ou a proposta de operação deva ser comunicada, abstendo-se de dar ciência aos clientes de tal ato.</a:t>
            </a:r>
          </a:p>
          <a:p>
            <a:pPr algn="just" fontAlgn="auto">
              <a:lnSpc>
                <a:spcPct val="115000"/>
              </a:lnSpc>
              <a:spcBef>
                <a:spcPts val="0"/>
              </a:spcBef>
              <a:spcAft>
                <a:spcPts val="0"/>
              </a:spcAft>
              <a:defRPr/>
            </a:pPr>
            <a:endParaRPr lang="pt-BR" sz="2200" b="1" dirty="0">
              <a:solidFill>
                <a:schemeClr val="bg2">
                  <a:lumMod val="50000"/>
                </a:schemeClr>
              </a:solidFill>
              <a:latin typeface="Arial" pitchFamily="34" charset="0"/>
              <a:cs typeface="Arial" pitchFamily="34" charset="0"/>
            </a:endParaRPr>
          </a:p>
          <a:p>
            <a:pPr algn="just" fontAlgn="auto">
              <a:lnSpc>
                <a:spcPct val="115000"/>
              </a:lnSpc>
              <a:spcBef>
                <a:spcPts val="0"/>
              </a:spcBef>
              <a:spcAft>
                <a:spcPts val="0"/>
              </a:spcAft>
              <a:defRPr/>
            </a:pPr>
            <a:r>
              <a:rPr lang="pt-BR" sz="2200" b="1" dirty="0">
                <a:solidFill>
                  <a:schemeClr val="bg2">
                    <a:lumMod val="50000"/>
                  </a:schemeClr>
                </a:solidFill>
                <a:latin typeface="Arial" pitchFamily="34" charset="0"/>
                <a:ea typeface="Times New Roman"/>
                <a:cs typeface="Arial" pitchFamily="34" charset="0"/>
              </a:rPr>
              <a:t>Art. 14. Não havendo a ocorrência, durante o ano civil, de operações ou propostas a que se referem os Arts. 9º e 10, considerando o Art. 11, as pessoas de que trata o Art. 1º devem apresentar declaração nesses termos ao CFC por meio do sítio do Coaf até o dia 31 de janeiro do ano seguinte</a:t>
            </a:r>
            <a:r>
              <a:rPr lang="pt-BR" sz="2200" b="1" dirty="0" smtClean="0">
                <a:solidFill>
                  <a:schemeClr val="bg2">
                    <a:lumMod val="50000"/>
                  </a:schemeClr>
                </a:solidFill>
                <a:latin typeface="Arial" pitchFamily="34" charset="0"/>
                <a:ea typeface="Times New Roman"/>
                <a:cs typeface="Arial" pitchFamily="34" charset="0"/>
              </a:rPr>
              <a:t>.</a:t>
            </a:r>
            <a:endParaRPr lang="pt-BR" sz="2200" b="1" dirty="0">
              <a:solidFill>
                <a:schemeClr val="bg2">
                  <a:lumMod val="50000"/>
                </a:schemeClr>
              </a:solidFill>
              <a:latin typeface="Arial" pitchFamily="34" charset="0"/>
              <a:ea typeface="Times New Roman"/>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1981200" y="731837"/>
            <a:ext cx="4419600" cy="715963"/>
          </a:xfrm>
        </p:spPr>
        <p:txBody>
          <a:bodyPr/>
          <a:lstStyle/>
          <a:p>
            <a:pPr eaLnBrk="1" hangingPunct="1"/>
            <a:r>
              <a:rPr lang="pt-BR" sz="2400" b="1" dirty="0" smtClean="0"/>
              <a:t>Resolução</a:t>
            </a:r>
            <a:r>
              <a:rPr lang="en-US" sz="2400" b="1" dirty="0" smtClean="0"/>
              <a:t> CFC n.º 1.445/13</a:t>
            </a:r>
            <a:endParaRPr lang="ru-RU" sz="2400" b="1" dirty="0" smtClean="0"/>
          </a:p>
        </p:txBody>
      </p:sp>
      <p:sp>
        <p:nvSpPr>
          <p:cNvPr id="3" name="Título 1"/>
          <p:cNvSpPr txBox="1">
            <a:spLocks/>
          </p:cNvSpPr>
          <p:nvPr/>
        </p:nvSpPr>
        <p:spPr bwMode="auto">
          <a:xfrm>
            <a:off x="179388" y="1133475"/>
            <a:ext cx="8785225" cy="1228725"/>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t-BR" sz="3200" b="1" i="0" u="none" strike="noStrike" kern="0" cap="none" spc="0" normalizeH="0" baseline="0" noProof="0" dirty="0" smtClean="0">
                <a:ln>
                  <a:noFill/>
                </a:ln>
                <a:solidFill>
                  <a:srgbClr val="C00000"/>
                </a:solidFill>
                <a:effectLst/>
                <a:uLnTx/>
                <a:uFillTx/>
                <a:latin typeface="Century Gothic" pitchFamily="34" charset="0"/>
                <a:ea typeface="+mj-ea"/>
                <a:cs typeface="Arial" pitchFamily="34" charset="0"/>
              </a:rPr>
              <a:t>DAS COMUNICAÇÕES AO COAF</a:t>
            </a:r>
          </a:p>
        </p:txBody>
      </p:sp>
      <p:sp>
        <p:nvSpPr>
          <p:cNvPr id="4" name="Retângulo 2"/>
          <p:cNvSpPr>
            <a:spLocks noChangeArrowheads="1"/>
          </p:cNvSpPr>
          <p:nvPr/>
        </p:nvSpPr>
        <p:spPr bwMode="auto">
          <a:xfrm>
            <a:off x="179388" y="1752600"/>
            <a:ext cx="8785225" cy="4893647"/>
          </a:xfrm>
          <a:prstGeom prst="rect">
            <a:avLst/>
          </a:prstGeom>
          <a:noFill/>
          <a:ln w="9525">
            <a:noFill/>
            <a:miter lim="800000"/>
            <a:headEnd/>
            <a:tailEnd/>
          </a:ln>
        </p:spPr>
        <p:txBody>
          <a:bodyPr>
            <a:spAutoFit/>
          </a:bodyPr>
          <a:lstStyle/>
          <a:p>
            <a:pPr algn="just"/>
            <a:endParaRPr lang="pt-BR" dirty="0">
              <a:latin typeface="Century Gothic" pitchFamily="34" charset="0"/>
            </a:endParaRPr>
          </a:p>
          <a:p>
            <a:pPr algn="just"/>
            <a:r>
              <a:rPr lang="pt-BR" b="1" dirty="0">
                <a:solidFill>
                  <a:srgbClr val="C00000"/>
                </a:solidFill>
                <a:latin typeface="Century Gothic" pitchFamily="34" charset="0"/>
              </a:rPr>
              <a:t>INCLUSÃO</a:t>
            </a:r>
          </a:p>
          <a:p>
            <a:pPr algn="just"/>
            <a:r>
              <a:rPr lang="pt-BR" b="1" dirty="0">
                <a:solidFill>
                  <a:schemeClr val="bg2">
                    <a:lumMod val="50000"/>
                  </a:schemeClr>
                </a:solidFill>
                <a:latin typeface="Century Gothic" pitchFamily="34" charset="0"/>
              </a:rPr>
              <a:t>VIII – operação injustificadamente complexa ou com custos mais elevados que visem dificultar o rastreamento dos recursos ou a identificação </a:t>
            </a:r>
            <a:r>
              <a:rPr lang="pt-BR" b="1" dirty="0">
                <a:solidFill>
                  <a:srgbClr val="C00000"/>
                </a:solidFill>
                <a:latin typeface="Century Gothic" pitchFamily="34" charset="0"/>
              </a:rPr>
              <a:t>do real objetivo da operação</a:t>
            </a:r>
            <a:r>
              <a:rPr lang="pt-BR" b="1" dirty="0">
                <a:latin typeface="Century Gothic" pitchFamily="34" charset="0"/>
              </a:rPr>
              <a:t>;</a:t>
            </a:r>
          </a:p>
          <a:p>
            <a:pPr algn="just"/>
            <a:endParaRPr lang="pt-BR" b="1" dirty="0">
              <a:latin typeface="Century Gothic" pitchFamily="34" charset="0"/>
            </a:endParaRPr>
          </a:p>
          <a:p>
            <a:pPr algn="just"/>
            <a:endParaRPr lang="pt-BR" b="1" dirty="0">
              <a:latin typeface="Century Gothic" pitchFamily="34" charset="0"/>
            </a:endParaRPr>
          </a:p>
          <a:p>
            <a:pPr algn="just"/>
            <a:r>
              <a:rPr lang="pt-BR" b="1" dirty="0">
                <a:solidFill>
                  <a:srgbClr val="C00000"/>
                </a:solidFill>
                <a:latin typeface="Century Gothic" pitchFamily="34" charset="0"/>
              </a:rPr>
              <a:t>INCLUSÃO</a:t>
            </a:r>
          </a:p>
          <a:p>
            <a:pPr algn="just"/>
            <a:r>
              <a:rPr lang="pt-BR" b="1" dirty="0">
                <a:solidFill>
                  <a:schemeClr val="bg2">
                    <a:lumMod val="50000"/>
                  </a:schemeClr>
                </a:solidFill>
                <a:latin typeface="Century Gothic" pitchFamily="34" charset="0"/>
              </a:rPr>
              <a:t>XI – operação envolvendo Declaração de Comprovação de Rendimentos (Decore), incompatível com a capacidade financeira do cliente, conforme disposto em Resolução específica do CFC;</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1981200" y="579437"/>
            <a:ext cx="4419600" cy="715963"/>
          </a:xfrm>
        </p:spPr>
        <p:txBody>
          <a:bodyPr/>
          <a:lstStyle/>
          <a:p>
            <a:pPr eaLnBrk="1" hangingPunct="1"/>
            <a:r>
              <a:rPr lang="pt-BR" sz="2400" b="1" dirty="0" smtClean="0"/>
              <a:t>Resolução</a:t>
            </a:r>
            <a:r>
              <a:rPr lang="en-US" sz="2400" b="1" dirty="0" smtClean="0"/>
              <a:t> CFC n.º 1.445/13</a:t>
            </a:r>
            <a:endParaRPr lang="ru-RU" sz="2400" b="1" dirty="0" smtClean="0"/>
          </a:p>
        </p:txBody>
      </p:sp>
      <p:sp>
        <p:nvSpPr>
          <p:cNvPr id="3" name="Título 1"/>
          <p:cNvSpPr txBox="1">
            <a:spLocks/>
          </p:cNvSpPr>
          <p:nvPr/>
        </p:nvSpPr>
        <p:spPr bwMode="auto">
          <a:xfrm>
            <a:off x="179389" y="1066800"/>
            <a:ext cx="7516812" cy="12287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sz="3200" b="1" i="0" u="none" strike="noStrike" kern="0" cap="none" spc="0" normalizeH="0" baseline="0" noProof="0" dirty="0" smtClean="0">
                <a:ln>
                  <a:noFill/>
                </a:ln>
                <a:solidFill>
                  <a:srgbClr val="C00000"/>
                </a:solidFill>
                <a:effectLst/>
                <a:uLnTx/>
                <a:uFillTx/>
                <a:latin typeface="Century Gothic" pitchFamily="34" charset="0"/>
                <a:ea typeface="+mj-ea"/>
                <a:cs typeface="Arial" charset="0"/>
              </a:rPr>
              <a:t>Da Guarda e Conservação de Registros e Documentos</a:t>
            </a:r>
            <a:endParaRPr kumimoji="0" lang="pt-BR" sz="3200" b="0" i="0" u="none" strike="noStrike" kern="0" cap="none" spc="0" normalizeH="0" baseline="0" noProof="0" dirty="0" smtClean="0">
              <a:ln>
                <a:noFill/>
              </a:ln>
              <a:solidFill>
                <a:srgbClr val="C00000"/>
              </a:solidFill>
              <a:effectLst/>
              <a:uLnTx/>
              <a:uFillTx/>
              <a:latin typeface="Century Gothic" pitchFamily="34" charset="0"/>
              <a:ea typeface="+mj-ea"/>
              <a:cs typeface="Arial" charset="0"/>
            </a:endParaRPr>
          </a:p>
        </p:txBody>
      </p:sp>
      <p:sp>
        <p:nvSpPr>
          <p:cNvPr id="4" name="Espaço Reservado para Conteúdo 2"/>
          <p:cNvSpPr>
            <a:spLocks noGrp="1"/>
          </p:cNvSpPr>
          <p:nvPr>
            <p:ph sz="half" idx="1"/>
          </p:nvPr>
        </p:nvSpPr>
        <p:spPr>
          <a:xfrm>
            <a:off x="76200" y="2165350"/>
            <a:ext cx="4572000" cy="4997450"/>
          </a:xfrm>
          <a:noFill/>
          <a:ln>
            <a:noFill/>
          </a:ln>
        </p:spPr>
        <p:txBody>
          <a:bodyPr rtlCol="0">
            <a:noAutofit/>
          </a:bodyPr>
          <a:lstStyle/>
          <a:p>
            <a:pPr eaLnBrk="1" fontAlgn="auto" hangingPunct="1">
              <a:spcAft>
                <a:spcPts val="0"/>
              </a:spcAft>
              <a:buFont typeface="Arial" pitchFamily="34" charset="0"/>
              <a:buChar char="•"/>
              <a:defRPr/>
            </a:pPr>
            <a:r>
              <a:rPr lang="pt-BR" sz="2500" b="1" dirty="0" smtClean="0">
                <a:solidFill>
                  <a:schemeClr val="bg2">
                    <a:lumMod val="50000"/>
                  </a:schemeClr>
                </a:solidFill>
                <a:latin typeface="Century Gothic" pitchFamily="34" charset="0"/>
                <a:cs typeface="Arial" pitchFamily="34" charset="0"/>
              </a:rPr>
              <a:t>Art. 13. As pessoas de que trata o art. 1º devem conservar os cadastros e registros de que tratam os arts. 4º e 8º, bem como as correspondências de que trata o art. 4º, por no mínimo 5 (cinco) anos, contados do encerramento da relação contratual com o cliente.</a:t>
            </a:r>
          </a:p>
        </p:txBody>
      </p:sp>
      <p:sp>
        <p:nvSpPr>
          <p:cNvPr id="5" name="Espaço Reservado para Conteúdo 3"/>
          <p:cNvSpPr txBox="1">
            <a:spLocks/>
          </p:cNvSpPr>
          <p:nvPr/>
        </p:nvSpPr>
        <p:spPr>
          <a:xfrm>
            <a:off x="4648200" y="2085975"/>
            <a:ext cx="4495800" cy="4924425"/>
          </a:xfrm>
          <a:prstGeom prst="rect">
            <a:avLst/>
          </a:prstGeom>
          <a:noFill/>
          <a:ln>
            <a:noFill/>
          </a:ln>
        </p:spPr>
        <p:txBody>
          <a:bodyPr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pt-BR" sz="2500" b="1" i="0" u="none" strike="noStrike" kern="0" cap="none" spc="0" normalizeH="0" baseline="0" noProof="0" dirty="0" smtClean="0">
                <a:ln>
                  <a:noFill/>
                </a:ln>
                <a:solidFill>
                  <a:schemeClr val="bg2">
                    <a:lumMod val="50000"/>
                  </a:schemeClr>
                </a:solidFill>
                <a:effectLst/>
                <a:uLnTx/>
                <a:uFillTx/>
                <a:latin typeface="Century Gothic" pitchFamily="34" charset="0"/>
                <a:cs typeface="Arial" pitchFamily="34" charset="0"/>
              </a:rPr>
              <a:t>Art. 15. Os profissionais e Organizações Contábeis devem conservar os cadastros e registros de que tratam os Arts. 4º e 8º, bem como as correspondências de que trata o Art. 4º por, no mínimo, 5 (cinco) anos, contados da data de entrega do serviço contratado</a:t>
            </a:r>
            <a:r>
              <a:rPr kumimoji="0" lang="pt-BR" sz="2500" b="0" i="0" u="none" strike="noStrike" kern="0" cap="none" spc="0" normalizeH="0" baseline="0" noProof="0" dirty="0" smtClean="0">
                <a:ln>
                  <a:noFill/>
                </a:ln>
                <a:solidFill>
                  <a:schemeClr val="bg2">
                    <a:lumMod val="50000"/>
                  </a:schemeClr>
                </a:solidFill>
                <a:effectLst/>
                <a:uLnTx/>
                <a:uFillTx/>
                <a:latin typeface="Century Gothic" pitchFamily="34" charset="0"/>
              </a:rPr>
              <a: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1981200" y="731837"/>
            <a:ext cx="4419600" cy="715963"/>
          </a:xfrm>
        </p:spPr>
        <p:txBody>
          <a:bodyPr/>
          <a:lstStyle/>
          <a:p>
            <a:pPr eaLnBrk="1" hangingPunct="1"/>
            <a:r>
              <a:rPr lang="pt-BR" sz="2400" b="1" dirty="0" smtClean="0"/>
              <a:t>Resolução</a:t>
            </a:r>
            <a:r>
              <a:rPr lang="en-US" sz="2400" b="1" dirty="0" smtClean="0"/>
              <a:t> CFC n.º 1.445/13</a:t>
            </a:r>
            <a:endParaRPr lang="ru-RU" sz="2400" b="1" dirty="0" smtClean="0"/>
          </a:p>
        </p:txBody>
      </p:sp>
      <p:sp>
        <p:nvSpPr>
          <p:cNvPr id="3" name="Título 1"/>
          <p:cNvSpPr txBox="1">
            <a:spLocks/>
          </p:cNvSpPr>
          <p:nvPr/>
        </p:nvSpPr>
        <p:spPr bwMode="auto">
          <a:xfrm>
            <a:off x="206375" y="1981200"/>
            <a:ext cx="8785225" cy="48974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tabLst/>
              <a:defRPr/>
            </a:pPr>
            <a:r>
              <a:rPr kumimoji="0" lang="pt-BR" b="1" i="1" u="none" strike="noStrike" kern="0" cap="none" spc="0" normalizeH="0" baseline="0" noProof="0" dirty="0" smtClean="0">
                <a:ln>
                  <a:noFill/>
                </a:ln>
                <a:solidFill>
                  <a:schemeClr val="bg2">
                    <a:lumMod val="50000"/>
                  </a:schemeClr>
                </a:solidFill>
                <a:effectLst/>
                <a:uLnTx/>
                <a:uFillTx/>
                <a:latin typeface="Century Gothic" pitchFamily="34" charset="0"/>
                <a:ea typeface="+mj-ea"/>
                <a:cs typeface="Arial" pitchFamily="34" charset="0"/>
              </a:rPr>
              <a:t>Como Preparar  OS ESCRITÓRIOS ?</a:t>
            </a:r>
            <a:r>
              <a:rPr kumimoji="0" lang="pt-BR" b="0" i="1" u="none" strike="noStrike" kern="0" cap="none" spc="0" normalizeH="0" baseline="0" noProof="0" dirty="0" smtClean="0">
                <a:ln>
                  <a:noFill/>
                </a:ln>
                <a:solidFill>
                  <a:schemeClr val="bg2">
                    <a:lumMod val="50000"/>
                  </a:schemeClr>
                </a:solidFill>
                <a:effectLst/>
                <a:uLnTx/>
                <a:uFillTx/>
                <a:latin typeface="Century Gothic" pitchFamily="34" charset="0"/>
                <a:ea typeface="+mj-ea"/>
                <a:cs typeface="Arial" pitchFamily="34" charset="0"/>
              </a:rPr>
              <a:t/>
            </a:r>
            <a:br>
              <a:rPr kumimoji="0" lang="pt-BR" b="0" i="1" u="none" strike="noStrike" kern="0" cap="none" spc="0" normalizeH="0" baseline="0" noProof="0" dirty="0" smtClean="0">
                <a:ln>
                  <a:noFill/>
                </a:ln>
                <a:solidFill>
                  <a:schemeClr val="bg2">
                    <a:lumMod val="50000"/>
                  </a:schemeClr>
                </a:solidFill>
                <a:effectLst/>
                <a:uLnTx/>
                <a:uFillTx/>
                <a:latin typeface="Century Gothic" pitchFamily="34" charset="0"/>
                <a:ea typeface="+mj-ea"/>
                <a:cs typeface="Arial" pitchFamily="34" charset="0"/>
              </a:rPr>
            </a:br>
            <a:r>
              <a:rPr kumimoji="0" lang="pt-BR" b="0" i="1" u="none" strike="noStrike" kern="0" cap="none" spc="0" normalizeH="0" baseline="0" noProof="0" dirty="0" smtClean="0">
                <a:ln>
                  <a:noFill/>
                </a:ln>
                <a:solidFill>
                  <a:schemeClr val="bg2">
                    <a:lumMod val="50000"/>
                  </a:schemeClr>
                </a:solidFill>
                <a:effectLst/>
                <a:uLnTx/>
                <a:uFillTx/>
                <a:latin typeface="Century Gothic" pitchFamily="34" charset="0"/>
                <a:ea typeface="+mj-ea"/>
                <a:cs typeface="Arial" pitchFamily="34" charset="0"/>
              </a:rPr>
              <a:t/>
            </a:r>
            <a:br>
              <a:rPr kumimoji="0" lang="pt-BR" b="0" i="1" u="none" strike="noStrike" kern="0" cap="none" spc="0" normalizeH="0" baseline="0" noProof="0" dirty="0" smtClean="0">
                <a:ln>
                  <a:noFill/>
                </a:ln>
                <a:solidFill>
                  <a:schemeClr val="bg2">
                    <a:lumMod val="50000"/>
                  </a:schemeClr>
                </a:solidFill>
                <a:effectLst/>
                <a:uLnTx/>
                <a:uFillTx/>
                <a:latin typeface="Century Gothic" pitchFamily="34" charset="0"/>
                <a:ea typeface="+mj-ea"/>
                <a:cs typeface="Arial" pitchFamily="34" charset="0"/>
              </a:rPr>
            </a:br>
            <a:r>
              <a:rPr kumimoji="0" lang="pt-BR" b="0" i="1" u="none" strike="noStrike" kern="0" cap="none" spc="0" normalizeH="0" baseline="0" noProof="0" dirty="0" smtClean="0">
                <a:ln>
                  <a:noFill/>
                </a:ln>
                <a:solidFill>
                  <a:schemeClr val="bg2">
                    <a:lumMod val="50000"/>
                  </a:schemeClr>
                </a:solidFill>
                <a:effectLst/>
                <a:uLnTx/>
                <a:uFillTx/>
                <a:latin typeface="Century Gothic" pitchFamily="34" charset="0"/>
                <a:ea typeface="+mj-ea"/>
                <a:cs typeface="Arial" pitchFamily="34" charset="0"/>
              </a:rPr>
              <a:t>- </a:t>
            </a:r>
            <a:r>
              <a:rPr kumimoji="0" lang="pt-BR" b="0" i="0" u="none" strike="noStrike" kern="0" cap="none" spc="0" normalizeH="0" baseline="0" noProof="0" dirty="0" smtClean="0">
                <a:ln>
                  <a:noFill/>
                </a:ln>
                <a:solidFill>
                  <a:schemeClr val="bg2">
                    <a:lumMod val="50000"/>
                  </a:schemeClr>
                </a:solidFill>
                <a:effectLst/>
                <a:uLnTx/>
                <a:uFillTx/>
                <a:latin typeface="Century Gothic" pitchFamily="34" charset="0"/>
                <a:ea typeface="+mj-ea"/>
                <a:cs typeface="Arial" pitchFamily="34" charset="0"/>
              </a:rPr>
              <a:t>Pesadas multas – até 20% do faturamento bruto, ou R$ 60 milhões;  </a:t>
            </a:r>
            <a:br>
              <a:rPr kumimoji="0" lang="pt-BR" b="0" i="0" u="none" strike="noStrike" kern="0" cap="none" spc="0" normalizeH="0" baseline="0" noProof="0" dirty="0" smtClean="0">
                <a:ln>
                  <a:noFill/>
                </a:ln>
                <a:solidFill>
                  <a:schemeClr val="bg2">
                    <a:lumMod val="50000"/>
                  </a:schemeClr>
                </a:solidFill>
                <a:effectLst/>
                <a:uLnTx/>
                <a:uFillTx/>
                <a:latin typeface="Century Gothic" pitchFamily="34" charset="0"/>
                <a:ea typeface="+mj-ea"/>
                <a:cs typeface="Arial" pitchFamily="34" charset="0"/>
              </a:rPr>
            </a:br>
            <a:r>
              <a:rPr kumimoji="0" lang="pt-BR" b="0" i="0" u="none" strike="noStrike" kern="0" cap="none" spc="0" normalizeH="0" baseline="0" noProof="0" dirty="0" smtClean="0">
                <a:ln>
                  <a:noFill/>
                </a:ln>
                <a:solidFill>
                  <a:schemeClr val="bg2">
                    <a:lumMod val="50000"/>
                  </a:schemeClr>
                </a:solidFill>
                <a:effectLst/>
                <a:uLnTx/>
                <a:uFillTx/>
                <a:latin typeface="Century Gothic" pitchFamily="34" charset="0"/>
                <a:ea typeface="+mj-ea"/>
                <a:cs typeface="Arial" pitchFamily="34" charset="0"/>
              </a:rPr>
              <a:t>- Perda de bens, suspensão de atividades, proibição de acesso a incentivos públicos;</a:t>
            </a:r>
            <a:br>
              <a:rPr kumimoji="0" lang="pt-BR" b="0" i="0" u="none" strike="noStrike" kern="0" cap="none" spc="0" normalizeH="0" baseline="0" noProof="0" dirty="0" smtClean="0">
                <a:ln>
                  <a:noFill/>
                </a:ln>
                <a:solidFill>
                  <a:schemeClr val="bg2">
                    <a:lumMod val="50000"/>
                  </a:schemeClr>
                </a:solidFill>
                <a:effectLst/>
                <a:uLnTx/>
                <a:uFillTx/>
                <a:latin typeface="Century Gothic" pitchFamily="34" charset="0"/>
                <a:ea typeface="+mj-ea"/>
                <a:cs typeface="Arial" pitchFamily="34" charset="0"/>
              </a:rPr>
            </a:br>
            <a:r>
              <a:rPr kumimoji="0" lang="pt-BR" b="0" i="0" u="none" strike="noStrike" kern="0" cap="none" spc="0" normalizeH="0" baseline="0" noProof="0" dirty="0" smtClean="0">
                <a:ln>
                  <a:noFill/>
                </a:ln>
                <a:solidFill>
                  <a:schemeClr val="bg2">
                    <a:lumMod val="50000"/>
                  </a:schemeClr>
                </a:solidFill>
                <a:effectLst/>
                <a:uLnTx/>
                <a:uFillTx/>
                <a:latin typeface="Century Gothic" pitchFamily="34" charset="0"/>
                <a:ea typeface="+mj-ea"/>
                <a:cs typeface="Arial" pitchFamily="34" charset="0"/>
              </a:rPr>
              <a:t>- No caso de condenação, há Previsão da dissolução da Pessoa Jurídica.</a:t>
            </a:r>
            <a:br>
              <a:rPr kumimoji="0" lang="pt-BR" b="0" i="0" u="none" strike="noStrike" kern="0" cap="none" spc="0" normalizeH="0" baseline="0" noProof="0" dirty="0" smtClean="0">
                <a:ln>
                  <a:noFill/>
                </a:ln>
                <a:solidFill>
                  <a:schemeClr val="bg2">
                    <a:lumMod val="50000"/>
                  </a:schemeClr>
                </a:solidFill>
                <a:effectLst/>
                <a:uLnTx/>
                <a:uFillTx/>
                <a:latin typeface="Century Gothic" pitchFamily="34" charset="0"/>
                <a:ea typeface="+mj-ea"/>
                <a:cs typeface="Arial" pitchFamily="34" charset="0"/>
              </a:rPr>
            </a:br>
            <a:r>
              <a:rPr kumimoji="0" lang="pt-BR" b="0" i="0" u="none" strike="noStrike" kern="0" cap="none" spc="0" normalizeH="0" baseline="0" noProof="0" dirty="0" smtClean="0">
                <a:ln>
                  <a:noFill/>
                </a:ln>
                <a:solidFill>
                  <a:schemeClr val="bg2">
                    <a:lumMod val="50000"/>
                  </a:schemeClr>
                </a:solidFill>
                <a:effectLst/>
                <a:uLnTx/>
                <a:uFillTx/>
                <a:latin typeface="Century Gothic" pitchFamily="34" charset="0"/>
                <a:ea typeface="+mj-ea"/>
                <a:cs typeface="Arial" pitchFamily="34" charset="0"/>
              </a:rPr>
              <a:t>-</a:t>
            </a:r>
            <a:r>
              <a:rPr kumimoji="0" lang="pt-BR" b="0" i="0" u="none" strike="noStrike" kern="0" cap="none" spc="0" normalizeH="0" noProof="0" dirty="0" smtClean="0">
                <a:ln>
                  <a:noFill/>
                </a:ln>
                <a:solidFill>
                  <a:schemeClr val="bg2">
                    <a:lumMod val="50000"/>
                  </a:schemeClr>
                </a:solidFill>
                <a:effectLst/>
                <a:uLnTx/>
                <a:uFillTx/>
                <a:latin typeface="Century Gothic" pitchFamily="34" charset="0"/>
                <a:ea typeface="+mj-ea"/>
                <a:cs typeface="Arial" pitchFamily="34" charset="0"/>
              </a:rPr>
              <a:t> </a:t>
            </a:r>
            <a:r>
              <a:rPr kumimoji="0" lang="pt-BR" b="0" i="0" u="none" strike="noStrike" kern="0" cap="none" spc="0" normalizeH="0" baseline="0" noProof="0" dirty="0" smtClean="0">
                <a:ln>
                  <a:noFill/>
                </a:ln>
                <a:solidFill>
                  <a:schemeClr val="bg2">
                    <a:lumMod val="50000"/>
                  </a:schemeClr>
                </a:solidFill>
                <a:effectLst/>
                <a:uLnTx/>
                <a:uFillTx/>
                <a:latin typeface="Century Gothic" pitchFamily="34" charset="0"/>
                <a:ea typeface="+mj-ea"/>
                <a:cs typeface="Arial" pitchFamily="34" charset="0"/>
              </a:rPr>
              <a:t>A partir de 2014, empresas flagradas em atos de corrupção e fraudes estarão expostas a  punições. </a:t>
            </a:r>
            <a:endParaRPr kumimoji="0" lang="pt-BR" b="0" i="0" u="none" strike="noStrike" kern="0" cap="none" spc="0" normalizeH="0" baseline="0" noProof="0" dirty="0">
              <a:ln>
                <a:noFill/>
              </a:ln>
              <a:solidFill>
                <a:schemeClr val="bg2">
                  <a:lumMod val="50000"/>
                </a:schemeClr>
              </a:solidFill>
              <a:effectLst/>
              <a:uLnTx/>
              <a:uFillTx/>
              <a:latin typeface="Century Gothic" pitchFamily="34" charset="0"/>
              <a:ea typeface="+mj-ea"/>
              <a:cs typeface="Arial" pitchFamily="34" charset="0"/>
            </a:endParaRPr>
          </a:p>
        </p:txBody>
      </p:sp>
      <p:sp>
        <p:nvSpPr>
          <p:cNvPr id="4" name="Espaço Reservado para Texto 2"/>
          <p:cNvSpPr txBox="1">
            <a:spLocks/>
          </p:cNvSpPr>
          <p:nvPr/>
        </p:nvSpPr>
        <p:spPr bwMode="auto">
          <a:xfrm>
            <a:off x="76200" y="1371600"/>
            <a:ext cx="7696200" cy="129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pt-BR" sz="3200" b="1" i="0" u="none" strike="noStrike" kern="0" cap="none" spc="0" normalizeH="0" baseline="0" noProof="0" dirty="0" smtClean="0">
                <a:ln>
                  <a:noFill/>
                </a:ln>
                <a:solidFill>
                  <a:srgbClr val="C00000"/>
                </a:solidFill>
                <a:effectLst/>
                <a:uLnTx/>
                <a:uFillTx/>
                <a:latin typeface="Century Gothic" pitchFamily="34" charset="0"/>
                <a:cs typeface="Arial" pitchFamily="34" charset="0"/>
              </a:rPr>
              <a:t>NÃO PODEMOS ESQUECER DA LEI ANTICORRUPÇÃO - Lei n.º 12.846/13.</a:t>
            </a:r>
            <a:endParaRPr kumimoji="0" lang="pt-BR" sz="3200" b="1" i="0" u="none" strike="noStrike" kern="0" cap="none" spc="0" normalizeH="0" baseline="0" noProof="0" dirty="0">
              <a:ln>
                <a:noFill/>
              </a:ln>
              <a:solidFill>
                <a:srgbClr val="C00000"/>
              </a:solidFill>
              <a:effectLst/>
              <a:uLnTx/>
              <a:uFillTx/>
              <a:latin typeface="Century Gothic" pitchFamily="34" charset="0"/>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1981200" y="808037"/>
            <a:ext cx="4419600" cy="715963"/>
          </a:xfrm>
        </p:spPr>
        <p:txBody>
          <a:bodyPr/>
          <a:lstStyle/>
          <a:p>
            <a:pPr eaLnBrk="1" hangingPunct="1"/>
            <a:r>
              <a:rPr lang="pt-BR" sz="2400" b="1" dirty="0" smtClean="0"/>
              <a:t>Resolução</a:t>
            </a:r>
            <a:r>
              <a:rPr lang="en-US" sz="2400" b="1" dirty="0" smtClean="0"/>
              <a:t> CFC n.º 1.445/13</a:t>
            </a:r>
            <a:endParaRPr lang="ru-RU" sz="2400" b="1" dirty="0" smtClean="0"/>
          </a:p>
        </p:txBody>
      </p:sp>
      <p:sp>
        <p:nvSpPr>
          <p:cNvPr id="3" name="Título 1"/>
          <p:cNvSpPr txBox="1">
            <a:spLocks/>
          </p:cNvSpPr>
          <p:nvPr/>
        </p:nvSpPr>
        <p:spPr bwMode="auto">
          <a:xfrm>
            <a:off x="152400" y="1524000"/>
            <a:ext cx="8812213"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sz="4400" b="1" i="0" u="none" strike="noStrike" kern="0" cap="none" spc="0" normalizeH="0" baseline="0" noProof="0" dirty="0" smtClean="0">
                <a:ln>
                  <a:noFill/>
                </a:ln>
                <a:solidFill>
                  <a:srgbClr val="C00000"/>
                </a:solidFill>
                <a:effectLst/>
                <a:uLnTx/>
                <a:uFillTx/>
                <a:latin typeface="+mj-lt"/>
                <a:ea typeface="+mj-ea"/>
                <a:cs typeface="+mj-cs"/>
              </a:rPr>
              <a:t>Das Disposições Finais</a:t>
            </a:r>
            <a:endParaRPr kumimoji="0" lang="pt-BR" sz="4400" b="0" i="0" u="none" strike="noStrike" kern="0" cap="none" spc="0" normalizeH="0" baseline="0" noProof="0" dirty="0" smtClean="0">
              <a:ln>
                <a:noFill/>
              </a:ln>
              <a:solidFill>
                <a:srgbClr val="C00000"/>
              </a:solidFill>
              <a:effectLst/>
              <a:uLnTx/>
              <a:uFillTx/>
              <a:latin typeface="+mj-lt"/>
              <a:ea typeface="+mj-ea"/>
              <a:cs typeface="+mj-cs"/>
            </a:endParaRPr>
          </a:p>
        </p:txBody>
      </p:sp>
      <p:sp>
        <p:nvSpPr>
          <p:cNvPr id="4" name="Espaço Reservado para Conteúdo 2"/>
          <p:cNvSpPr>
            <a:spLocks noGrp="1"/>
          </p:cNvSpPr>
          <p:nvPr>
            <p:ph sz="half" idx="1"/>
          </p:nvPr>
        </p:nvSpPr>
        <p:spPr>
          <a:xfrm>
            <a:off x="152400" y="1828801"/>
            <a:ext cx="4329672" cy="4800599"/>
          </a:xfrm>
          <a:noFill/>
          <a:ln>
            <a:noFill/>
          </a:ln>
        </p:spPr>
        <p:txBody>
          <a:bodyPr/>
          <a:lstStyle/>
          <a:p>
            <a:pPr eaLnBrk="1" hangingPunct="1"/>
            <a:endParaRPr lang="pt-BR" b="1" dirty="0" smtClean="0">
              <a:solidFill>
                <a:schemeClr val="bg2">
                  <a:lumMod val="50000"/>
                </a:schemeClr>
              </a:solidFill>
              <a:latin typeface="Arial" charset="0"/>
              <a:cs typeface="Arial" charset="0"/>
            </a:endParaRPr>
          </a:p>
          <a:p>
            <a:pPr eaLnBrk="1" hangingPunct="1"/>
            <a:r>
              <a:rPr lang="pt-BR" b="1" dirty="0" smtClean="0">
                <a:solidFill>
                  <a:schemeClr val="bg2">
                    <a:lumMod val="50000"/>
                  </a:schemeClr>
                </a:solidFill>
                <a:latin typeface="Arial" charset="0"/>
                <a:cs typeface="Arial" charset="0"/>
              </a:rPr>
              <a:t>Art. 22. Esta Resolução entrará em vigor em 01.03.2013</a:t>
            </a:r>
          </a:p>
        </p:txBody>
      </p:sp>
      <p:sp>
        <p:nvSpPr>
          <p:cNvPr id="5" name="Espaço Reservado para Conteúdo 3"/>
          <p:cNvSpPr txBox="1">
            <a:spLocks/>
          </p:cNvSpPr>
          <p:nvPr/>
        </p:nvSpPr>
        <p:spPr>
          <a:xfrm>
            <a:off x="4724400" y="1860550"/>
            <a:ext cx="4256423" cy="4768850"/>
          </a:xfrm>
          <a:prstGeom prst="rect">
            <a:avLst/>
          </a:prstGeom>
          <a:noFill/>
          <a:ln>
            <a:noFill/>
          </a:ln>
        </p:spPr>
        <p:txBody>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pt-BR" sz="3200" b="1" i="0" u="none" strike="noStrike" kern="0" cap="none" spc="0" normalizeH="0" baseline="0" noProof="0" dirty="0" smtClean="0">
              <a:ln>
                <a:noFill/>
              </a:ln>
              <a:solidFill>
                <a:schemeClr val="bg2">
                  <a:lumMod val="50000"/>
                </a:schemeClr>
              </a:solidFill>
              <a:effectLst/>
              <a:uLnTx/>
              <a:uFillTx/>
              <a:latin typeface="Arial" charset="0"/>
              <a:ea typeface="+mn-ea"/>
              <a:cs typeface="Arial"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pt-BR" sz="3200" b="1" i="0" u="none" strike="noStrike" kern="0" cap="none" spc="0" normalizeH="0" baseline="0" noProof="0" dirty="0" smtClean="0">
                <a:ln>
                  <a:noFill/>
                </a:ln>
                <a:solidFill>
                  <a:schemeClr val="bg2">
                    <a:lumMod val="50000"/>
                  </a:schemeClr>
                </a:solidFill>
                <a:effectLst/>
                <a:uLnTx/>
                <a:uFillTx/>
                <a:latin typeface="Arial" charset="0"/>
                <a:ea typeface="+mn-ea"/>
                <a:cs typeface="Arial" charset="0"/>
              </a:rPr>
              <a:t>Art. 22. Esta Resolução entrará em vigor na data de sua publicação, produzindo efeitos a partir de 1º de janeiro de 2014</a:t>
            </a:r>
            <a:r>
              <a:rPr kumimoji="0" lang="pt-BR" sz="3200" b="0" i="0" u="none" strike="noStrike" kern="0" cap="none" spc="0" normalizeH="0" baseline="0" noProof="0" dirty="0" smtClean="0">
                <a:ln>
                  <a:noFill/>
                </a:ln>
                <a:solidFill>
                  <a:schemeClr val="bg2">
                    <a:lumMod val="50000"/>
                  </a:schemeClr>
                </a:solidFill>
                <a:effectLst/>
                <a:uLnTx/>
                <a:uFillTx/>
                <a:latin typeface="+mn-lt"/>
                <a:ea typeface="+mn-ea"/>
                <a:cs typeface="+mn-cs"/>
              </a:rPr>
              <a:t>.</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1981200" y="579437"/>
            <a:ext cx="4419600" cy="715963"/>
          </a:xfrm>
        </p:spPr>
        <p:txBody>
          <a:bodyPr/>
          <a:lstStyle/>
          <a:p>
            <a:pPr eaLnBrk="1" hangingPunct="1"/>
            <a:r>
              <a:rPr lang="pt-BR" sz="2400" b="1" dirty="0" smtClean="0"/>
              <a:t>Resolução</a:t>
            </a:r>
            <a:r>
              <a:rPr lang="en-US" sz="2400" b="1" dirty="0" smtClean="0"/>
              <a:t> CFC n.º 1.445/13</a:t>
            </a:r>
            <a:endParaRPr lang="ru-RU" sz="2400" b="1" dirty="0" smtClean="0"/>
          </a:p>
        </p:txBody>
      </p:sp>
      <p:grpSp>
        <p:nvGrpSpPr>
          <p:cNvPr id="3" name="Grupo 2"/>
          <p:cNvGrpSpPr/>
          <p:nvPr/>
        </p:nvGrpSpPr>
        <p:grpSpPr>
          <a:xfrm>
            <a:off x="228600" y="1219200"/>
            <a:ext cx="7086600" cy="1066800"/>
            <a:chOff x="37238" y="0"/>
            <a:chExt cx="7433229" cy="1508760"/>
          </a:xfrm>
        </p:grpSpPr>
        <p:sp>
          <p:nvSpPr>
            <p:cNvPr id="4" name="Retângulo de cantos arredondados 3"/>
            <p:cNvSpPr/>
            <p:nvPr/>
          </p:nvSpPr>
          <p:spPr>
            <a:xfrm>
              <a:off x="37238" y="0"/>
              <a:ext cx="7433229" cy="1508760"/>
            </a:xfrm>
            <a:prstGeom prst="roundRect">
              <a:avLst>
                <a:gd name="adj" fmla="val 10000"/>
              </a:avLst>
            </a:prstGeom>
            <a:no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5" name="Retângulo 4"/>
            <p:cNvSpPr/>
            <p:nvPr/>
          </p:nvSpPr>
          <p:spPr>
            <a:xfrm>
              <a:off x="81427" y="44190"/>
              <a:ext cx="7312408" cy="14203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pt-BR" sz="2400" b="1" kern="1200" dirty="0" smtClean="0">
                  <a:solidFill>
                    <a:srgbClr val="C00000"/>
                  </a:solidFill>
                  <a:latin typeface="Arial" pitchFamily="34" charset="0"/>
                  <a:cs typeface="Arial" pitchFamily="34" charset="0"/>
                </a:rPr>
                <a:t>O que dispõem nossa Lei de Regência</a:t>
              </a:r>
            </a:p>
            <a:p>
              <a:pPr lvl="0" algn="l" defTabSz="1066800">
                <a:lnSpc>
                  <a:spcPct val="90000"/>
                </a:lnSpc>
                <a:spcBef>
                  <a:spcPct val="0"/>
                </a:spcBef>
                <a:spcAft>
                  <a:spcPct val="35000"/>
                </a:spcAft>
              </a:pPr>
              <a:r>
                <a:rPr lang="pt-BR" sz="2400" b="1" u="sng" kern="1200"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D.Lei 9295 – </a:t>
              </a:r>
              <a:r>
                <a:rPr lang="pt-BR" sz="2000" b="1" u="sng" kern="1200" dirty="0" smtClean="0">
                  <a:solidFill>
                    <a:srgbClr val="C00000"/>
                  </a:solidFill>
                  <a:effectLst>
                    <a:outerShdw blurRad="38100" dist="38100" dir="2700000" algn="tl">
                      <a:srgbClr val="000000">
                        <a:alpha val="43137"/>
                      </a:srgbClr>
                    </a:outerShdw>
                  </a:effectLst>
                  <a:latin typeface="Century Gothic" pitchFamily="34" charset="0"/>
                  <a:cs typeface="Arial" pitchFamily="34" charset="0"/>
                </a:rPr>
                <a:t>art</a:t>
              </a:r>
              <a:r>
                <a:rPr lang="pt-BR" sz="2400" b="1" u="sng" kern="1200"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 27 – Das penalidades – Letra f</a:t>
              </a:r>
              <a:endParaRPr lang="pt-BR" sz="2400" u="sng" kern="1200" dirty="0">
                <a:solidFill>
                  <a:srgbClr val="C00000"/>
                </a:solidFill>
                <a:effectLst>
                  <a:outerShdw blurRad="38100" dist="38100" dir="2700000" algn="tl">
                    <a:srgbClr val="000000">
                      <a:alpha val="43137"/>
                    </a:srgbClr>
                  </a:outerShdw>
                </a:effectLst>
              </a:endParaRPr>
            </a:p>
          </p:txBody>
        </p:sp>
      </p:grpSp>
      <p:grpSp>
        <p:nvGrpSpPr>
          <p:cNvPr id="6" name="Grupo 5"/>
          <p:cNvGrpSpPr/>
          <p:nvPr/>
        </p:nvGrpSpPr>
        <p:grpSpPr>
          <a:xfrm>
            <a:off x="762000" y="2743200"/>
            <a:ext cx="8382000" cy="1143000"/>
            <a:chOff x="691783" y="1828795"/>
            <a:chExt cx="7305616" cy="1508760"/>
          </a:xfrm>
        </p:grpSpPr>
        <p:sp>
          <p:nvSpPr>
            <p:cNvPr id="7" name="Retângulo de cantos arredondados 6"/>
            <p:cNvSpPr/>
            <p:nvPr/>
          </p:nvSpPr>
          <p:spPr>
            <a:xfrm>
              <a:off x="691783" y="1828795"/>
              <a:ext cx="7305616" cy="1508760"/>
            </a:xfrm>
            <a:prstGeom prst="roundRect">
              <a:avLst>
                <a:gd name="adj" fmla="val 10000"/>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8" name="Retângulo 7"/>
            <p:cNvSpPr/>
            <p:nvPr/>
          </p:nvSpPr>
          <p:spPr>
            <a:xfrm>
              <a:off x="735973" y="1872985"/>
              <a:ext cx="5618401" cy="14203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pt-BR" sz="1900" b="1" kern="1200" dirty="0" smtClean="0">
                  <a:solidFill>
                    <a:schemeClr val="bg2">
                      <a:lumMod val="50000"/>
                    </a:schemeClr>
                  </a:solidFill>
                  <a:effectLst>
                    <a:outerShdw blurRad="38100" dist="38100" dir="2700000" algn="tl">
                      <a:srgbClr val="000000">
                        <a:alpha val="43137"/>
                      </a:srgbClr>
                    </a:outerShdw>
                  </a:effectLst>
                  <a:latin typeface="Arial" pitchFamily="34" charset="0"/>
                  <a:cs typeface="Arial" pitchFamily="34" charset="0"/>
                </a:rPr>
                <a:t>“Cassação do exercício profissional quando comprovada incapacidade técnica de natureza grave, crime contra a ordem econômica e tributária, produção de falsa prova de qualquer dos requisitos” </a:t>
              </a:r>
              <a:endParaRPr lang="pt-BR" sz="1900" kern="1200" dirty="0">
                <a:solidFill>
                  <a:schemeClr val="bg2">
                    <a:lumMod val="50000"/>
                  </a:schemeClr>
                </a:solidFill>
              </a:endParaRPr>
            </a:p>
          </p:txBody>
        </p:sp>
      </p:grpSp>
      <p:grpSp>
        <p:nvGrpSpPr>
          <p:cNvPr id="9" name="Grupo 8"/>
          <p:cNvGrpSpPr/>
          <p:nvPr/>
        </p:nvGrpSpPr>
        <p:grpSpPr>
          <a:xfrm>
            <a:off x="1524000" y="4267200"/>
            <a:ext cx="7141395" cy="609600"/>
            <a:chOff x="1313954" y="3611875"/>
            <a:chExt cx="7259013" cy="1508760"/>
          </a:xfrm>
        </p:grpSpPr>
        <p:sp>
          <p:nvSpPr>
            <p:cNvPr id="10" name="Retângulo de cantos arredondados 9"/>
            <p:cNvSpPr/>
            <p:nvPr/>
          </p:nvSpPr>
          <p:spPr>
            <a:xfrm>
              <a:off x="1313954" y="3611875"/>
              <a:ext cx="7259013" cy="1508760"/>
            </a:xfrm>
            <a:prstGeom prst="roundRect">
              <a:avLst>
                <a:gd name="adj" fmla="val 10000"/>
              </a:avLst>
            </a:prstGeom>
            <a:no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11" name="Retângulo 10"/>
            <p:cNvSpPr/>
            <p:nvPr/>
          </p:nvSpPr>
          <p:spPr>
            <a:xfrm>
              <a:off x="1358144" y="3656065"/>
              <a:ext cx="5591070" cy="14203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pt-BR" sz="2400" b="1" kern="1200" dirty="0" smtClean="0">
                  <a:solidFill>
                    <a:schemeClr val="bg2">
                      <a:lumMod val="50000"/>
                    </a:schemeClr>
                  </a:solidFill>
                  <a:latin typeface="Arial" pitchFamily="34" charset="0"/>
                  <a:cs typeface="Arial" pitchFamily="34" charset="0"/>
                </a:rPr>
                <a:t>O que dispõe a Lei 9613/98?</a:t>
              </a:r>
              <a:endParaRPr lang="pt-BR" sz="2400" kern="1200" dirty="0">
                <a:solidFill>
                  <a:schemeClr val="bg2">
                    <a:lumMod val="50000"/>
                  </a:schemeClr>
                </a:solidFill>
                <a:effectLst>
                  <a:outerShdw blurRad="38100" dist="38100" dir="2700000" algn="tl">
                    <a:srgbClr val="000000">
                      <a:alpha val="43137"/>
                    </a:srgbClr>
                  </a:outerShdw>
                </a:effectLst>
              </a:endParaRPr>
            </a:p>
          </p:txBody>
        </p:sp>
      </p:grpSp>
      <p:grpSp>
        <p:nvGrpSpPr>
          <p:cNvPr id="12" name="Grupo 11"/>
          <p:cNvGrpSpPr/>
          <p:nvPr/>
        </p:nvGrpSpPr>
        <p:grpSpPr>
          <a:xfrm>
            <a:off x="1632159" y="5257799"/>
            <a:ext cx="7511841" cy="990599"/>
            <a:chOff x="1858307" y="5012671"/>
            <a:chExt cx="7259013" cy="1508761"/>
          </a:xfrm>
        </p:grpSpPr>
        <p:sp>
          <p:nvSpPr>
            <p:cNvPr id="13" name="Retângulo de cantos arredondados 12"/>
            <p:cNvSpPr/>
            <p:nvPr/>
          </p:nvSpPr>
          <p:spPr>
            <a:xfrm>
              <a:off x="1858307" y="5012671"/>
              <a:ext cx="7259013" cy="1508761"/>
            </a:xfrm>
            <a:prstGeom prst="roundRect">
              <a:avLst>
                <a:gd name="adj" fmla="val 10000"/>
              </a:avLst>
            </a:prstGeom>
            <a:no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sp>
          <p:nvSpPr>
            <p:cNvPr id="14" name="Retângulo 13"/>
            <p:cNvSpPr/>
            <p:nvPr/>
          </p:nvSpPr>
          <p:spPr>
            <a:xfrm>
              <a:off x="1945249" y="5126497"/>
              <a:ext cx="7098436" cy="11628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000" tIns="36000" rIns="0" bIns="36000" numCol="1" spcCol="1270" anchor="ctr" anchorCtr="0">
              <a:noAutofit/>
            </a:bodyPr>
            <a:lstStyle/>
            <a:p>
              <a:pPr lvl="0" algn="l" defTabSz="844550">
                <a:lnSpc>
                  <a:spcPct val="90000"/>
                </a:lnSpc>
                <a:spcBef>
                  <a:spcPct val="0"/>
                </a:spcBef>
                <a:spcAft>
                  <a:spcPct val="35000"/>
                </a:spcAft>
              </a:pPr>
              <a:r>
                <a:rPr lang="pt-BR" sz="1900" b="1" kern="1200" dirty="0" smtClean="0">
                  <a:solidFill>
                    <a:schemeClr val="bg2">
                      <a:lumMod val="50000"/>
                    </a:schemeClr>
                  </a:solidFill>
                  <a:latin typeface="Arial" pitchFamily="34" charset="0"/>
                  <a:cs typeface="Arial" pitchFamily="34" charset="0"/>
                </a:rPr>
                <a:t>“§ 1º. Do art. 1º </a:t>
              </a:r>
              <a:r>
                <a:rPr lang="pt-BR" sz="1900" b="1" u="sng" kern="1200" dirty="0" smtClean="0">
                  <a:solidFill>
                    <a:schemeClr val="bg2">
                      <a:lumMod val="50000"/>
                    </a:schemeClr>
                  </a:solidFill>
                  <a:latin typeface="Arial" pitchFamily="34" charset="0"/>
                  <a:cs typeface="Arial" pitchFamily="34" charset="0"/>
                </a:rPr>
                <a:t>Incorre na mesma pena quem, para ocultar ou dissimular a utilização de bens, direitos ou valores provenientes de infração penal.</a:t>
              </a:r>
              <a:endParaRPr lang="pt-BR" sz="1900" b="1" kern="1200" dirty="0">
                <a:solidFill>
                  <a:schemeClr val="bg2">
                    <a:lumMod val="50000"/>
                  </a:schemeClr>
                </a:solidFill>
              </a:endParaRPr>
            </a:p>
          </p:txBody>
        </p:sp>
      </p:grpSp>
      <p:grpSp>
        <p:nvGrpSpPr>
          <p:cNvPr id="15" name="Grupo 14"/>
          <p:cNvGrpSpPr/>
          <p:nvPr/>
        </p:nvGrpSpPr>
        <p:grpSpPr>
          <a:xfrm>
            <a:off x="5715000" y="2330196"/>
            <a:ext cx="964803" cy="336804"/>
            <a:chOff x="6385442" y="1201292"/>
            <a:chExt cx="980694" cy="980694"/>
          </a:xfrm>
        </p:grpSpPr>
        <p:sp>
          <p:nvSpPr>
            <p:cNvPr id="16" name="Seta para baixo 15"/>
            <p:cNvSpPr/>
            <p:nvPr/>
          </p:nvSpPr>
          <p:spPr>
            <a:xfrm>
              <a:off x="6385442" y="1201292"/>
              <a:ext cx="980694" cy="980694"/>
            </a:xfrm>
            <a:prstGeom prst="downArrow">
              <a:avLst>
                <a:gd name="adj1" fmla="val 55000"/>
                <a:gd name="adj2" fmla="val 45000"/>
              </a:avLst>
            </a:prstGeom>
            <a:solidFill>
              <a:srgbClr val="FFC000">
                <a:alpha val="90000"/>
              </a:srgbClr>
            </a:solidFill>
            <a:ln w="57150">
              <a:solidFill>
                <a:srgbClr val="002060"/>
              </a:solidFill>
            </a:ln>
          </p:spPr>
          <p:style>
            <a:lnRef idx="2">
              <a:scrgbClr r="0" g="0" b="0"/>
            </a:lnRef>
            <a:fillRef idx="1">
              <a:scrgbClr r="0" g="0" b="0"/>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17" name="Seta para baixo 12"/>
            <p:cNvSpPr/>
            <p:nvPr/>
          </p:nvSpPr>
          <p:spPr>
            <a:xfrm>
              <a:off x="6606098" y="1201292"/>
              <a:ext cx="539382" cy="7379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pt-BR" sz="3600" kern="1200" dirty="0"/>
            </a:p>
          </p:txBody>
        </p:sp>
      </p:grpSp>
      <p:grpSp>
        <p:nvGrpSpPr>
          <p:cNvPr id="18" name="Grupo 17"/>
          <p:cNvGrpSpPr/>
          <p:nvPr/>
        </p:nvGrpSpPr>
        <p:grpSpPr>
          <a:xfrm>
            <a:off x="6350397" y="3930396"/>
            <a:ext cx="964803" cy="336804"/>
            <a:chOff x="6993384" y="2984372"/>
            <a:chExt cx="980694" cy="980694"/>
          </a:xfrm>
        </p:grpSpPr>
        <p:sp>
          <p:nvSpPr>
            <p:cNvPr id="19" name="Seta para baixo 18"/>
            <p:cNvSpPr/>
            <p:nvPr/>
          </p:nvSpPr>
          <p:spPr>
            <a:xfrm>
              <a:off x="6993384" y="2984372"/>
              <a:ext cx="980694" cy="980694"/>
            </a:xfrm>
            <a:prstGeom prst="downArrow">
              <a:avLst>
                <a:gd name="adj1" fmla="val 55000"/>
                <a:gd name="adj2" fmla="val 45000"/>
              </a:avLst>
            </a:prstGeom>
            <a:solidFill>
              <a:srgbClr val="FFC000">
                <a:alpha val="90000"/>
              </a:srgbClr>
            </a:solidFill>
            <a:ln w="57150">
              <a:solidFill>
                <a:srgbClr val="002060">
                  <a:alpha val="90000"/>
                </a:srgbClr>
              </a:solidFill>
            </a:ln>
          </p:spPr>
          <p:style>
            <a:lnRef idx="2">
              <a:scrgbClr r="0" g="0" b="0"/>
            </a:lnRef>
            <a:fillRef idx="1">
              <a:scrgbClr r="0" g="0" b="0"/>
            </a:fillRef>
            <a:effectRef idx="0">
              <a:schemeClr val="accent3">
                <a:tint val="40000"/>
                <a:alpha val="90000"/>
                <a:hueOff val="0"/>
                <a:satOff val="0"/>
                <a:lumOff val="0"/>
                <a:alphaOff val="0"/>
              </a:schemeClr>
            </a:effectRef>
            <a:fontRef idx="minor">
              <a:schemeClr val="dk1">
                <a:hueOff val="0"/>
                <a:satOff val="0"/>
                <a:lumOff val="0"/>
                <a:alphaOff val="0"/>
              </a:schemeClr>
            </a:fontRef>
          </p:style>
        </p:sp>
        <p:sp>
          <p:nvSpPr>
            <p:cNvPr id="20" name="Seta para baixo 14"/>
            <p:cNvSpPr/>
            <p:nvPr/>
          </p:nvSpPr>
          <p:spPr>
            <a:xfrm>
              <a:off x="7214040" y="2984372"/>
              <a:ext cx="539382" cy="7379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pt-BR" sz="3600" kern="1200" dirty="0"/>
            </a:p>
          </p:txBody>
        </p:sp>
      </p:grpSp>
      <p:grpSp>
        <p:nvGrpSpPr>
          <p:cNvPr id="21" name="Grupo 20"/>
          <p:cNvGrpSpPr/>
          <p:nvPr/>
        </p:nvGrpSpPr>
        <p:grpSpPr>
          <a:xfrm>
            <a:off x="7264797" y="4800600"/>
            <a:ext cx="964803" cy="336804"/>
            <a:chOff x="6993384" y="2984372"/>
            <a:chExt cx="980694" cy="980694"/>
          </a:xfrm>
        </p:grpSpPr>
        <p:sp>
          <p:nvSpPr>
            <p:cNvPr id="22" name="Seta para baixo 21"/>
            <p:cNvSpPr/>
            <p:nvPr/>
          </p:nvSpPr>
          <p:spPr>
            <a:xfrm>
              <a:off x="6993384" y="2984372"/>
              <a:ext cx="980694" cy="980694"/>
            </a:xfrm>
            <a:prstGeom prst="downArrow">
              <a:avLst>
                <a:gd name="adj1" fmla="val 55000"/>
                <a:gd name="adj2" fmla="val 45000"/>
              </a:avLst>
            </a:prstGeom>
            <a:solidFill>
              <a:srgbClr val="FFC000">
                <a:alpha val="90000"/>
              </a:srgbClr>
            </a:solidFill>
            <a:ln w="57150">
              <a:solidFill>
                <a:srgbClr val="002060">
                  <a:alpha val="90000"/>
                </a:srgbClr>
              </a:solidFill>
            </a:ln>
          </p:spPr>
          <p:style>
            <a:lnRef idx="2">
              <a:scrgbClr r="0" g="0" b="0"/>
            </a:lnRef>
            <a:fillRef idx="1">
              <a:scrgbClr r="0" g="0" b="0"/>
            </a:fillRef>
            <a:effectRef idx="0">
              <a:schemeClr val="accent3">
                <a:tint val="40000"/>
                <a:alpha val="90000"/>
                <a:hueOff val="0"/>
                <a:satOff val="0"/>
                <a:lumOff val="0"/>
                <a:alphaOff val="0"/>
              </a:schemeClr>
            </a:effectRef>
            <a:fontRef idx="minor">
              <a:schemeClr val="dk1">
                <a:hueOff val="0"/>
                <a:satOff val="0"/>
                <a:lumOff val="0"/>
                <a:alphaOff val="0"/>
              </a:schemeClr>
            </a:fontRef>
          </p:style>
        </p:sp>
        <p:sp>
          <p:nvSpPr>
            <p:cNvPr id="23" name="Seta para baixo 14"/>
            <p:cNvSpPr/>
            <p:nvPr/>
          </p:nvSpPr>
          <p:spPr>
            <a:xfrm>
              <a:off x="7214040" y="2984372"/>
              <a:ext cx="539382" cy="7379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pt-BR" sz="3600" kern="1200" dirty="0"/>
            </a:p>
          </p:txBody>
        </p:sp>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1981200" y="579437"/>
            <a:ext cx="4419600" cy="715963"/>
          </a:xfrm>
        </p:spPr>
        <p:txBody>
          <a:bodyPr/>
          <a:lstStyle/>
          <a:p>
            <a:pPr eaLnBrk="1" hangingPunct="1"/>
            <a:r>
              <a:rPr lang="pt-BR" sz="2400" b="1" dirty="0" smtClean="0"/>
              <a:t>Resolução</a:t>
            </a:r>
            <a:r>
              <a:rPr lang="en-US" sz="2400" b="1" dirty="0" smtClean="0"/>
              <a:t> CFC n.º 1.445/13</a:t>
            </a:r>
            <a:endParaRPr lang="ru-RU" sz="2400" b="1" dirty="0" smtClean="0"/>
          </a:p>
        </p:txBody>
      </p:sp>
      <p:sp>
        <p:nvSpPr>
          <p:cNvPr id="3" name="Título 1"/>
          <p:cNvSpPr txBox="1">
            <a:spLocks/>
          </p:cNvSpPr>
          <p:nvPr/>
        </p:nvSpPr>
        <p:spPr bwMode="auto">
          <a:xfrm>
            <a:off x="152400" y="1258888"/>
            <a:ext cx="8785225" cy="4937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sz="2000" b="1" i="0" u="none" strike="noStrike" kern="0" cap="none" spc="0" normalizeH="0" baseline="0" noProof="0" dirty="0" smtClean="0">
                <a:ln>
                  <a:noFill/>
                </a:ln>
                <a:solidFill>
                  <a:srgbClr val="C00000"/>
                </a:solidFill>
                <a:effectLst/>
                <a:uLnTx/>
                <a:uFillTx/>
                <a:latin typeface="Century Gothic" pitchFamily="34" charset="0"/>
                <a:ea typeface="+mj-ea"/>
                <a:cs typeface="Arial" pitchFamily="34" charset="0"/>
              </a:rPr>
              <a:t>A DIFUSA CONTABILIDADE CRIATIVA PERMITE:</a:t>
            </a:r>
            <a:endParaRPr kumimoji="0" lang="pt-BR" sz="2000" b="0" i="0" u="none" strike="noStrike" kern="0" cap="none" spc="0" normalizeH="0" baseline="0" noProof="0" dirty="0">
              <a:ln>
                <a:noFill/>
              </a:ln>
              <a:solidFill>
                <a:srgbClr val="C00000"/>
              </a:solidFill>
              <a:effectLst/>
              <a:uLnTx/>
              <a:uFillTx/>
              <a:latin typeface="Century Gothic" pitchFamily="34" charset="0"/>
              <a:ea typeface="+mj-ea"/>
              <a:cs typeface="+mj-cs"/>
            </a:endParaRPr>
          </a:p>
        </p:txBody>
      </p:sp>
      <p:sp>
        <p:nvSpPr>
          <p:cNvPr id="4" name="Subtítulo 2"/>
          <p:cNvSpPr txBox="1">
            <a:spLocks/>
          </p:cNvSpPr>
          <p:nvPr/>
        </p:nvSpPr>
        <p:spPr bwMode="auto">
          <a:xfrm>
            <a:off x="76200" y="1752600"/>
            <a:ext cx="8915400" cy="4835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marR="0" lvl="0" indent="-457200" algn="l" defTabSz="914400" rtl="0" eaLnBrk="1" fontAlgn="base" latinLnBrk="0" hangingPunct="1">
              <a:lnSpc>
                <a:spcPct val="100000"/>
              </a:lnSpc>
              <a:spcBef>
                <a:spcPct val="20000"/>
              </a:spcBef>
              <a:spcAft>
                <a:spcPct val="0"/>
              </a:spcAft>
              <a:buClrTx/>
              <a:buSzTx/>
              <a:buFont typeface="Arial" charset="0"/>
              <a:buAutoNum type="alphaLcParenR"/>
              <a:tabLst/>
              <a:defRPr/>
            </a:pPr>
            <a:r>
              <a:rPr kumimoji="0" lang="pt-BR" sz="2000" b="1" i="0" u="none" strike="noStrike" kern="0" cap="none" spc="0" normalizeH="0" baseline="0" noProof="0" dirty="0" smtClean="0">
                <a:ln>
                  <a:noFill/>
                </a:ln>
                <a:solidFill>
                  <a:schemeClr val="bg2">
                    <a:lumMod val="50000"/>
                  </a:schemeClr>
                </a:solidFill>
                <a:effectLst/>
                <a:uLnTx/>
                <a:uFillTx/>
                <a:latin typeface="Century Gothic" pitchFamily="34" charset="0"/>
                <a:cs typeface="Arial" pitchFamily="34" charset="0"/>
              </a:rPr>
              <a:t>Produzir informações gerenciais, financeiras com o fim de avaliar a entidade de forma enganosa, demonstrar perspectivas manipuladas extraídas da contabilidade com a clara intenção de enganar acionistas, o mercado ... ;</a:t>
            </a:r>
          </a:p>
          <a:p>
            <a:pPr marL="457200" marR="0" lvl="0" indent="-457200" algn="l" defTabSz="914400" rtl="0" eaLnBrk="1" fontAlgn="base" latinLnBrk="0" hangingPunct="1">
              <a:lnSpc>
                <a:spcPct val="100000"/>
              </a:lnSpc>
              <a:spcBef>
                <a:spcPct val="20000"/>
              </a:spcBef>
              <a:spcAft>
                <a:spcPct val="0"/>
              </a:spcAft>
              <a:buClrTx/>
              <a:buSzTx/>
              <a:buFont typeface="Arial" charset="0"/>
              <a:buAutoNum type="alphaLcParenR"/>
              <a:tabLst/>
              <a:defRPr/>
            </a:pPr>
            <a:endParaRPr kumimoji="0" lang="pt-BR" sz="2000" b="1" i="0" u="none" strike="noStrike" kern="0" cap="none" spc="0" normalizeH="0" baseline="0" noProof="0" dirty="0" smtClean="0">
              <a:ln>
                <a:noFill/>
              </a:ln>
              <a:solidFill>
                <a:schemeClr val="bg2">
                  <a:lumMod val="50000"/>
                </a:schemeClr>
              </a:solidFill>
              <a:effectLst/>
              <a:uLnTx/>
              <a:uFillTx/>
              <a:latin typeface="Century Gothic" pitchFamily="34" charset="0"/>
              <a:cs typeface="Arial" pitchFamily="34" charset="0"/>
            </a:endParaRPr>
          </a:p>
          <a:p>
            <a:pPr marL="457200" marR="0" lvl="0" indent="-457200" algn="l" defTabSz="914400" rtl="0" eaLnBrk="1" fontAlgn="base" latinLnBrk="0" hangingPunct="1">
              <a:lnSpc>
                <a:spcPct val="100000"/>
              </a:lnSpc>
              <a:spcBef>
                <a:spcPct val="20000"/>
              </a:spcBef>
              <a:spcAft>
                <a:spcPct val="0"/>
              </a:spcAft>
              <a:buClrTx/>
              <a:buSzTx/>
              <a:buFont typeface="Arial" charset="0"/>
              <a:buAutoNum type="alphaLcParenR"/>
              <a:tabLst/>
              <a:defRPr/>
            </a:pPr>
            <a:r>
              <a:rPr kumimoji="0" lang="pt-BR" sz="2000" b="1" i="0" u="none" strike="noStrike" kern="0" cap="none" spc="0" normalizeH="0" baseline="0" noProof="0" dirty="0" smtClean="0">
                <a:ln>
                  <a:noFill/>
                </a:ln>
                <a:solidFill>
                  <a:schemeClr val="bg2">
                    <a:lumMod val="50000"/>
                  </a:schemeClr>
                </a:solidFill>
                <a:effectLst/>
                <a:uLnTx/>
                <a:uFillTx/>
                <a:latin typeface="Century Gothic" pitchFamily="34" charset="0"/>
                <a:cs typeface="Arial" pitchFamily="34" charset="0"/>
              </a:rPr>
              <a:t>Por um outro lado, utilizar a contabilidade criativa de forma a manipular ativos e esconder dinheiro ilícito, representa uma transgressão da legislação específica – (societária, fiscal, civil</a:t>
            </a:r>
            <a:r>
              <a:rPr kumimoji="0" lang="pt-BR" sz="2000" b="1" i="0" u="none" strike="noStrike" kern="0" cap="none" spc="0" normalizeH="0" noProof="0" dirty="0" smtClean="0">
                <a:ln>
                  <a:noFill/>
                </a:ln>
                <a:solidFill>
                  <a:schemeClr val="bg2">
                    <a:lumMod val="50000"/>
                  </a:schemeClr>
                </a:solidFill>
                <a:effectLst/>
                <a:uLnTx/>
                <a:uFillTx/>
                <a:latin typeface="Century Gothic" pitchFamily="34" charset="0"/>
                <a:cs typeface="Arial" pitchFamily="34" charset="0"/>
              </a:rPr>
              <a:t> e p</a:t>
            </a:r>
            <a:r>
              <a:rPr kumimoji="0" lang="pt-BR" sz="2000" b="1" i="0" u="none" strike="noStrike" kern="0" cap="none" spc="0" normalizeH="0" baseline="0" noProof="0" dirty="0" smtClean="0">
                <a:ln>
                  <a:noFill/>
                </a:ln>
                <a:solidFill>
                  <a:schemeClr val="bg2">
                    <a:lumMod val="50000"/>
                  </a:schemeClr>
                </a:solidFill>
                <a:effectLst/>
                <a:uLnTx/>
                <a:uFillTx/>
                <a:latin typeface="Century Gothic" pitchFamily="34" charset="0"/>
                <a:cs typeface="Arial" pitchFamily="34" charset="0"/>
              </a:rPr>
              <a:t>enal).</a:t>
            </a:r>
          </a:p>
          <a:p>
            <a:pPr marL="457200" marR="0" lvl="0" indent="-457200" algn="l" defTabSz="914400" rtl="0" eaLnBrk="1" fontAlgn="base" latinLnBrk="0" hangingPunct="1">
              <a:lnSpc>
                <a:spcPct val="100000"/>
              </a:lnSpc>
              <a:spcBef>
                <a:spcPct val="20000"/>
              </a:spcBef>
              <a:spcAft>
                <a:spcPct val="0"/>
              </a:spcAft>
              <a:buClrTx/>
              <a:buSzTx/>
              <a:tabLst/>
              <a:defRPr/>
            </a:pPr>
            <a:endParaRPr kumimoji="0" lang="pt-BR" sz="2000" b="1" i="0" u="none" strike="noStrike" kern="0" cap="none" spc="0" normalizeH="0" baseline="0" noProof="0" dirty="0" smtClean="0">
              <a:ln>
                <a:noFill/>
              </a:ln>
              <a:solidFill>
                <a:schemeClr val="bg2">
                  <a:lumMod val="50000"/>
                </a:schemeClr>
              </a:solidFill>
              <a:effectLst/>
              <a:uLnTx/>
              <a:uFillTx/>
              <a:latin typeface="Century Gothic" pitchFamily="34" charset="0"/>
              <a:cs typeface="Arial" pitchFamily="34" charset="0"/>
            </a:endParaRPr>
          </a:p>
          <a:p>
            <a:pPr marL="457200" marR="0" lvl="0" indent="-457200" algn="l" defTabSz="914400" rtl="0" eaLnBrk="1" fontAlgn="base" latinLnBrk="0" hangingPunct="1">
              <a:lnSpc>
                <a:spcPct val="100000"/>
              </a:lnSpc>
              <a:spcBef>
                <a:spcPct val="20000"/>
              </a:spcBef>
              <a:spcAft>
                <a:spcPct val="0"/>
              </a:spcAft>
              <a:buClrTx/>
              <a:buSzTx/>
              <a:buFontTx/>
              <a:buChar char="•"/>
              <a:tabLst/>
              <a:defRPr/>
            </a:pPr>
            <a:r>
              <a:rPr kumimoji="0" lang="pt-BR" sz="2000" b="1" i="0" u="none" strike="noStrike" kern="0" cap="none" spc="0" normalizeH="0" baseline="0" noProof="0" dirty="0" smtClean="0">
                <a:ln>
                  <a:noFill/>
                </a:ln>
                <a:solidFill>
                  <a:schemeClr val="bg2">
                    <a:lumMod val="50000"/>
                  </a:schemeClr>
                </a:solidFill>
                <a:effectLst/>
                <a:uLnTx/>
                <a:uFillTx/>
                <a:latin typeface="Century Gothic" pitchFamily="34" charset="0"/>
                <a:cs typeface="Arial" pitchFamily="34" charset="0"/>
              </a:rPr>
              <a:t>Em ambos os casos, há a intenção de ocultar, de enganar, são a resposta das dificuldades financeiras de uma empresa. </a:t>
            </a:r>
          </a:p>
          <a:p>
            <a:pPr marL="457200" marR="0" lvl="0" indent="-457200" algn="l" defTabSz="914400" rtl="0" eaLnBrk="1" fontAlgn="base" latinLnBrk="0" hangingPunct="1">
              <a:lnSpc>
                <a:spcPct val="100000"/>
              </a:lnSpc>
              <a:spcBef>
                <a:spcPct val="20000"/>
              </a:spcBef>
              <a:spcAft>
                <a:spcPct val="0"/>
              </a:spcAft>
              <a:buClrTx/>
              <a:buSzTx/>
              <a:buFontTx/>
              <a:buChar char="•"/>
              <a:tabLst/>
              <a:defRPr/>
            </a:pPr>
            <a:r>
              <a:rPr kumimoji="0" lang="pt-BR" sz="2000" b="1" i="0" u="none" strike="noStrike" kern="0" cap="none" spc="0" normalizeH="0" baseline="0" noProof="0" dirty="0" smtClean="0">
                <a:ln>
                  <a:noFill/>
                </a:ln>
                <a:solidFill>
                  <a:schemeClr val="bg2">
                    <a:lumMod val="50000"/>
                  </a:schemeClr>
                </a:solidFill>
                <a:effectLst/>
                <a:uLnTx/>
                <a:uFillTx/>
                <a:latin typeface="Century Gothic" pitchFamily="34" charset="0"/>
                <a:cs typeface="Arial" pitchFamily="34" charset="0"/>
              </a:rPr>
              <a:t>Os auditores devem cumprir os requisitos  de um plano de trabalho cuidadoso para uma empresa em marcha.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Espaço Reservado para Conteúdo 2"/>
          <p:cNvSpPr>
            <a:spLocks noGrp="1"/>
          </p:cNvSpPr>
          <p:nvPr>
            <p:ph idx="1"/>
          </p:nvPr>
        </p:nvSpPr>
        <p:spPr bwMode="auto">
          <a:xfrm>
            <a:off x="457200" y="1524000"/>
            <a:ext cx="8229600" cy="4267200"/>
          </a:xfrm>
          <a:noFill/>
          <a:ln>
            <a:miter lim="800000"/>
            <a:headEnd/>
            <a:tailEnd/>
          </a:ln>
        </p:spPr>
        <p:txBody>
          <a:bodyPr vert="horz" wrap="square" lIns="91440" tIns="45720" rIns="91440" bIns="45720" numCol="1" anchor="t" anchorCtr="0" compatLnSpc="1">
            <a:prstTxWarp prst="textNoShape">
              <a:avLst/>
            </a:prstTxWarp>
          </a:bodyPr>
          <a:lstStyle/>
          <a:p>
            <a:r>
              <a:rPr lang="pt-BR" b="1" dirty="0" smtClean="0">
                <a:solidFill>
                  <a:srgbClr val="FF0000"/>
                </a:solidFill>
              </a:rPr>
              <a:t>Lei 12.683</a:t>
            </a:r>
            <a:r>
              <a:rPr lang="pt-BR" dirty="0" smtClean="0"/>
              <a:t>, que alterou e ampliou o alcance da </a:t>
            </a:r>
            <a:r>
              <a:rPr lang="pt-BR" b="1" dirty="0" smtClean="0">
                <a:solidFill>
                  <a:srgbClr val="FF0000"/>
                </a:solidFill>
              </a:rPr>
              <a:t>Lei 9.613</a:t>
            </a:r>
            <a:r>
              <a:rPr lang="pt-BR" dirty="0" smtClean="0"/>
              <a:t> de 1998 </a:t>
            </a:r>
            <a:r>
              <a:rPr lang="pt-BR" dirty="0" smtClean="0">
                <a:solidFill>
                  <a:srgbClr val="FF0000"/>
                </a:solidFill>
              </a:rPr>
              <a:t>não é</a:t>
            </a:r>
            <a:r>
              <a:rPr lang="pt-BR" dirty="0" smtClean="0"/>
              <a:t> uma novidade ou </a:t>
            </a:r>
            <a:r>
              <a:rPr lang="pt-BR" dirty="0" smtClean="0">
                <a:solidFill>
                  <a:srgbClr val="FF0000"/>
                </a:solidFill>
              </a:rPr>
              <a:t>“modismo”</a:t>
            </a:r>
            <a:r>
              <a:rPr lang="pt-BR" dirty="0" smtClean="0"/>
              <a:t> criado no Brasil,                                      ou seja, </a:t>
            </a:r>
          </a:p>
          <a:p>
            <a:r>
              <a:rPr lang="pt-BR" dirty="0" smtClean="0"/>
              <a:t>faz parte do contexto mundial onde as legislações dos mais diversos países foram ou estão sendo adaptadas para atingir o objetivo de coibir as atividades criminosas que envolvem lavagem de dinheiro e outros ilícitos.</a:t>
            </a:r>
          </a:p>
          <a:p>
            <a:endParaRPr lang="pt-BR"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bwMode="auto">
          <a:xfrm>
            <a:off x="152400" y="685800"/>
            <a:ext cx="8785225" cy="4937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sz="2000" b="1" i="0" u="none" strike="noStrike" kern="0" cap="none" spc="0" normalizeH="0" baseline="0" noProof="0" dirty="0" smtClean="0">
                <a:ln>
                  <a:noFill/>
                </a:ln>
                <a:solidFill>
                  <a:srgbClr val="C00000"/>
                </a:solidFill>
                <a:effectLst/>
                <a:uLnTx/>
                <a:uFillTx/>
                <a:latin typeface="Century Gothic" pitchFamily="34" charset="0"/>
                <a:ea typeface="+mj-ea"/>
                <a:cs typeface="Arial" pitchFamily="34" charset="0"/>
              </a:rPr>
              <a:t>Como fazer a comunicação?</a:t>
            </a:r>
            <a:endParaRPr kumimoji="0" lang="pt-BR" sz="2000" b="0" i="0" u="none" strike="noStrike" kern="0" cap="none" spc="0" normalizeH="0" baseline="0" noProof="0" dirty="0">
              <a:ln>
                <a:noFill/>
              </a:ln>
              <a:solidFill>
                <a:srgbClr val="C00000"/>
              </a:solidFill>
              <a:effectLst/>
              <a:uLnTx/>
              <a:uFillTx/>
              <a:latin typeface="Century Gothic" pitchFamily="34" charset="0"/>
              <a:ea typeface="+mj-ea"/>
              <a:cs typeface="+mj-cs"/>
            </a:endParaRPr>
          </a:p>
        </p:txBody>
      </p:sp>
      <p:sp>
        <p:nvSpPr>
          <p:cNvPr id="7" name="Subtítulo 2"/>
          <p:cNvSpPr txBox="1">
            <a:spLocks/>
          </p:cNvSpPr>
          <p:nvPr/>
        </p:nvSpPr>
        <p:spPr bwMode="auto">
          <a:xfrm>
            <a:off x="76200" y="1031875"/>
            <a:ext cx="8915400" cy="4835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marR="0" lvl="0" indent="-457200" algn="l" defTabSz="914400" rtl="0" eaLnBrk="1" fontAlgn="base" latinLnBrk="0" hangingPunct="1">
              <a:lnSpc>
                <a:spcPct val="100000"/>
              </a:lnSpc>
              <a:spcBef>
                <a:spcPct val="20000"/>
              </a:spcBef>
              <a:spcAft>
                <a:spcPct val="0"/>
              </a:spcAft>
              <a:buClrTx/>
              <a:buSzTx/>
              <a:tabLst/>
              <a:defRPr/>
            </a:pPr>
            <a:r>
              <a:rPr kumimoji="0" lang="pt-BR" sz="2000" b="1" i="0" u="none" strike="noStrike" kern="0" cap="none" spc="0" normalizeH="0" baseline="0" noProof="0" dirty="0" smtClean="0">
                <a:ln>
                  <a:noFill/>
                </a:ln>
                <a:solidFill>
                  <a:schemeClr val="bg2">
                    <a:lumMod val="50000"/>
                  </a:schemeClr>
                </a:solidFill>
                <a:effectLst/>
                <a:uLnTx/>
                <a:uFillTx/>
                <a:latin typeface="Century Gothic" pitchFamily="34" charset="0"/>
                <a:cs typeface="Arial" pitchFamily="34" charset="0"/>
              </a:rPr>
              <a:t>Acesse o SISCOAF por meio do sitio do COAF</a:t>
            </a:r>
          </a:p>
        </p:txBody>
      </p:sp>
      <p:pic>
        <p:nvPicPr>
          <p:cNvPr id="1026" name="Picture 2"/>
          <p:cNvPicPr>
            <a:picLocks noChangeAspect="1" noChangeArrowheads="1"/>
          </p:cNvPicPr>
          <p:nvPr/>
        </p:nvPicPr>
        <p:blipFill>
          <a:blip r:embed="rId3" cstate="print"/>
          <a:srcRect/>
          <a:stretch>
            <a:fillRect/>
          </a:stretch>
        </p:blipFill>
        <p:spPr bwMode="auto">
          <a:xfrm>
            <a:off x="0" y="1371600"/>
            <a:ext cx="9144000"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bwMode="auto">
          <a:xfrm>
            <a:off x="152400" y="685800"/>
            <a:ext cx="8785225" cy="4937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sz="2000" b="1" i="0" u="none" strike="noStrike" kern="0" cap="none" spc="0" normalizeH="0" baseline="0" noProof="0" dirty="0" smtClean="0">
                <a:ln>
                  <a:noFill/>
                </a:ln>
                <a:solidFill>
                  <a:srgbClr val="C00000"/>
                </a:solidFill>
                <a:effectLst/>
                <a:uLnTx/>
                <a:uFillTx/>
                <a:latin typeface="Century Gothic" pitchFamily="34" charset="0"/>
                <a:ea typeface="+mj-ea"/>
                <a:cs typeface="Arial" pitchFamily="34" charset="0"/>
              </a:rPr>
              <a:t>Como fazer a comunicação?</a:t>
            </a:r>
            <a:endParaRPr kumimoji="0" lang="pt-BR" sz="2000" b="0" i="0" u="none" strike="noStrike" kern="0" cap="none" spc="0" normalizeH="0" baseline="0" noProof="0" dirty="0">
              <a:ln>
                <a:noFill/>
              </a:ln>
              <a:solidFill>
                <a:srgbClr val="C00000"/>
              </a:solidFill>
              <a:effectLst/>
              <a:uLnTx/>
              <a:uFillTx/>
              <a:latin typeface="Century Gothic" pitchFamily="34" charset="0"/>
              <a:ea typeface="+mj-ea"/>
              <a:cs typeface="+mj-cs"/>
            </a:endParaRPr>
          </a:p>
        </p:txBody>
      </p:sp>
      <p:sp>
        <p:nvSpPr>
          <p:cNvPr id="7" name="Subtítulo 2"/>
          <p:cNvSpPr txBox="1">
            <a:spLocks/>
          </p:cNvSpPr>
          <p:nvPr/>
        </p:nvSpPr>
        <p:spPr bwMode="auto">
          <a:xfrm>
            <a:off x="76200" y="1066800"/>
            <a:ext cx="89154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marR="0" lvl="0" indent="-457200" algn="l" defTabSz="914400" rtl="0" eaLnBrk="1" fontAlgn="base" latinLnBrk="0" hangingPunct="1">
              <a:lnSpc>
                <a:spcPct val="100000"/>
              </a:lnSpc>
              <a:spcBef>
                <a:spcPct val="20000"/>
              </a:spcBef>
              <a:spcAft>
                <a:spcPct val="0"/>
              </a:spcAft>
              <a:buClrTx/>
              <a:buSzTx/>
              <a:tabLst/>
              <a:defRPr/>
            </a:pPr>
            <a:r>
              <a:rPr kumimoji="0" lang="pt-BR" sz="2000" b="1" i="0" u="none" strike="noStrike" kern="0" cap="none" spc="0" normalizeH="0" baseline="0" noProof="0" dirty="0" smtClean="0">
                <a:ln>
                  <a:noFill/>
                </a:ln>
                <a:solidFill>
                  <a:schemeClr val="bg2">
                    <a:lumMod val="50000"/>
                  </a:schemeClr>
                </a:solidFill>
                <a:effectLst/>
                <a:uLnTx/>
                <a:uFillTx/>
                <a:latin typeface="Century Gothic" pitchFamily="34" charset="0"/>
                <a:cs typeface="Arial" pitchFamily="34" charset="0"/>
              </a:rPr>
              <a:t>Clique em Comunicante Novo – Li</a:t>
            </a:r>
            <a:r>
              <a:rPr kumimoji="0" lang="pt-BR" sz="2000" b="1" i="0" u="none" strike="noStrike" kern="0" cap="none" spc="0" normalizeH="0" noProof="0" dirty="0" smtClean="0">
                <a:ln>
                  <a:noFill/>
                </a:ln>
                <a:solidFill>
                  <a:schemeClr val="bg2">
                    <a:lumMod val="50000"/>
                  </a:schemeClr>
                </a:solidFill>
                <a:effectLst/>
                <a:uLnTx/>
                <a:uFillTx/>
                <a:latin typeface="Century Gothic" pitchFamily="34" charset="0"/>
                <a:cs typeface="Arial" pitchFamily="34" charset="0"/>
              </a:rPr>
              <a:t> e Aceito</a:t>
            </a:r>
            <a:endParaRPr kumimoji="0" lang="pt-BR" sz="2000" b="1" i="0" u="none" strike="noStrike" kern="0" cap="none" spc="0" normalizeH="0" baseline="0" noProof="0" dirty="0" smtClean="0">
              <a:ln>
                <a:noFill/>
              </a:ln>
              <a:solidFill>
                <a:schemeClr val="bg2">
                  <a:lumMod val="50000"/>
                </a:schemeClr>
              </a:solidFill>
              <a:effectLst/>
              <a:uLnTx/>
              <a:uFillTx/>
              <a:latin typeface="Century Gothic" pitchFamily="34" charset="0"/>
              <a:cs typeface="Arial" pitchFamily="34" charset="0"/>
            </a:endParaRPr>
          </a:p>
        </p:txBody>
      </p:sp>
      <p:pic>
        <p:nvPicPr>
          <p:cNvPr id="1027" name="Picture 3"/>
          <p:cNvPicPr>
            <a:picLocks noChangeAspect="1" noChangeArrowheads="1"/>
          </p:cNvPicPr>
          <p:nvPr/>
        </p:nvPicPr>
        <p:blipFill>
          <a:blip r:embed="rId3" cstate="print"/>
          <a:srcRect/>
          <a:stretch>
            <a:fillRect/>
          </a:stretch>
        </p:blipFill>
        <p:spPr bwMode="auto">
          <a:xfrm>
            <a:off x="0" y="1543050"/>
            <a:ext cx="9144000" cy="5314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bwMode="auto">
          <a:xfrm>
            <a:off x="152400" y="685800"/>
            <a:ext cx="8785225" cy="4937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sz="2000" b="1" i="0" u="none" strike="noStrike" kern="0" cap="none" spc="0" normalizeH="0" baseline="0" noProof="0" dirty="0" smtClean="0">
                <a:ln>
                  <a:noFill/>
                </a:ln>
                <a:solidFill>
                  <a:srgbClr val="C00000"/>
                </a:solidFill>
                <a:effectLst/>
                <a:uLnTx/>
                <a:uFillTx/>
                <a:latin typeface="Century Gothic" pitchFamily="34" charset="0"/>
                <a:ea typeface="+mj-ea"/>
                <a:cs typeface="Arial" pitchFamily="34" charset="0"/>
              </a:rPr>
              <a:t>Como fazer a comunicação?</a:t>
            </a:r>
            <a:endParaRPr kumimoji="0" lang="pt-BR" sz="2000" b="0" i="0" u="none" strike="noStrike" kern="0" cap="none" spc="0" normalizeH="0" baseline="0" noProof="0" dirty="0">
              <a:ln>
                <a:noFill/>
              </a:ln>
              <a:solidFill>
                <a:srgbClr val="C00000"/>
              </a:solidFill>
              <a:effectLst/>
              <a:uLnTx/>
              <a:uFillTx/>
              <a:latin typeface="Century Gothic" pitchFamily="34" charset="0"/>
              <a:ea typeface="+mj-ea"/>
              <a:cs typeface="+mj-cs"/>
            </a:endParaRPr>
          </a:p>
        </p:txBody>
      </p:sp>
      <p:sp>
        <p:nvSpPr>
          <p:cNvPr id="7" name="Subtítulo 2"/>
          <p:cNvSpPr txBox="1">
            <a:spLocks/>
          </p:cNvSpPr>
          <p:nvPr/>
        </p:nvSpPr>
        <p:spPr bwMode="auto">
          <a:xfrm>
            <a:off x="76200" y="1066800"/>
            <a:ext cx="89154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marR="0" lvl="0" indent="-457200" algn="l" defTabSz="914400" rtl="0" eaLnBrk="1" fontAlgn="base" latinLnBrk="0" hangingPunct="1">
              <a:lnSpc>
                <a:spcPct val="100000"/>
              </a:lnSpc>
              <a:spcBef>
                <a:spcPct val="20000"/>
              </a:spcBef>
              <a:spcAft>
                <a:spcPct val="0"/>
              </a:spcAft>
              <a:buClrTx/>
              <a:buSzTx/>
              <a:tabLst/>
              <a:defRPr/>
            </a:pPr>
            <a:r>
              <a:rPr kumimoji="0" lang="pt-BR" sz="2000" b="1" i="0" u="none" strike="noStrike" kern="0" cap="none" spc="0" normalizeH="0" baseline="0" noProof="0" dirty="0" smtClean="0">
                <a:ln>
                  <a:noFill/>
                </a:ln>
                <a:solidFill>
                  <a:schemeClr val="bg2">
                    <a:lumMod val="50000"/>
                  </a:schemeClr>
                </a:solidFill>
                <a:effectLst/>
                <a:uLnTx/>
                <a:uFillTx/>
                <a:latin typeface="Century Gothic" pitchFamily="34" charset="0"/>
                <a:cs typeface="Arial" pitchFamily="34" charset="0"/>
              </a:rPr>
              <a:t>Cadastrar comunicante</a:t>
            </a:r>
          </a:p>
        </p:txBody>
      </p:sp>
      <p:pic>
        <p:nvPicPr>
          <p:cNvPr id="1026" name="Picture 2"/>
          <p:cNvPicPr>
            <a:picLocks noChangeAspect="1" noChangeArrowheads="1"/>
          </p:cNvPicPr>
          <p:nvPr/>
        </p:nvPicPr>
        <p:blipFill>
          <a:blip r:embed="rId3" cstate="print"/>
          <a:srcRect/>
          <a:stretch>
            <a:fillRect/>
          </a:stretch>
        </p:blipFill>
        <p:spPr bwMode="auto">
          <a:xfrm>
            <a:off x="1" y="1447801"/>
            <a:ext cx="9144000"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bwMode="auto">
          <a:xfrm>
            <a:off x="152400" y="685800"/>
            <a:ext cx="8785225" cy="4937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sz="2000" b="1" i="0" u="none" strike="noStrike" kern="0" cap="none" spc="0" normalizeH="0" baseline="0" noProof="0" dirty="0" smtClean="0">
                <a:ln>
                  <a:noFill/>
                </a:ln>
                <a:solidFill>
                  <a:srgbClr val="C00000"/>
                </a:solidFill>
                <a:effectLst/>
                <a:uLnTx/>
                <a:uFillTx/>
                <a:latin typeface="Century Gothic" pitchFamily="34" charset="0"/>
                <a:ea typeface="+mj-ea"/>
                <a:cs typeface="Arial" pitchFamily="34" charset="0"/>
              </a:rPr>
              <a:t>Como fazer a comunicação?</a:t>
            </a:r>
            <a:endParaRPr kumimoji="0" lang="pt-BR" sz="2000" b="0" i="0" u="none" strike="noStrike" kern="0" cap="none" spc="0" normalizeH="0" baseline="0" noProof="0" dirty="0">
              <a:ln>
                <a:noFill/>
              </a:ln>
              <a:solidFill>
                <a:srgbClr val="C00000"/>
              </a:solidFill>
              <a:effectLst/>
              <a:uLnTx/>
              <a:uFillTx/>
              <a:latin typeface="Century Gothic" pitchFamily="34" charset="0"/>
              <a:ea typeface="+mj-ea"/>
              <a:cs typeface="+mj-cs"/>
            </a:endParaRPr>
          </a:p>
        </p:txBody>
      </p:sp>
      <p:sp>
        <p:nvSpPr>
          <p:cNvPr id="7" name="Subtítulo 2"/>
          <p:cNvSpPr txBox="1">
            <a:spLocks/>
          </p:cNvSpPr>
          <p:nvPr/>
        </p:nvSpPr>
        <p:spPr bwMode="auto">
          <a:xfrm>
            <a:off x="76200" y="1066800"/>
            <a:ext cx="89154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marR="0" lvl="0" indent="-457200" algn="l" defTabSz="914400" rtl="0" eaLnBrk="1" fontAlgn="base" latinLnBrk="0" hangingPunct="1">
              <a:lnSpc>
                <a:spcPct val="100000"/>
              </a:lnSpc>
              <a:spcBef>
                <a:spcPct val="20000"/>
              </a:spcBef>
              <a:spcAft>
                <a:spcPct val="0"/>
              </a:spcAft>
              <a:buClrTx/>
              <a:buSzTx/>
              <a:tabLst/>
              <a:defRPr/>
            </a:pPr>
            <a:r>
              <a:rPr kumimoji="0" lang="pt-BR" sz="2000" b="1" i="0" u="none" strike="noStrike" kern="0" cap="none" spc="0" normalizeH="0" baseline="0" noProof="0" dirty="0" smtClean="0">
                <a:ln>
                  <a:noFill/>
                </a:ln>
                <a:solidFill>
                  <a:schemeClr val="bg2">
                    <a:lumMod val="50000"/>
                  </a:schemeClr>
                </a:solidFill>
                <a:effectLst/>
                <a:uLnTx/>
                <a:uFillTx/>
                <a:latin typeface="Century Gothic" pitchFamily="34" charset="0"/>
                <a:cs typeface="Arial" pitchFamily="34" charset="0"/>
              </a:rPr>
              <a:t>Cadastrar comunicante – CFC </a:t>
            </a:r>
            <a:r>
              <a:rPr lang="pt-BR" sz="2000" b="1" kern="0" dirty="0" smtClean="0">
                <a:solidFill>
                  <a:schemeClr val="bg2">
                    <a:lumMod val="50000"/>
                  </a:schemeClr>
                </a:solidFill>
                <a:latin typeface="Century Gothic" pitchFamily="34" charset="0"/>
                <a:cs typeface="Arial" pitchFamily="34" charset="0"/>
              </a:rPr>
              <a:t>– Contador </a:t>
            </a:r>
            <a:endParaRPr kumimoji="0" lang="pt-BR" sz="2000" b="1" i="0" u="none" strike="noStrike" kern="0" cap="none" spc="0" normalizeH="0" baseline="0" noProof="0" dirty="0" smtClean="0">
              <a:ln>
                <a:noFill/>
              </a:ln>
              <a:solidFill>
                <a:schemeClr val="bg2">
                  <a:lumMod val="50000"/>
                </a:schemeClr>
              </a:solidFill>
              <a:effectLst/>
              <a:uLnTx/>
              <a:uFillTx/>
              <a:latin typeface="Century Gothic" pitchFamily="34" charset="0"/>
              <a:cs typeface="Arial" pitchFamily="34" charset="0"/>
            </a:endParaRPr>
          </a:p>
        </p:txBody>
      </p:sp>
      <p:pic>
        <p:nvPicPr>
          <p:cNvPr id="2050" name="Picture 2"/>
          <p:cNvPicPr>
            <a:picLocks noChangeAspect="1" noChangeArrowheads="1"/>
          </p:cNvPicPr>
          <p:nvPr/>
        </p:nvPicPr>
        <p:blipFill>
          <a:blip r:embed="rId3" cstate="print"/>
          <a:srcRect/>
          <a:stretch>
            <a:fillRect/>
          </a:stretch>
        </p:blipFill>
        <p:spPr bwMode="auto">
          <a:xfrm>
            <a:off x="1" y="1524000"/>
            <a:ext cx="9143999"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bwMode="auto">
          <a:xfrm>
            <a:off x="152400" y="685800"/>
            <a:ext cx="8785225" cy="4937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sz="2000" b="1" i="0" u="none" strike="noStrike" kern="0" cap="none" spc="0" normalizeH="0" baseline="0" noProof="0" dirty="0" smtClean="0">
                <a:ln>
                  <a:noFill/>
                </a:ln>
                <a:solidFill>
                  <a:srgbClr val="C00000"/>
                </a:solidFill>
                <a:effectLst/>
                <a:uLnTx/>
                <a:uFillTx/>
                <a:latin typeface="Century Gothic" pitchFamily="34" charset="0"/>
                <a:ea typeface="+mj-ea"/>
                <a:cs typeface="Arial" pitchFamily="34" charset="0"/>
              </a:rPr>
              <a:t>Como fazer a comunicação?</a:t>
            </a:r>
            <a:endParaRPr kumimoji="0" lang="pt-BR" sz="2000" b="0" i="0" u="none" strike="noStrike" kern="0" cap="none" spc="0" normalizeH="0" baseline="0" noProof="0" dirty="0">
              <a:ln>
                <a:noFill/>
              </a:ln>
              <a:solidFill>
                <a:srgbClr val="C00000"/>
              </a:solidFill>
              <a:effectLst/>
              <a:uLnTx/>
              <a:uFillTx/>
              <a:latin typeface="Century Gothic" pitchFamily="34" charset="0"/>
              <a:ea typeface="+mj-ea"/>
              <a:cs typeface="+mj-cs"/>
            </a:endParaRPr>
          </a:p>
        </p:txBody>
      </p:sp>
      <p:sp>
        <p:nvSpPr>
          <p:cNvPr id="7" name="Subtítulo 2"/>
          <p:cNvSpPr txBox="1">
            <a:spLocks/>
          </p:cNvSpPr>
          <p:nvPr/>
        </p:nvSpPr>
        <p:spPr bwMode="auto">
          <a:xfrm>
            <a:off x="76200" y="1066800"/>
            <a:ext cx="89154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marR="0" lvl="0" indent="-457200" algn="l" defTabSz="914400" rtl="0" eaLnBrk="1" fontAlgn="base" latinLnBrk="0" hangingPunct="1">
              <a:lnSpc>
                <a:spcPct val="100000"/>
              </a:lnSpc>
              <a:spcBef>
                <a:spcPct val="20000"/>
              </a:spcBef>
              <a:spcAft>
                <a:spcPct val="0"/>
              </a:spcAft>
              <a:buClrTx/>
              <a:buSzTx/>
              <a:tabLst/>
              <a:defRPr/>
            </a:pPr>
            <a:r>
              <a:rPr kumimoji="0" lang="pt-BR" sz="2000" b="1" i="0" u="none" strike="noStrike" kern="0" cap="none" spc="0" normalizeH="0" baseline="0" noProof="0" dirty="0" smtClean="0">
                <a:ln>
                  <a:noFill/>
                </a:ln>
                <a:solidFill>
                  <a:schemeClr val="bg2">
                    <a:lumMod val="50000"/>
                  </a:schemeClr>
                </a:solidFill>
                <a:effectLst/>
                <a:uLnTx/>
                <a:uFillTx/>
                <a:latin typeface="Century Gothic" pitchFamily="34" charset="0"/>
                <a:cs typeface="Arial" pitchFamily="34" charset="0"/>
              </a:rPr>
              <a:t>Cadastrar comunicante</a:t>
            </a:r>
          </a:p>
        </p:txBody>
      </p:sp>
      <p:pic>
        <p:nvPicPr>
          <p:cNvPr id="2" name="Picture 2"/>
          <p:cNvPicPr>
            <a:picLocks noChangeAspect="1" noChangeArrowheads="1"/>
          </p:cNvPicPr>
          <p:nvPr/>
        </p:nvPicPr>
        <p:blipFill>
          <a:blip r:embed="rId3" cstate="print"/>
          <a:srcRect/>
          <a:stretch>
            <a:fillRect/>
          </a:stretch>
        </p:blipFill>
        <p:spPr bwMode="auto">
          <a:xfrm>
            <a:off x="0" y="1524000"/>
            <a:ext cx="9076267"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bwMode="auto">
          <a:xfrm>
            <a:off x="152400" y="685800"/>
            <a:ext cx="8785225" cy="4937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sz="2000" b="1" i="0" u="none" strike="noStrike" kern="0" cap="none" spc="0" normalizeH="0" baseline="0" noProof="0" dirty="0" smtClean="0">
                <a:ln>
                  <a:noFill/>
                </a:ln>
                <a:solidFill>
                  <a:srgbClr val="C00000"/>
                </a:solidFill>
                <a:effectLst/>
                <a:uLnTx/>
                <a:uFillTx/>
                <a:latin typeface="Century Gothic" pitchFamily="34" charset="0"/>
                <a:ea typeface="+mj-ea"/>
                <a:cs typeface="Arial" pitchFamily="34" charset="0"/>
              </a:rPr>
              <a:t>Como fazer a comunicação?</a:t>
            </a:r>
            <a:endParaRPr kumimoji="0" lang="pt-BR" sz="2000" b="0" i="0" u="none" strike="noStrike" kern="0" cap="none" spc="0" normalizeH="0" baseline="0" noProof="0" dirty="0">
              <a:ln>
                <a:noFill/>
              </a:ln>
              <a:solidFill>
                <a:srgbClr val="C00000"/>
              </a:solidFill>
              <a:effectLst/>
              <a:uLnTx/>
              <a:uFillTx/>
              <a:latin typeface="Century Gothic" pitchFamily="34" charset="0"/>
              <a:ea typeface="+mj-ea"/>
              <a:cs typeface="+mj-cs"/>
            </a:endParaRPr>
          </a:p>
        </p:txBody>
      </p:sp>
      <p:sp>
        <p:nvSpPr>
          <p:cNvPr id="7" name="Subtítulo 2"/>
          <p:cNvSpPr txBox="1">
            <a:spLocks/>
          </p:cNvSpPr>
          <p:nvPr/>
        </p:nvSpPr>
        <p:spPr bwMode="auto">
          <a:xfrm>
            <a:off x="76200" y="1066800"/>
            <a:ext cx="89154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marR="0" lvl="0" indent="-457200" algn="l" defTabSz="914400" rtl="0" eaLnBrk="1" fontAlgn="base" latinLnBrk="0" hangingPunct="1">
              <a:lnSpc>
                <a:spcPct val="100000"/>
              </a:lnSpc>
              <a:spcBef>
                <a:spcPct val="20000"/>
              </a:spcBef>
              <a:spcAft>
                <a:spcPct val="0"/>
              </a:spcAft>
              <a:buClrTx/>
              <a:buSzTx/>
              <a:tabLst/>
              <a:defRPr/>
            </a:pPr>
            <a:r>
              <a:rPr kumimoji="0" lang="pt-BR" sz="2000" b="1" i="0" u="none" strike="noStrike" kern="0" cap="none" spc="0" normalizeH="0" baseline="0" noProof="0" dirty="0" smtClean="0">
                <a:ln>
                  <a:noFill/>
                </a:ln>
                <a:solidFill>
                  <a:schemeClr val="bg2">
                    <a:lumMod val="50000"/>
                  </a:schemeClr>
                </a:solidFill>
                <a:effectLst/>
                <a:uLnTx/>
                <a:uFillTx/>
                <a:latin typeface="Century Gothic" pitchFamily="34" charset="0"/>
                <a:cs typeface="Arial" pitchFamily="34" charset="0"/>
              </a:rPr>
              <a:t>Cadastrar comunicante</a:t>
            </a:r>
          </a:p>
        </p:txBody>
      </p:sp>
      <p:pic>
        <p:nvPicPr>
          <p:cNvPr id="8" name="Picture 2"/>
          <p:cNvPicPr>
            <a:picLocks noChangeAspect="1" noChangeArrowheads="1"/>
          </p:cNvPicPr>
          <p:nvPr/>
        </p:nvPicPr>
        <p:blipFill>
          <a:blip r:embed="rId3" cstate="print"/>
          <a:srcRect/>
          <a:stretch>
            <a:fillRect/>
          </a:stretch>
        </p:blipFill>
        <p:spPr bwMode="auto">
          <a:xfrm>
            <a:off x="1" y="1447800"/>
            <a:ext cx="9144000"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bwMode="auto">
          <a:xfrm>
            <a:off x="0" y="1371600"/>
            <a:ext cx="8785225" cy="4937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sz="4000" b="1" i="0" u="none" strike="noStrike" kern="0" cap="none" spc="0" normalizeH="0" baseline="0" noProof="0" dirty="0" smtClean="0">
                <a:ln>
                  <a:noFill/>
                </a:ln>
                <a:solidFill>
                  <a:srgbClr val="C00000"/>
                </a:solidFill>
                <a:effectLst/>
                <a:uLnTx/>
                <a:uFillTx/>
                <a:latin typeface="Century Gothic" pitchFamily="34" charset="0"/>
                <a:ea typeface="+mj-ea"/>
                <a:cs typeface="Arial" pitchFamily="34" charset="0"/>
              </a:rPr>
              <a:t>Como fazer a comunicação?</a:t>
            </a:r>
            <a:endParaRPr kumimoji="0" lang="pt-BR" sz="4000" b="0" i="0" u="none" strike="noStrike" kern="0" cap="none" spc="0" normalizeH="0" baseline="0" noProof="0" dirty="0">
              <a:ln>
                <a:noFill/>
              </a:ln>
              <a:solidFill>
                <a:srgbClr val="C00000"/>
              </a:solidFill>
              <a:effectLst/>
              <a:uLnTx/>
              <a:uFillTx/>
              <a:latin typeface="Century Gothic" pitchFamily="34" charset="0"/>
              <a:ea typeface="+mj-ea"/>
              <a:cs typeface="+mj-cs"/>
            </a:endParaRPr>
          </a:p>
        </p:txBody>
      </p:sp>
      <p:sp>
        <p:nvSpPr>
          <p:cNvPr id="7" name="Subtítulo 2"/>
          <p:cNvSpPr txBox="1">
            <a:spLocks/>
          </p:cNvSpPr>
          <p:nvPr/>
        </p:nvSpPr>
        <p:spPr bwMode="auto">
          <a:xfrm>
            <a:off x="76200" y="2286000"/>
            <a:ext cx="89154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marR="0" lvl="0" indent="-457200" algn="l" defTabSz="914400" rtl="0" eaLnBrk="1" fontAlgn="base" latinLnBrk="0" hangingPunct="1">
              <a:lnSpc>
                <a:spcPct val="100000"/>
              </a:lnSpc>
              <a:spcBef>
                <a:spcPct val="20000"/>
              </a:spcBef>
              <a:spcAft>
                <a:spcPct val="0"/>
              </a:spcAft>
              <a:buClrTx/>
              <a:buSzTx/>
              <a:buAutoNum type="arabicParenR"/>
              <a:tabLst/>
              <a:defRPr/>
            </a:pPr>
            <a:r>
              <a:rPr kumimoji="0" lang="pt-BR" sz="3200" b="1" i="0" u="none" strike="noStrike" kern="0" cap="none" spc="0" normalizeH="0" baseline="0" noProof="0" dirty="0" smtClean="0">
                <a:ln>
                  <a:noFill/>
                </a:ln>
                <a:solidFill>
                  <a:schemeClr val="bg2">
                    <a:lumMod val="50000"/>
                  </a:schemeClr>
                </a:solidFill>
                <a:effectLst/>
                <a:uLnTx/>
                <a:uFillTx/>
                <a:latin typeface="Century Gothic" pitchFamily="34" charset="0"/>
                <a:cs typeface="Arial" pitchFamily="34" charset="0"/>
              </a:rPr>
              <a:t>Preencher</a:t>
            </a:r>
            <a:r>
              <a:rPr kumimoji="0" lang="pt-BR" sz="3200" b="1" i="0" u="none" strike="noStrike" kern="0" cap="none" spc="0" normalizeH="0" noProof="0" dirty="0" smtClean="0">
                <a:ln>
                  <a:noFill/>
                </a:ln>
                <a:solidFill>
                  <a:schemeClr val="bg2">
                    <a:lumMod val="50000"/>
                  </a:schemeClr>
                </a:solidFill>
                <a:effectLst/>
                <a:uLnTx/>
                <a:uFillTx/>
                <a:latin typeface="Century Gothic" pitchFamily="34" charset="0"/>
                <a:cs typeface="Arial" pitchFamily="34" charset="0"/>
              </a:rPr>
              <a:t> cadastro e aguardar validação por parte do COAF</a:t>
            </a:r>
          </a:p>
          <a:p>
            <a:pPr marL="457200" marR="0" lvl="0" indent="-457200" algn="l" defTabSz="914400" rtl="0" eaLnBrk="1" fontAlgn="base" latinLnBrk="0" hangingPunct="1">
              <a:lnSpc>
                <a:spcPct val="100000"/>
              </a:lnSpc>
              <a:spcBef>
                <a:spcPct val="20000"/>
              </a:spcBef>
              <a:spcAft>
                <a:spcPct val="0"/>
              </a:spcAft>
              <a:buClrTx/>
              <a:buSzTx/>
              <a:buAutoNum type="arabicParenR"/>
              <a:tabLst/>
              <a:defRPr/>
            </a:pPr>
            <a:r>
              <a:rPr lang="pt-BR" sz="3200" b="1" kern="0" baseline="0" dirty="0" smtClean="0">
                <a:solidFill>
                  <a:schemeClr val="bg2">
                    <a:lumMod val="50000"/>
                  </a:schemeClr>
                </a:solidFill>
                <a:latin typeface="Century Gothic" pitchFamily="34" charset="0"/>
                <a:cs typeface="Arial" pitchFamily="34" charset="0"/>
              </a:rPr>
              <a:t>Uma vez confirmado pelo</a:t>
            </a:r>
            <a:r>
              <a:rPr lang="pt-BR" sz="3200" b="1" kern="0" dirty="0" smtClean="0">
                <a:solidFill>
                  <a:schemeClr val="bg2">
                    <a:lumMod val="50000"/>
                  </a:schemeClr>
                </a:solidFill>
                <a:latin typeface="Century Gothic" pitchFamily="34" charset="0"/>
                <a:cs typeface="Arial" pitchFamily="34" charset="0"/>
              </a:rPr>
              <a:t> COAF O cadastramento, </a:t>
            </a:r>
            <a:r>
              <a:rPr lang="pt-BR" sz="3200" b="1" kern="0" baseline="0" dirty="0" smtClean="0">
                <a:solidFill>
                  <a:schemeClr val="bg2">
                    <a:lumMod val="50000"/>
                  </a:schemeClr>
                </a:solidFill>
                <a:latin typeface="Century Gothic" pitchFamily="34" charset="0"/>
                <a:cs typeface="Arial" pitchFamily="34" charset="0"/>
              </a:rPr>
              <a:t>o sistema fica liberado para a informaçõe</a:t>
            </a:r>
            <a:r>
              <a:rPr lang="pt-BR" sz="3200" b="1" kern="0" dirty="0" smtClean="0">
                <a:solidFill>
                  <a:schemeClr val="bg2">
                    <a:lumMod val="50000"/>
                  </a:schemeClr>
                </a:solidFill>
                <a:latin typeface="Century Gothic" pitchFamily="34" charset="0"/>
                <a:cs typeface="Arial" pitchFamily="34" charset="0"/>
              </a:rPr>
              <a:t>s positivas e negativas.</a:t>
            </a:r>
            <a:endParaRPr kumimoji="0" lang="pt-BR" sz="3200" b="1" i="0" u="none" strike="noStrike" kern="0" cap="none" spc="0" normalizeH="0" baseline="0" noProof="0" dirty="0" smtClean="0">
              <a:ln>
                <a:noFill/>
              </a:ln>
              <a:solidFill>
                <a:schemeClr val="bg2">
                  <a:lumMod val="50000"/>
                </a:schemeClr>
              </a:solidFill>
              <a:effectLst/>
              <a:uLnTx/>
              <a:uFillTx/>
              <a:latin typeface="Century Gothic" pitchFamily="34" charset="0"/>
              <a:cs typeface="Arial"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228600" y="1905000"/>
            <a:ext cx="8664575" cy="4764088"/>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algn="ctr">
              <a:defRPr/>
            </a:pPr>
            <a:r>
              <a:rPr lang="pt-BR" b="1" dirty="0" smtClean="0">
                <a:solidFill>
                  <a:srgbClr val="C00000"/>
                </a:solidFill>
                <a:latin typeface="Arial" pitchFamily="34" charset="0"/>
                <a:cs typeface="Arial" pitchFamily="34" charset="0"/>
              </a:rPr>
              <a:t>“Só não aplica a lei quem é comprometido, medroso ou politicamente engajado.”</a:t>
            </a:r>
            <a:br>
              <a:rPr lang="pt-BR" b="1" dirty="0" smtClean="0">
                <a:solidFill>
                  <a:srgbClr val="C00000"/>
                </a:solidFill>
                <a:latin typeface="Arial" pitchFamily="34" charset="0"/>
                <a:cs typeface="Arial" pitchFamily="34" charset="0"/>
              </a:rPr>
            </a:br>
            <a:r>
              <a:rPr lang="pt-BR" dirty="0" smtClean="0">
                <a:solidFill>
                  <a:srgbClr val="C00000"/>
                </a:solidFill>
              </a:rPr>
              <a:t/>
            </a:r>
            <a:br>
              <a:rPr lang="pt-BR" dirty="0" smtClean="0">
                <a:solidFill>
                  <a:srgbClr val="C00000"/>
                </a:solidFill>
              </a:rPr>
            </a:br>
            <a:r>
              <a:rPr lang="pt-BR" dirty="0" smtClean="0">
                <a:solidFill>
                  <a:srgbClr val="C00000"/>
                </a:solidFill>
              </a:rPr>
              <a:t>                           </a:t>
            </a:r>
            <a:r>
              <a:rPr lang="pt-BR" sz="2000" b="1" dirty="0" smtClean="0">
                <a:solidFill>
                  <a:srgbClr val="C00000"/>
                </a:solidFill>
                <a:latin typeface="Arial" pitchFamily="34" charset="0"/>
                <a:cs typeface="Arial" pitchFamily="34" charset="0"/>
              </a:rPr>
              <a:t>Joaquim Barbosa</a:t>
            </a:r>
            <a:br>
              <a:rPr lang="pt-BR" sz="2000" b="1" dirty="0" smtClean="0">
                <a:solidFill>
                  <a:srgbClr val="C00000"/>
                </a:solidFill>
                <a:latin typeface="Arial" pitchFamily="34" charset="0"/>
                <a:cs typeface="Arial" pitchFamily="34" charset="0"/>
              </a:rPr>
            </a:br>
            <a:r>
              <a:rPr lang="pt-BR" sz="2000" b="1" dirty="0" smtClean="0">
                <a:solidFill>
                  <a:srgbClr val="C00000"/>
                </a:solidFill>
                <a:latin typeface="Arial" pitchFamily="34" charset="0"/>
                <a:cs typeface="Arial" pitchFamily="34" charset="0"/>
              </a:rPr>
              <a:t>                                                             Presidente STF</a:t>
            </a:r>
            <a:endParaRPr lang="pt-BR" sz="2000" b="1" dirty="0">
              <a:solidFill>
                <a:srgbClr val="C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type="title"/>
          </p:nvPr>
        </p:nvSpPr>
        <p:spPr>
          <a:xfrm>
            <a:off x="206624" y="2819400"/>
            <a:ext cx="8784976" cy="388620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w="38100">
            <a:solidFill>
              <a:srgbClr val="C00000"/>
            </a:solidFill>
          </a:ln>
        </p:spPr>
        <p:txBody>
          <a:bodyPr/>
          <a:lstStyle/>
          <a:p>
            <a:pPr>
              <a:lnSpc>
                <a:spcPct val="150000"/>
              </a:lnSpc>
              <a:spcBef>
                <a:spcPts val="1200"/>
              </a:spcBef>
              <a:buSzPct val="50000"/>
              <a:defRPr/>
            </a:pPr>
            <a:r>
              <a:rPr lang="pt-BR" sz="3600" dirty="0" smtClean="0">
                <a:solidFill>
                  <a:schemeClr val="bg2">
                    <a:lumMod val="50000"/>
                  </a:schemeClr>
                </a:solidFill>
                <a:latin typeface="Century Gothic" pitchFamily="34" charset="0"/>
              </a:rPr>
              <a:t>	Conheça o seu cliente.</a:t>
            </a:r>
            <a:br>
              <a:rPr lang="pt-BR" sz="3600" dirty="0" smtClean="0">
                <a:solidFill>
                  <a:schemeClr val="bg2">
                    <a:lumMod val="50000"/>
                  </a:schemeClr>
                </a:solidFill>
                <a:latin typeface="Century Gothic" pitchFamily="34" charset="0"/>
              </a:rPr>
            </a:br>
            <a:r>
              <a:rPr lang="pt-BR" sz="3600" dirty="0" smtClean="0">
                <a:solidFill>
                  <a:schemeClr val="bg2">
                    <a:lumMod val="50000"/>
                  </a:schemeClr>
                </a:solidFill>
                <a:latin typeface="Century Gothic" pitchFamily="34" charset="0"/>
              </a:rPr>
              <a:t>	TREINE SEUS FUNCIONÁRIOS.</a:t>
            </a:r>
            <a:br>
              <a:rPr lang="pt-BR" sz="3600" dirty="0" smtClean="0">
                <a:solidFill>
                  <a:schemeClr val="bg2">
                    <a:lumMod val="50000"/>
                  </a:schemeClr>
                </a:solidFill>
                <a:latin typeface="Century Gothic" pitchFamily="34" charset="0"/>
              </a:rPr>
            </a:br>
            <a:r>
              <a:rPr lang="pt-BR" sz="3600" dirty="0" smtClean="0">
                <a:solidFill>
                  <a:schemeClr val="bg2">
                    <a:lumMod val="50000"/>
                  </a:schemeClr>
                </a:solidFill>
                <a:latin typeface="Century Gothic" pitchFamily="34" charset="0"/>
              </a:rPr>
              <a:t>	Não se envolva em operações 	de risco.</a:t>
            </a:r>
            <a:endParaRPr lang="pt-BR" sz="3600" dirty="0">
              <a:solidFill>
                <a:schemeClr val="bg2">
                  <a:lumMod val="50000"/>
                </a:schemeClr>
              </a:solidFill>
              <a:latin typeface="Century Gothic" pitchFamily="34" charset="0"/>
            </a:endParaRPr>
          </a:p>
        </p:txBody>
      </p:sp>
      <p:sp>
        <p:nvSpPr>
          <p:cNvPr id="7" name="Espaço Reservado para Texto 2"/>
          <p:cNvSpPr txBox="1">
            <a:spLocks/>
          </p:cNvSpPr>
          <p:nvPr/>
        </p:nvSpPr>
        <p:spPr bwMode="auto">
          <a:xfrm>
            <a:off x="152400" y="1295400"/>
            <a:ext cx="8785225" cy="135757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38100">
            <a:solidFill>
              <a:srgbClr val="C00000"/>
            </a:solidFill>
            <a:miter lim="800000"/>
            <a:headEnd/>
            <a:tailEnd/>
          </a:ln>
        </p:spPr>
        <p:txBody>
          <a:bodyPr vert="horz" wrap="square" lIns="91440" tIns="45720" rIns="91440" bIns="45720" numCol="1" anchor="ctr"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Tx/>
              <a:buSzTx/>
              <a:tabLst/>
              <a:defRPr/>
            </a:pPr>
            <a:r>
              <a:rPr kumimoji="0" lang="pt-BR" sz="3600" b="1" i="0" u="none" strike="noStrike" kern="0" cap="none" spc="0" normalizeH="0" baseline="0" noProof="0" dirty="0" smtClean="0">
                <a:ln>
                  <a:noFill/>
                </a:ln>
                <a:solidFill>
                  <a:srgbClr val="C00000"/>
                </a:solidFill>
                <a:effectLst/>
                <a:uLnTx/>
                <a:uFillTx/>
                <a:latin typeface="Century Gothic" pitchFamily="34" charset="0"/>
              </a:rPr>
              <a:t>RESUMO DO DIA</a:t>
            </a:r>
            <a:endParaRPr kumimoji="0" lang="pt-BR" sz="3600" b="1" i="0" u="none" strike="noStrike" kern="0" cap="none" spc="0" normalizeH="0" baseline="0" noProof="0" dirty="0">
              <a:ln>
                <a:noFill/>
              </a:ln>
              <a:solidFill>
                <a:srgbClr val="C00000"/>
              </a:solidFill>
              <a:effectLst/>
              <a:uLnTx/>
              <a:uFillTx/>
              <a:latin typeface="Century Gothic" pitchFamily="34" charset="0"/>
              <a:cs typeface="Arial" pitchFamily="34" charset="0"/>
            </a:endParaRPr>
          </a:p>
        </p:txBody>
      </p:sp>
      <p:sp>
        <p:nvSpPr>
          <p:cNvPr id="8" name="Triângulo isósceles 7"/>
          <p:cNvSpPr/>
          <p:nvPr/>
        </p:nvSpPr>
        <p:spPr>
          <a:xfrm rot="5400000">
            <a:off x="683420" y="3429792"/>
            <a:ext cx="360362" cy="288925"/>
          </a:xfrm>
          <a:prstGeom prst="triangle">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9" name="Triângulo isósceles 8"/>
          <p:cNvSpPr/>
          <p:nvPr/>
        </p:nvSpPr>
        <p:spPr>
          <a:xfrm rot="5400000">
            <a:off x="649288" y="4303713"/>
            <a:ext cx="360363" cy="287338"/>
          </a:xfrm>
          <a:prstGeom prst="triangle">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10" name="Triângulo isósceles 9"/>
          <p:cNvSpPr/>
          <p:nvPr/>
        </p:nvSpPr>
        <p:spPr>
          <a:xfrm rot="5400000">
            <a:off x="719137" y="5141913"/>
            <a:ext cx="360363" cy="287338"/>
          </a:xfrm>
          <a:prstGeom prst="triangle">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04800" y="2438400"/>
            <a:ext cx="8153400" cy="1569660"/>
          </a:xfrm>
          <a:prstGeom prst="rect">
            <a:avLst/>
          </a:prstGeom>
          <a:noFill/>
        </p:spPr>
        <p:txBody>
          <a:bodyPr wrap="square" rtlCol="0">
            <a:spAutoFit/>
          </a:bodyPr>
          <a:lstStyle/>
          <a:p>
            <a:pPr algn="ctr"/>
            <a:r>
              <a:rPr lang="pt-BR" sz="9600" dirty="0" smtClean="0">
                <a:solidFill>
                  <a:srgbClr val="C00000"/>
                </a:solidFill>
                <a:latin typeface="Monotype Corsiva" pitchFamily="66" charset="0"/>
                <a:cs typeface="Vijaya" pitchFamily="34" charset="0"/>
              </a:rPr>
              <a:t>Obrigado</a:t>
            </a:r>
            <a:endParaRPr lang="pt-BR" sz="9600" dirty="0">
              <a:solidFill>
                <a:srgbClr val="C00000"/>
              </a:solidFill>
              <a:latin typeface="Monotype Corsiva" pitchFamily="66" charset="0"/>
              <a:cs typeface="Vijaya"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152400" y="1143000"/>
            <a:ext cx="8229600" cy="8636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pt-BR" sz="3200" b="1" dirty="0" smtClean="0">
                <a:solidFill>
                  <a:srgbClr val="C00000"/>
                </a:solidFill>
              </a:rPr>
              <a:t>            </a:t>
            </a:r>
            <a:r>
              <a:rPr lang="pt-BR" sz="3200" b="1" dirty="0" smtClean="0">
                <a:solidFill>
                  <a:srgbClr val="C00000"/>
                </a:solidFill>
                <a:latin typeface="Aharoni" pitchFamily="2" charset="-79"/>
                <a:cs typeface="Aharoni" pitchFamily="2" charset="-79"/>
              </a:rPr>
              <a:t>O que é lavagem de dinheiro?</a:t>
            </a:r>
            <a:endParaRPr lang="en-US" sz="3200" b="1" dirty="0" smtClean="0">
              <a:solidFill>
                <a:srgbClr val="C00000"/>
              </a:solidFill>
              <a:latin typeface="Aharoni" pitchFamily="2" charset="-79"/>
              <a:cs typeface="Aharoni" pitchFamily="2" charset="-79"/>
            </a:endParaRPr>
          </a:p>
        </p:txBody>
      </p:sp>
      <p:pic>
        <p:nvPicPr>
          <p:cNvPr id="17411" name="Picture 2" descr="C:\Users\023086\Documents\Ibracon\2013\Anti-Money laundering\photo (2).JPG"/>
          <p:cNvPicPr>
            <a:picLocks noChangeAspect="1" noChangeArrowheads="1"/>
          </p:cNvPicPr>
          <p:nvPr/>
        </p:nvPicPr>
        <p:blipFill>
          <a:blip r:embed="rId3" cstate="print"/>
          <a:srcRect/>
          <a:stretch>
            <a:fillRect/>
          </a:stretch>
        </p:blipFill>
        <p:spPr bwMode="auto">
          <a:xfrm>
            <a:off x="2351087" y="1828800"/>
            <a:ext cx="4668837" cy="4668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304800" y="584200"/>
            <a:ext cx="8839200" cy="8636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US" sz="3200" b="1" dirty="0" smtClean="0">
                <a:solidFill>
                  <a:srgbClr val="C00000"/>
                </a:solidFill>
              </a:rPr>
              <a:t>Definições para todos os gostos e preferências</a:t>
            </a:r>
          </a:p>
        </p:txBody>
      </p:sp>
      <p:sp>
        <p:nvSpPr>
          <p:cNvPr id="18435" name="TextBox 1"/>
          <p:cNvSpPr txBox="1">
            <a:spLocks noChangeArrowheads="1"/>
          </p:cNvSpPr>
          <p:nvPr/>
        </p:nvSpPr>
        <p:spPr bwMode="auto">
          <a:xfrm>
            <a:off x="-7937" y="1219200"/>
            <a:ext cx="5113337" cy="2246769"/>
          </a:xfrm>
          <a:prstGeom prst="rect">
            <a:avLst/>
          </a:prstGeom>
          <a:noFill/>
          <a:ln w="9525">
            <a:solidFill>
              <a:schemeClr val="accent1"/>
            </a:solidFill>
            <a:miter lim="800000"/>
            <a:headEnd/>
            <a:tailEnd/>
          </a:ln>
        </p:spPr>
        <p:txBody>
          <a:bodyPr>
            <a:spAutoFit/>
          </a:bodyPr>
          <a:lstStyle/>
          <a:p>
            <a:pPr eaLnBrk="1" hangingPunct="1"/>
            <a:r>
              <a:rPr lang="pt-BR" sz="2000" dirty="0"/>
              <a:t>Define-se a </a:t>
            </a:r>
            <a:r>
              <a:rPr lang="pt-BR" sz="2000" b="1" dirty="0">
                <a:solidFill>
                  <a:srgbClr val="FF0000"/>
                </a:solidFill>
              </a:rPr>
              <a:t>lavagem de dinheiro</a:t>
            </a:r>
            <a:r>
              <a:rPr lang="pt-BR" sz="2000" dirty="0"/>
              <a:t> como um conjunto de operações por meio das quais os bens, direitos e valores obtidos com a </a:t>
            </a:r>
            <a:r>
              <a:rPr lang="pt-BR" sz="2000" b="1" dirty="0"/>
              <a:t>prática de crimes</a:t>
            </a:r>
            <a:r>
              <a:rPr lang="pt-BR" sz="2000" dirty="0"/>
              <a:t> são integrados ao sistema econômico financeiro, com a aparência de terem sido obtidos de maneira lícita.</a:t>
            </a:r>
            <a:endParaRPr lang="en-US" sz="2000" dirty="0"/>
          </a:p>
        </p:txBody>
      </p:sp>
      <p:sp>
        <p:nvSpPr>
          <p:cNvPr id="18436" name="TextBox 2"/>
          <p:cNvSpPr txBox="1">
            <a:spLocks noChangeArrowheads="1"/>
          </p:cNvSpPr>
          <p:nvPr/>
        </p:nvSpPr>
        <p:spPr bwMode="auto">
          <a:xfrm>
            <a:off x="2895600" y="4535031"/>
            <a:ext cx="6140450" cy="2246769"/>
          </a:xfrm>
          <a:prstGeom prst="rect">
            <a:avLst/>
          </a:prstGeom>
          <a:noFill/>
          <a:ln w="9525">
            <a:solidFill>
              <a:schemeClr val="accent1"/>
            </a:solidFill>
            <a:miter lim="800000"/>
            <a:headEnd/>
            <a:tailEnd/>
          </a:ln>
        </p:spPr>
        <p:txBody>
          <a:bodyPr wrap="square">
            <a:spAutoFit/>
          </a:bodyPr>
          <a:lstStyle/>
          <a:p>
            <a:pPr eaLnBrk="1" hangingPunct="1"/>
            <a:r>
              <a:rPr lang="pt-PT" sz="2000" dirty="0"/>
              <a:t>É uma expressão que se refere a práticas econômico-financeiras que têm por finalidade dissimular ou esconder a </a:t>
            </a:r>
            <a:r>
              <a:rPr lang="pt-PT" sz="2000" b="1" dirty="0"/>
              <a:t>origem ilícita</a:t>
            </a:r>
            <a:r>
              <a:rPr lang="pt-PT" sz="2000" dirty="0"/>
              <a:t> de determinados ativos financeiros ou bens patrimoniais, de forma a que tais ativos aparentem uma origem lícita ou a que, pelo menos, a origem ilícita seja difícil de demonstrar ou provar.</a:t>
            </a:r>
            <a:endParaRPr lang="en-US" sz="2000" dirty="0"/>
          </a:p>
        </p:txBody>
      </p:sp>
      <p:sp>
        <p:nvSpPr>
          <p:cNvPr id="18437" name="TextBox 3"/>
          <p:cNvSpPr txBox="1">
            <a:spLocks noChangeArrowheads="1"/>
          </p:cNvSpPr>
          <p:nvPr/>
        </p:nvSpPr>
        <p:spPr bwMode="auto">
          <a:xfrm>
            <a:off x="1908175" y="3635514"/>
            <a:ext cx="6778625" cy="707886"/>
          </a:xfrm>
          <a:prstGeom prst="rect">
            <a:avLst/>
          </a:prstGeom>
          <a:noFill/>
          <a:ln w="9525">
            <a:solidFill>
              <a:schemeClr val="accent1"/>
            </a:solidFill>
            <a:miter lim="800000"/>
            <a:headEnd/>
            <a:tailEnd/>
          </a:ln>
        </p:spPr>
        <p:txBody>
          <a:bodyPr wrap="square">
            <a:spAutoFit/>
          </a:bodyPr>
          <a:lstStyle/>
          <a:p>
            <a:pPr eaLnBrk="1" hangingPunct="1"/>
            <a:r>
              <a:rPr lang="pt-BR" sz="2000" b="1" dirty="0">
                <a:solidFill>
                  <a:srgbClr val="FF0000"/>
                </a:solidFill>
              </a:rPr>
              <a:t>Lavagem de dinheiro</a:t>
            </a:r>
            <a:r>
              <a:rPr lang="pt-BR" sz="2000" dirty="0"/>
              <a:t> é o processo que tem por objetivo disfarçar a </a:t>
            </a:r>
            <a:r>
              <a:rPr lang="pt-BR" sz="2000" b="1" dirty="0"/>
              <a:t>origem criminosa</a:t>
            </a:r>
            <a:r>
              <a:rPr lang="pt-BR" sz="2000" dirty="0"/>
              <a:t> dos proveitos do crime.</a:t>
            </a:r>
            <a:endParaRPr lang="en-US" sz="2000" dirty="0"/>
          </a:p>
        </p:txBody>
      </p:sp>
      <p:sp>
        <p:nvSpPr>
          <p:cNvPr id="18438" name="TextBox 4"/>
          <p:cNvSpPr txBox="1">
            <a:spLocks noChangeArrowheads="1"/>
          </p:cNvSpPr>
          <p:nvPr/>
        </p:nvSpPr>
        <p:spPr bwMode="auto">
          <a:xfrm>
            <a:off x="5486400" y="1238250"/>
            <a:ext cx="3505199" cy="1631216"/>
          </a:xfrm>
          <a:prstGeom prst="rect">
            <a:avLst/>
          </a:prstGeom>
          <a:noFill/>
          <a:ln w="9525">
            <a:solidFill>
              <a:schemeClr val="accent1"/>
            </a:solidFill>
            <a:miter lim="800000"/>
            <a:headEnd/>
            <a:tailEnd/>
          </a:ln>
        </p:spPr>
        <p:txBody>
          <a:bodyPr wrap="square">
            <a:spAutoFit/>
          </a:bodyPr>
          <a:lstStyle/>
          <a:p>
            <a:pPr eaLnBrk="1" hangingPunct="1"/>
            <a:r>
              <a:rPr lang="pt-BR" sz="2000" b="1" dirty="0">
                <a:solidFill>
                  <a:srgbClr val="FF0000"/>
                </a:solidFill>
              </a:rPr>
              <a:t>Lavagem de dinheiro</a:t>
            </a:r>
            <a:r>
              <a:rPr lang="pt-BR" sz="2000" dirty="0"/>
              <a:t> é o ato de "esconder" a origem de um dinheiro conseguido de </a:t>
            </a:r>
            <a:r>
              <a:rPr lang="pt-BR" sz="2000" b="1" dirty="0"/>
              <a:t>forma ilícita</a:t>
            </a:r>
            <a:r>
              <a:rPr lang="pt-BR" sz="2000" dirty="0"/>
              <a:t> (errada, suja).</a:t>
            </a:r>
            <a:endParaRPr lang="en-US" sz="2000" dirty="0"/>
          </a:p>
        </p:txBody>
      </p:sp>
      <p:sp>
        <p:nvSpPr>
          <p:cNvPr id="18439" name="TextBox 5"/>
          <p:cNvSpPr txBox="1">
            <a:spLocks noChangeArrowheads="1"/>
          </p:cNvSpPr>
          <p:nvPr/>
        </p:nvSpPr>
        <p:spPr bwMode="auto">
          <a:xfrm>
            <a:off x="228601" y="5029200"/>
            <a:ext cx="2320130" cy="1323439"/>
          </a:xfrm>
          <a:prstGeom prst="rect">
            <a:avLst/>
          </a:prstGeom>
          <a:noFill/>
          <a:ln w="9525">
            <a:solidFill>
              <a:schemeClr val="accent1"/>
            </a:solidFill>
            <a:miter lim="800000"/>
            <a:headEnd/>
            <a:tailEnd/>
          </a:ln>
        </p:spPr>
        <p:txBody>
          <a:bodyPr wrap="square">
            <a:spAutoFit/>
          </a:bodyPr>
          <a:lstStyle/>
          <a:p>
            <a:pPr eaLnBrk="1" hangingPunct="1"/>
            <a:r>
              <a:rPr lang="pt-PT" sz="2000" dirty="0"/>
              <a:t>É dar fachada de dignidade a dinheiro de </a:t>
            </a:r>
            <a:r>
              <a:rPr lang="pt-PT" sz="2000" b="1" dirty="0"/>
              <a:t>origem ilegal</a:t>
            </a:r>
            <a:r>
              <a:rPr lang="pt-PT" sz="2000" dirty="0"/>
              <a:t>.</a:t>
            </a:r>
            <a:endParaRPr lang="en-US"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04800" y="685800"/>
            <a:ext cx="8229600" cy="8636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pt-BR" sz="3200" b="1" dirty="0" smtClean="0">
                <a:solidFill>
                  <a:srgbClr val="C00000"/>
                </a:solidFill>
                <a:latin typeface="Arial Narrow" pitchFamily="34" charset="0"/>
              </a:rPr>
              <a:t>                    </a:t>
            </a:r>
            <a:r>
              <a:rPr lang="pt-BR" sz="3200" b="1" dirty="0" smtClean="0">
                <a:solidFill>
                  <a:srgbClr val="C00000"/>
                </a:solidFill>
                <a:latin typeface="Arial Narrow" pitchFamily="34" charset="0"/>
                <a:cs typeface="Aharoni" pitchFamily="2" charset="-79"/>
              </a:rPr>
              <a:t>Definição do COAF</a:t>
            </a:r>
            <a:endParaRPr lang="en-US" sz="3200" b="1" dirty="0" smtClean="0">
              <a:solidFill>
                <a:srgbClr val="C00000"/>
              </a:solidFill>
              <a:latin typeface="Arial Narrow" pitchFamily="34" charset="0"/>
              <a:cs typeface="Aharoni" pitchFamily="2" charset="-79"/>
            </a:endParaRPr>
          </a:p>
        </p:txBody>
      </p:sp>
      <p:sp>
        <p:nvSpPr>
          <p:cNvPr id="19459" name="TextBox 1"/>
          <p:cNvSpPr txBox="1">
            <a:spLocks noChangeArrowheads="1"/>
          </p:cNvSpPr>
          <p:nvPr/>
        </p:nvSpPr>
        <p:spPr bwMode="auto">
          <a:xfrm>
            <a:off x="395288" y="1484313"/>
            <a:ext cx="5113337" cy="1477962"/>
          </a:xfrm>
          <a:prstGeom prst="rect">
            <a:avLst/>
          </a:prstGeom>
          <a:noFill/>
          <a:ln w="9525">
            <a:solidFill>
              <a:schemeClr val="accent1"/>
            </a:solidFill>
            <a:miter lim="800000"/>
            <a:headEnd/>
            <a:tailEnd/>
          </a:ln>
        </p:spPr>
        <p:txBody>
          <a:bodyPr>
            <a:spAutoFit/>
          </a:bodyPr>
          <a:lstStyle/>
          <a:p>
            <a:pPr eaLnBrk="1" hangingPunct="1"/>
            <a:r>
              <a:rPr lang="pt-BR" dirty="0"/>
              <a:t>Define-se a lavagem de dinheiro como um conjunto de operações por meio das quais os bens, direitos e valores obtidos com a prática de crimes são integrados ao sistema econômico financeiro, com a aparência de terem sido obtidos de maneira lícita.</a:t>
            </a:r>
            <a:endParaRPr lang="en-US" dirty="0"/>
          </a:p>
        </p:txBody>
      </p:sp>
      <p:sp>
        <p:nvSpPr>
          <p:cNvPr id="19461" name="TextBox 3"/>
          <p:cNvSpPr txBox="1">
            <a:spLocks noChangeArrowheads="1"/>
          </p:cNvSpPr>
          <p:nvPr/>
        </p:nvSpPr>
        <p:spPr bwMode="auto">
          <a:xfrm>
            <a:off x="1908175" y="3213100"/>
            <a:ext cx="5400675" cy="646113"/>
          </a:xfrm>
          <a:prstGeom prst="rect">
            <a:avLst/>
          </a:prstGeom>
          <a:noFill/>
          <a:ln w="9525">
            <a:solidFill>
              <a:schemeClr val="accent1"/>
            </a:solidFill>
            <a:miter lim="800000"/>
            <a:headEnd/>
            <a:tailEnd/>
          </a:ln>
        </p:spPr>
        <p:txBody>
          <a:bodyPr>
            <a:spAutoFit/>
          </a:bodyPr>
          <a:lstStyle/>
          <a:p>
            <a:pPr eaLnBrk="1" hangingPunct="1"/>
            <a:r>
              <a:rPr lang="pt-BR" dirty="0"/>
              <a:t>Lavagem de dinheiro é o processo que tem por objetivo disfarçar a origem criminosa dos proveitos do crime.</a:t>
            </a:r>
            <a:endParaRPr lang="en-US" dirty="0"/>
          </a:p>
        </p:txBody>
      </p:sp>
      <p:sp>
        <p:nvSpPr>
          <p:cNvPr id="19462" name="TextBox 4"/>
          <p:cNvSpPr txBox="1">
            <a:spLocks noChangeArrowheads="1"/>
          </p:cNvSpPr>
          <p:nvPr/>
        </p:nvSpPr>
        <p:spPr bwMode="auto">
          <a:xfrm>
            <a:off x="5940425" y="1628775"/>
            <a:ext cx="2879725" cy="1200150"/>
          </a:xfrm>
          <a:prstGeom prst="rect">
            <a:avLst/>
          </a:prstGeom>
          <a:noFill/>
          <a:ln w="9525">
            <a:solidFill>
              <a:schemeClr val="accent1"/>
            </a:solidFill>
            <a:miter lim="800000"/>
            <a:headEnd/>
            <a:tailEnd/>
          </a:ln>
        </p:spPr>
        <p:txBody>
          <a:bodyPr>
            <a:spAutoFit/>
          </a:bodyPr>
          <a:lstStyle/>
          <a:p>
            <a:pPr eaLnBrk="1" hangingPunct="1"/>
            <a:r>
              <a:rPr lang="pt-BR" dirty="0"/>
              <a:t>Lavagem de dinheiro é o ato de "esconder" a origem de um dinheiro conseguido de forma ilícita (errada, suja).</a:t>
            </a:r>
            <a:endParaRPr lang="en-US" dirty="0"/>
          </a:p>
        </p:txBody>
      </p:sp>
      <p:sp>
        <p:nvSpPr>
          <p:cNvPr id="19463" name="TextBox 5"/>
          <p:cNvSpPr txBox="1">
            <a:spLocks noChangeArrowheads="1"/>
          </p:cNvSpPr>
          <p:nvPr/>
        </p:nvSpPr>
        <p:spPr bwMode="auto">
          <a:xfrm>
            <a:off x="76200" y="5334000"/>
            <a:ext cx="2819400" cy="1569660"/>
          </a:xfrm>
          <a:prstGeom prst="rect">
            <a:avLst/>
          </a:prstGeom>
          <a:noFill/>
          <a:ln w="9525">
            <a:solidFill>
              <a:schemeClr val="accent1"/>
            </a:solidFill>
            <a:miter lim="800000"/>
            <a:headEnd/>
            <a:tailEnd/>
          </a:ln>
        </p:spPr>
        <p:txBody>
          <a:bodyPr wrap="square">
            <a:spAutoFit/>
          </a:bodyPr>
          <a:lstStyle/>
          <a:p>
            <a:pPr eaLnBrk="1" hangingPunct="1"/>
            <a:r>
              <a:rPr lang="pt-PT" dirty="0"/>
              <a:t>É dar fachada de dignidade a dinheiro de origem ilegal.</a:t>
            </a:r>
            <a:endParaRPr lang="en-US" dirty="0"/>
          </a:p>
        </p:txBody>
      </p:sp>
      <p:sp>
        <p:nvSpPr>
          <p:cNvPr id="19464" name="TextBox 6"/>
          <p:cNvSpPr txBox="1">
            <a:spLocks/>
          </p:cNvSpPr>
          <p:nvPr/>
        </p:nvSpPr>
        <p:spPr bwMode="auto">
          <a:xfrm>
            <a:off x="228600" y="1295401"/>
            <a:ext cx="8856663" cy="3886200"/>
          </a:xfrm>
          <a:prstGeom prst="rect">
            <a:avLst/>
          </a:prstGeom>
          <a:solidFill>
            <a:schemeClr val="bg1"/>
          </a:solidFill>
          <a:ln w="9525">
            <a:noFill/>
            <a:miter lim="800000"/>
            <a:headEnd/>
            <a:tailEnd/>
          </a:ln>
        </p:spPr>
        <p:txBody>
          <a:bodyPr/>
          <a:lstStyle/>
          <a:p>
            <a:pPr eaLnBrk="1" hangingPunct="1"/>
            <a:r>
              <a:rPr lang="pt-BR" sz="2400" dirty="0" smtClean="0"/>
              <a:t>O </a:t>
            </a:r>
            <a:r>
              <a:rPr lang="pt-BR" sz="2400" dirty="0"/>
              <a:t>crime de </a:t>
            </a:r>
            <a:r>
              <a:rPr lang="pt-BR" sz="2400" b="1" dirty="0">
                <a:solidFill>
                  <a:srgbClr val="FF0000"/>
                </a:solidFill>
              </a:rPr>
              <a:t>lavagem de dinheiro</a:t>
            </a:r>
            <a:r>
              <a:rPr lang="pt-BR" sz="2400" dirty="0"/>
              <a:t> caracteriza-se por um conjunto de operações comerciais ou financeiras que buscam a incorporação na economia de cada país, de modo transitório ou permanente, de </a:t>
            </a:r>
            <a:r>
              <a:rPr lang="pt-BR" sz="2400" b="1" dirty="0">
                <a:solidFill>
                  <a:srgbClr val="FF0000"/>
                </a:solidFill>
              </a:rPr>
              <a:t>recursos, bens e valores de origem ilícita </a:t>
            </a:r>
            <a:r>
              <a:rPr lang="pt-BR" sz="2400" dirty="0"/>
              <a:t>e que se desenvolvem por meio de um processo dinâmico que envolve, teoricamente, três fases independentes (colocação, ocultação e integração) que, com frequência, ocorrem simultaneamente.   </a:t>
            </a:r>
          </a:p>
          <a:p>
            <a:pPr eaLnBrk="1" hangingPunct="1"/>
            <a:endParaRPr lang="pt-BR" dirty="0"/>
          </a:p>
          <a:p>
            <a:pPr eaLnBrk="1" hangingPunct="1"/>
            <a:r>
              <a:rPr lang="pt-BR" b="1" dirty="0">
                <a:solidFill>
                  <a:srgbClr val="00B050"/>
                </a:solidFill>
              </a:rPr>
              <a:t>www.coaf.fazenda.gov.br</a:t>
            </a:r>
            <a:endParaRPr lang="en-US" b="1" dirty="0">
              <a:solidFill>
                <a:srgbClr val="00B050"/>
              </a:solidFill>
            </a:endParaRPr>
          </a:p>
          <a:p>
            <a:pPr eaLnBrk="1" hangingPunct="1"/>
            <a:endParaRPr lang="en-US" dirty="0"/>
          </a:p>
        </p:txBody>
      </p:sp>
      <p:sp>
        <p:nvSpPr>
          <p:cNvPr id="9" name="TextBox 2"/>
          <p:cNvSpPr txBox="1">
            <a:spLocks noChangeArrowheads="1"/>
          </p:cNvSpPr>
          <p:nvPr/>
        </p:nvSpPr>
        <p:spPr bwMode="auto">
          <a:xfrm>
            <a:off x="4191000" y="3962400"/>
            <a:ext cx="4845050" cy="2862322"/>
          </a:xfrm>
          <a:prstGeom prst="rect">
            <a:avLst/>
          </a:prstGeom>
          <a:noFill/>
          <a:ln w="9525">
            <a:solidFill>
              <a:schemeClr val="accent1"/>
            </a:solidFill>
            <a:miter lim="800000"/>
            <a:headEnd/>
            <a:tailEnd/>
          </a:ln>
        </p:spPr>
        <p:txBody>
          <a:bodyPr wrap="square">
            <a:spAutoFit/>
          </a:bodyPr>
          <a:lstStyle/>
          <a:p>
            <a:pPr eaLnBrk="1" hangingPunct="1"/>
            <a:r>
              <a:rPr lang="pt-PT" sz="2000" dirty="0"/>
              <a:t>É uma expressão que se refere a práticas econômico-financeiras que têm por finalidade dissimular ou esconder a origem ilícita de determinados ativos financeiros ou bens patrimoniais, de forma a que tais ativos aparentem uma origem lícita ou a que, pelo menos, a origem ilícita seja difícil de demonstrar ou provar.</a:t>
            </a:r>
            <a:endParaRPr lang="en-US"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914400" y="812800"/>
            <a:ext cx="8229600" cy="863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pt-BR" sz="3200" b="1" dirty="0" smtClean="0">
                <a:solidFill>
                  <a:srgbClr val="C00000"/>
                </a:solidFill>
              </a:rPr>
              <a:t>Fases da Lavagem de Dinheiro</a:t>
            </a:r>
            <a:endParaRPr lang="en-US" sz="3200" b="1" dirty="0" smtClean="0">
              <a:solidFill>
                <a:srgbClr val="C00000"/>
              </a:solidFill>
            </a:endParaRPr>
          </a:p>
        </p:txBody>
      </p:sp>
      <p:pic>
        <p:nvPicPr>
          <p:cNvPr id="20483" name="Picture 2" descr="Fases da Lavagem de Dinheiro"/>
          <p:cNvPicPr>
            <a:picLocks noChangeAspect="1" noChangeArrowheads="1"/>
          </p:cNvPicPr>
          <p:nvPr/>
        </p:nvPicPr>
        <p:blipFill>
          <a:blip r:embed="rId3" cstate="print"/>
          <a:srcRect/>
          <a:stretch>
            <a:fillRect/>
          </a:stretch>
        </p:blipFill>
        <p:spPr bwMode="auto">
          <a:xfrm>
            <a:off x="1692275" y="1557338"/>
            <a:ext cx="6048375" cy="4568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914400" y="889000"/>
            <a:ext cx="8229600" cy="863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pt-BR" sz="3200" b="1" dirty="0" smtClean="0">
                <a:solidFill>
                  <a:srgbClr val="C00000"/>
                </a:solidFill>
              </a:rPr>
              <a:t>Lei 9.613/1998</a:t>
            </a:r>
            <a:endParaRPr lang="en-US" sz="3200" b="1" dirty="0" smtClean="0">
              <a:solidFill>
                <a:srgbClr val="C00000"/>
              </a:solidFill>
            </a:endParaRPr>
          </a:p>
        </p:txBody>
      </p:sp>
      <p:sp>
        <p:nvSpPr>
          <p:cNvPr id="14339" name="Rectangle 3"/>
          <p:cNvSpPr>
            <a:spLocks noGrp="1" noChangeArrowheads="1"/>
          </p:cNvSpPr>
          <p:nvPr>
            <p:ph type="body" idx="1"/>
          </p:nvPr>
        </p:nvSpPr>
        <p:spPr bwMode="auto">
          <a:xfrm>
            <a:off x="455613" y="1600200"/>
            <a:ext cx="8364537" cy="5105400"/>
          </a:xfrm>
          <a:ln>
            <a:miter lim="800000"/>
            <a:headEnd/>
            <a:tailEnd/>
          </a:ln>
        </p:spPr>
        <p:txBody>
          <a:bodyPr vert="horz" wrap="square" lIns="91440" tIns="45720" rIns="91440" bIns="45720" numCol="1" anchor="t" anchorCtr="0" compatLnSpc="1">
            <a:prstTxWarp prst="textNoShape">
              <a:avLst/>
            </a:prstTxWarp>
          </a:bodyPr>
          <a:lstStyle/>
          <a:p>
            <a:pPr marL="0" indent="0" eaLnBrk="1" hangingPunct="1">
              <a:spcBef>
                <a:spcPts val="0"/>
              </a:spcBef>
              <a:buFont typeface="Arial" charset="0"/>
              <a:buNone/>
              <a:defRPr/>
            </a:pPr>
            <a:r>
              <a:rPr lang="pt-BR" sz="2200" dirty="0" smtClean="0"/>
              <a:t>Editada em 3 de março de 1998, introduziu uma série de iniciativas  previstas em acordos internacionais visando o combate à lavagem de dinheiro. Especificamente:</a:t>
            </a:r>
          </a:p>
          <a:p>
            <a:pPr marL="0" indent="0" eaLnBrk="1" hangingPunct="1">
              <a:spcBef>
                <a:spcPts val="0"/>
              </a:spcBef>
              <a:buFont typeface="Arial" charset="0"/>
              <a:buNone/>
              <a:defRPr/>
            </a:pPr>
            <a:endParaRPr lang="pt-BR" sz="2200" dirty="0" smtClean="0"/>
          </a:p>
          <a:p>
            <a:pPr eaLnBrk="1" hangingPunct="1">
              <a:spcBef>
                <a:spcPts val="0"/>
              </a:spcBef>
              <a:buFont typeface="Wingdings" pitchFamily="2" charset="2"/>
              <a:buChar char="Ø"/>
              <a:defRPr/>
            </a:pPr>
            <a:r>
              <a:rPr lang="pt-BR" sz="2200" dirty="0" smtClean="0"/>
              <a:t>A definição legal de lavagem de dinheiro e dos crimes que a antecedem</a:t>
            </a:r>
          </a:p>
          <a:p>
            <a:pPr eaLnBrk="1" hangingPunct="1">
              <a:spcBef>
                <a:spcPts val="0"/>
              </a:spcBef>
              <a:buFont typeface="Wingdings" pitchFamily="2" charset="2"/>
              <a:buChar char="Ø"/>
              <a:defRPr/>
            </a:pPr>
            <a:r>
              <a:rPr lang="pt-BR" sz="2200" dirty="0" smtClean="0"/>
              <a:t>Base – Convenção de Viena de 1998</a:t>
            </a:r>
          </a:p>
          <a:p>
            <a:pPr eaLnBrk="1" hangingPunct="1">
              <a:spcBef>
                <a:spcPts val="0"/>
              </a:spcBef>
              <a:buFont typeface="Wingdings" pitchFamily="2" charset="2"/>
              <a:buChar char="Ø"/>
              <a:defRPr/>
            </a:pPr>
            <a:r>
              <a:rPr lang="pt-BR" sz="2200" dirty="0" smtClean="0"/>
              <a:t>Como um dos signatários o Brasil assumiu o compromisso de editar lei</a:t>
            </a:r>
          </a:p>
          <a:p>
            <a:pPr eaLnBrk="1" hangingPunct="1">
              <a:spcBef>
                <a:spcPts val="0"/>
              </a:spcBef>
              <a:buFont typeface="Wingdings" pitchFamily="2" charset="2"/>
              <a:buChar char="Ø"/>
              <a:defRPr/>
            </a:pPr>
            <a:endParaRPr lang="pt-BR" sz="2200" dirty="0" smtClean="0"/>
          </a:p>
          <a:p>
            <a:pPr eaLnBrk="1" hangingPunct="1">
              <a:spcBef>
                <a:spcPts val="0"/>
              </a:spcBef>
              <a:buFont typeface="Wingdings" pitchFamily="2" charset="2"/>
              <a:buChar char="Ø"/>
              <a:defRPr/>
            </a:pPr>
            <a:endParaRPr lang="pt-BR" sz="2200" dirty="0" smtClean="0"/>
          </a:p>
          <a:p>
            <a:pPr eaLnBrk="1" hangingPunct="1">
              <a:spcBef>
                <a:spcPts val="0"/>
              </a:spcBef>
              <a:buFont typeface="Wingdings" pitchFamily="2" charset="2"/>
              <a:buChar char="Ø"/>
              <a:defRPr/>
            </a:pPr>
            <a:endParaRPr lang="pt-BR" sz="2200" dirty="0" smtClean="0"/>
          </a:p>
          <a:p>
            <a:pPr marL="0" indent="0" eaLnBrk="1" hangingPunct="1">
              <a:spcBef>
                <a:spcPts val="0"/>
              </a:spcBef>
              <a:buFont typeface="Arial" charset="0"/>
              <a:buNone/>
              <a:defRPr/>
            </a:pPr>
            <a:endParaRPr lang="en-US" sz="22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owerpoint-template-24">
  <a:themeElements>
    <a:clrScheme name="powerpoint-template-24 11">
      <a:dk1>
        <a:srgbClr val="4D4D4D"/>
      </a:dk1>
      <a:lt1>
        <a:srgbClr val="FFFFFF"/>
      </a:lt1>
      <a:dk2>
        <a:srgbClr val="4D4D4D"/>
      </a:dk2>
      <a:lt2>
        <a:srgbClr val="00629E"/>
      </a:lt2>
      <a:accent1>
        <a:srgbClr val="0077C0"/>
      </a:accent1>
      <a:accent2>
        <a:srgbClr val="0082D2"/>
      </a:accent2>
      <a:accent3>
        <a:srgbClr val="FFFFFF"/>
      </a:accent3>
      <a:accent4>
        <a:srgbClr val="404040"/>
      </a:accent4>
      <a:accent5>
        <a:srgbClr val="AABDDC"/>
      </a:accent5>
      <a:accent6>
        <a:srgbClr val="0075BE"/>
      </a:accent6>
      <a:hlink>
        <a:srgbClr val="008CE2"/>
      </a:hlink>
      <a:folHlink>
        <a:srgbClr val="DDDDDD"/>
      </a:folHlink>
    </a:clrScheme>
    <a:fontScheme name="powerpoint-template-24">
      <a:majorFont>
        <a:latin typeface="Microsoft Sans Serif"/>
        <a:ea typeface=""/>
        <a:cs typeface=""/>
      </a:majorFont>
      <a:minorFont>
        <a:latin typeface="Microsoft Sans Serif"/>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owerpoint-template-24 1">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E84A25"/>
        </a:lt2>
        <a:accent1>
          <a:srgbClr val="ED6A24"/>
        </a:accent1>
        <a:accent2>
          <a:srgbClr val="F99E1C"/>
        </a:accent2>
        <a:accent3>
          <a:srgbClr val="FFFFFF"/>
        </a:accent3>
        <a:accent4>
          <a:srgbClr val="404040"/>
        </a:accent4>
        <a:accent5>
          <a:srgbClr val="F4B9AC"/>
        </a:accent5>
        <a:accent6>
          <a:srgbClr val="E28F18"/>
        </a:accent6>
        <a:hlink>
          <a:srgbClr val="F1B54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B92D14"/>
        </a:lt2>
        <a:accent1>
          <a:srgbClr val="D34E13"/>
        </a:accent1>
        <a:accent2>
          <a:srgbClr val="DC9009"/>
        </a:accent2>
        <a:accent3>
          <a:srgbClr val="FFFFFF"/>
        </a:accent3>
        <a:accent4>
          <a:srgbClr val="404040"/>
        </a:accent4>
        <a:accent5>
          <a:srgbClr val="E6B2AA"/>
        </a:accent5>
        <a:accent6>
          <a:srgbClr val="C78207"/>
        </a:accent6>
        <a:hlink>
          <a:srgbClr val="EEC63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AE6310"/>
        </a:lt2>
        <a:accent1>
          <a:srgbClr val="E79613"/>
        </a:accent1>
        <a:accent2>
          <a:srgbClr val="E1720D"/>
        </a:accent2>
        <a:accent3>
          <a:srgbClr val="FFFFFF"/>
        </a:accent3>
        <a:accent4>
          <a:srgbClr val="404040"/>
        </a:accent4>
        <a:accent5>
          <a:srgbClr val="F1C9AA"/>
        </a:accent5>
        <a:accent6>
          <a:srgbClr val="CC670B"/>
        </a:accent6>
        <a:hlink>
          <a:srgbClr val="C6470A"/>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C75F06"/>
        </a:lt2>
        <a:accent1>
          <a:srgbClr val="E07D06"/>
        </a:accent1>
        <a:accent2>
          <a:srgbClr val="F2A016"/>
        </a:accent2>
        <a:accent3>
          <a:srgbClr val="FFFFFF"/>
        </a:accent3>
        <a:accent4>
          <a:srgbClr val="404040"/>
        </a:accent4>
        <a:accent5>
          <a:srgbClr val="EDBFAA"/>
        </a:accent5>
        <a:accent6>
          <a:srgbClr val="DB9113"/>
        </a:accent6>
        <a:hlink>
          <a:srgbClr val="F7C91C"/>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CD5B12"/>
        </a:lt2>
        <a:accent1>
          <a:srgbClr val="E6721D"/>
        </a:accent1>
        <a:accent2>
          <a:srgbClr val="F09125"/>
        </a:accent2>
        <a:accent3>
          <a:srgbClr val="FFFFFF"/>
        </a:accent3>
        <a:accent4>
          <a:srgbClr val="404040"/>
        </a:accent4>
        <a:accent5>
          <a:srgbClr val="F0BCAB"/>
        </a:accent5>
        <a:accent6>
          <a:srgbClr val="D98320"/>
        </a:accent6>
        <a:hlink>
          <a:srgbClr val="F0973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BB5206"/>
        </a:lt2>
        <a:accent1>
          <a:srgbClr val="622C0A"/>
        </a:accent1>
        <a:accent2>
          <a:srgbClr val="E58218"/>
        </a:accent2>
        <a:accent3>
          <a:srgbClr val="FFFFFF"/>
        </a:accent3>
        <a:accent4>
          <a:srgbClr val="404040"/>
        </a:accent4>
        <a:accent5>
          <a:srgbClr val="B7ACAA"/>
        </a:accent5>
        <a:accent6>
          <a:srgbClr val="CF7515"/>
        </a:accent6>
        <a:hlink>
          <a:srgbClr val="8B3504"/>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6C362C"/>
        </a:lt2>
        <a:accent1>
          <a:srgbClr val="CA7920"/>
        </a:accent1>
        <a:accent2>
          <a:srgbClr val="E4980F"/>
        </a:accent2>
        <a:accent3>
          <a:srgbClr val="FFFFFF"/>
        </a:accent3>
        <a:accent4>
          <a:srgbClr val="404040"/>
        </a:accent4>
        <a:accent5>
          <a:srgbClr val="E1BEAB"/>
        </a:accent5>
        <a:accent6>
          <a:srgbClr val="CF890C"/>
        </a:accent6>
        <a:hlink>
          <a:srgbClr val="F1AD04"/>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C28E32"/>
        </a:lt2>
        <a:accent1>
          <a:srgbClr val="D89306"/>
        </a:accent1>
        <a:accent2>
          <a:srgbClr val="E19E06"/>
        </a:accent2>
        <a:accent3>
          <a:srgbClr val="FFFFFF"/>
        </a:accent3>
        <a:accent4>
          <a:srgbClr val="404040"/>
        </a:accent4>
        <a:accent5>
          <a:srgbClr val="E9C8AA"/>
        </a:accent5>
        <a:accent6>
          <a:srgbClr val="CC8F05"/>
        </a:accent6>
        <a:hlink>
          <a:srgbClr val="EFB206"/>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00629E"/>
        </a:lt2>
        <a:accent1>
          <a:srgbClr val="0077C0"/>
        </a:accent1>
        <a:accent2>
          <a:srgbClr val="E4980F"/>
        </a:accent2>
        <a:accent3>
          <a:srgbClr val="FFFFFF"/>
        </a:accent3>
        <a:accent4>
          <a:srgbClr val="404040"/>
        </a:accent4>
        <a:accent5>
          <a:srgbClr val="AABDDC"/>
        </a:accent5>
        <a:accent6>
          <a:srgbClr val="CF890C"/>
        </a:accent6>
        <a:hlink>
          <a:srgbClr val="F1AD04"/>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00629E"/>
        </a:lt2>
        <a:accent1>
          <a:srgbClr val="0077C0"/>
        </a:accent1>
        <a:accent2>
          <a:srgbClr val="0082D2"/>
        </a:accent2>
        <a:accent3>
          <a:srgbClr val="FFFFFF"/>
        </a:accent3>
        <a:accent4>
          <a:srgbClr val="404040"/>
        </a:accent4>
        <a:accent5>
          <a:srgbClr val="AABDDC"/>
        </a:accent5>
        <a:accent6>
          <a:srgbClr val="0075BE"/>
        </a:accent6>
        <a:hlink>
          <a:srgbClr val="008CE2"/>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555</TotalTime>
  <Words>3521</Words>
  <Application>Microsoft Office PowerPoint</Application>
  <PresentationFormat>Apresentação na tela (4:3)</PresentationFormat>
  <Paragraphs>275</Paragraphs>
  <Slides>49</Slides>
  <Notes>43</Notes>
  <HiddenSlides>0</HiddenSlides>
  <MMClips>0</MMClips>
  <ScaleCrop>false</ScaleCrop>
  <HeadingPairs>
    <vt:vector size="4" baseType="variant">
      <vt:variant>
        <vt:lpstr>Tema</vt:lpstr>
      </vt:variant>
      <vt:variant>
        <vt:i4>1</vt:i4>
      </vt:variant>
      <vt:variant>
        <vt:lpstr>Títulos de slides</vt:lpstr>
      </vt:variant>
      <vt:variant>
        <vt:i4>49</vt:i4>
      </vt:variant>
    </vt:vector>
  </HeadingPairs>
  <TitlesOfParts>
    <vt:vector size="50" baseType="lpstr">
      <vt:lpstr>powerpoint-template-24</vt:lpstr>
      <vt:lpstr>RESOLUÇÃO CFC N.º 1.445/13</vt:lpstr>
      <vt:lpstr>Slide 2</vt:lpstr>
      <vt:lpstr>Slide 3</vt:lpstr>
      <vt:lpstr>Slide 4</vt:lpstr>
      <vt:lpstr>            O que é lavagem de dinheiro?</vt:lpstr>
      <vt:lpstr>Definições para todos os gostos e preferências</vt:lpstr>
      <vt:lpstr>                    Definição do COAF</vt:lpstr>
      <vt:lpstr>Fases da Lavagem de Dinheiro</vt:lpstr>
      <vt:lpstr>Lei 9.613/1998</vt:lpstr>
      <vt:lpstr>Abrangência da Lei 9.613/1998</vt:lpstr>
      <vt:lpstr>COAF</vt:lpstr>
      <vt:lpstr>Composição do COAF</vt:lpstr>
      <vt:lpstr>Somos honestos...nada temos a ver com isso???</vt:lpstr>
      <vt:lpstr>Como somos afetados???</vt:lpstr>
      <vt:lpstr>Alteração no Art. 9º.</vt:lpstr>
      <vt:lpstr>Redação do item XIV da Lei 9.613 (alterada em 2012)</vt:lpstr>
      <vt:lpstr>Lei 12.683/2012</vt:lpstr>
      <vt:lpstr>Regulamentação da Lei</vt:lpstr>
      <vt:lpstr>Slide 19</vt:lpstr>
      <vt:lpstr>Slide 20</vt:lpstr>
      <vt:lpstr>Slide 21</vt:lpstr>
      <vt:lpstr>Slide 22</vt:lpstr>
      <vt:lpstr>Slide 23</vt:lpstr>
      <vt:lpstr>Slide 24</vt:lpstr>
      <vt:lpstr>Slide 25</vt:lpstr>
      <vt:lpstr>Slide 26</vt:lpstr>
      <vt:lpstr>Resolução CFC n.º 1.445/13</vt:lpstr>
      <vt:lpstr>Resolução CFC n.º 1.445/13</vt:lpstr>
      <vt:lpstr>Resolução CFC n.º 1.445/13</vt:lpstr>
      <vt:lpstr>Resolução CFC n.º 1.445/13</vt:lpstr>
      <vt:lpstr>Resolução CFC n.º 1.445/13</vt:lpstr>
      <vt:lpstr>Resolução CFC n.º 1.445/13</vt:lpstr>
      <vt:lpstr>Resolução CFC n.º 1.445/13</vt:lpstr>
      <vt:lpstr>Resolução CFC n.º 1.445/13</vt:lpstr>
      <vt:lpstr>Resolução CFC n.º 1.445/13</vt:lpstr>
      <vt:lpstr>Resolução CFC n.º 1.445/13</vt:lpstr>
      <vt:lpstr>Resolução CFC n.º 1.445/13</vt:lpstr>
      <vt:lpstr>Resolução CFC n.º 1.445/13</vt:lpstr>
      <vt:lpstr>Resolução CFC n.º 1.445/13</vt:lpstr>
      <vt:lpstr>Slide 40</vt:lpstr>
      <vt:lpstr>Slide 41</vt:lpstr>
      <vt:lpstr>Slide 42</vt:lpstr>
      <vt:lpstr>Slide 43</vt:lpstr>
      <vt:lpstr>Slide 44</vt:lpstr>
      <vt:lpstr>Slide 45</vt:lpstr>
      <vt:lpstr>Slide 46</vt:lpstr>
      <vt:lpstr>“Só não aplica a lei quem é comprometido, medroso ou politicamente engajado.”                             Joaquim Barbosa                                                              Presidente STF</vt:lpstr>
      <vt:lpstr> Conheça o seu cliente.  TREINE SEUS FUNCIONÁRIOS.  Não se envolva em operações  de risco.</vt:lpstr>
      <vt:lpstr>Slide 49</vt:lpstr>
    </vt:vector>
  </TitlesOfParts>
  <Company>Templates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SmileTemplates.com</dc:creator>
  <cp:lastModifiedBy>rribeiro</cp:lastModifiedBy>
  <cp:revision>104</cp:revision>
  <dcterms:created xsi:type="dcterms:W3CDTF">2007-04-02T02:11:51Z</dcterms:created>
  <dcterms:modified xsi:type="dcterms:W3CDTF">2015-02-06T11:32:42Z</dcterms:modified>
</cp:coreProperties>
</file>