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1" r:id="rId1"/>
  </p:sldMasterIdLst>
  <p:notesMasterIdLst>
    <p:notesMasterId r:id="rId25"/>
  </p:notesMasterIdLst>
  <p:sldIdLst>
    <p:sldId id="734" r:id="rId2"/>
    <p:sldId id="257" r:id="rId3"/>
    <p:sldId id="786" r:id="rId4"/>
    <p:sldId id="785" r:id="rId5"/>
    <p:sldId id="795" r:id="rId6"/>
    <p:sldId id="796" r:id="rId7"/>
    <p:sldId id="797" r:id="rId8"/>
    <p:sldId id="798" r:id="rId9"/>
    <p:sldId id="799" r:id="rId10"/>
    <p:sldId id="791" r:id="rId11"/>
    <p:sldId id="787" r:id="rId12"/>
    <p:sldId id="788" r:id="rId13"/>
    <p:sldId id="789" r:id="rId14"/>
    <p:sldId id="794" r:id="rId15"/>
    <p:sldId id="790" r:id="rId16"/>
    <p:sldId id="784" r:id="rId17"/>
    <p:sldId id="792" r:id="rId18"/>
    <p:sldId id="793" r:id="rId19"/>
    <p:sldId id="800" r:id="rId20"/>
    <p:sldId id="801" r:id="rId21"/>
    <p:sldId id="765" r:id="rId22"/>
    <p:sldId id="769" r:id="rId23"/>
    <p:sldId id="732" r:id="rId24"/>
  </p:sldIdLst>
  <p:sldSz cx="9144000" cy="6858000" type="screen4x3"/>
  <p:notesSz cx="7099300" cy="10234613"/>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096" autoAdjust="0"/>
  </p:normalViewPr>
  <p:slideViewPr>
    <p:cSldViewPr>
      <p:cViewPr varScale="1">
        <p:scale>
          <a:sx n="68" d="100"/>
          <a:sy n="68" d="100"/>
        </p:scale>
        <p:origin x="144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2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76362" cy="513508"/>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4021294" y="0"/>
            <a:ext cx="3076362" cy="513508"/>
          </a:xfrm>
          <a:prstGeom prst="rect">
            <a:avLst/>
          </a:prstGeom>
          <a:noFill/>
          <a:ln>
            <a:noFill/>
          </a:ln>
        </p:spPr>
        <p:txBody>
          <a:bodyPr lIns="91425" tIns="91425" rIns="91425" bIns="91425" anchor="t" anchorCtr="0"/>
          <a:lstStyle>
            <a:lvl1pPr marL="0" marR="0" indent="0" algn="r"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247775" y="1279525"/>
            <a:ext cx="4603749" cy="34543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709929" y="4925407"/>
            <a:ext cx="5679439" cy="4029878"/>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9721107"/>
            <a:ext cx="3076362" cy="513506"/>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4021294" y="9721107"/>
            <a:ext cx="3076362" cy="513506"/>
          </a:xfrm>
          <a:prstGeom prst="rect">
            <a:avLst/>
          </a:prstGeom>
          <a:noFill/>
          <a:ln>
            <a:noFill/>
          </a:ln>
        </p:spPr>
        <p:txBody>
          <a:bodyPr lIns="99025" tIns="49500" rIns="99025" bIns="49500" anchor="b" anchorCtr="0">
            <a:noAutofit/>
          </a:bodyPr>
          <a:lstStyle/>
          <a:p>
            <a:pPr marL="0" marR="0" lvl="0" indent="0" algn="r" rtl="0">
              <a:spcBef>
                <a:spcPts val="0"/>
              </a:spcBef>
              <a:spcAft>
                <a:spcPts val="0"/>
              </a:spcAft>
              <a:buSzPct val="25000"/>
              <a:buNone/>
            </a:pPr>
            <a:fld id="{00000000-1234-1234-1234-123412341234}" type="slidenum">
              <a:rPr lang="pt-BR" sz="1300" b="0" i="0" u="none" strike="noStrike" cap="none" baseline="0">
                <a:solidFill>
                  <a:schemeClr val="dk1"/>
                </a:solidFill>
                <a:latin typeface="Arial"/>
                <a:ea typeface="Arial"/>
                <a:cs typeface="Arial"/>
                <a:sym typeface="Arial"/>
              </a:rPr>
              <a:t>‹nº›</a:t>
            </a:fld>
            <a:endParaRPr lang="pt-BR" sz="13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92836058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857711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04724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0553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75653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34153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9" name="Text Box 2"/>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pt-BR" altLang="pt-BR"/>
          </a:p>
        </p:txBody>
      </p:sp>
    </p:spTree>
    <p:extLst>
      <p:ext uri="{BB962C8B-B14F-4D97-AF65-F5344CB8AC3E}">
        <p14:creationId xmlns:p14="http://schemas.microsoft.com/office/powerpoint/2010/main" val="2402476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9" name="Text Box 2"/>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pt-BR" altLang="pt-BR"/>
          </a:p>
        </p:txBody>
      </p:sp>
    </p:spTree>
    <p:extLst>
      <p:ext uri="{BB962C8B-B14F-4D97-AF65-F5344CB8AC3E}">
        <p14:creationId xmlns:p14="http://schemas.microsoft.com/office/powerpoint/2010/main" val="2486936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9" name="Text Box 2"/>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pt-BR" altLang="pt-BR"/>
          </a:p>
        </p:txBody>
      </p:sp>
    </p:spTree>
    <p:extLst>
      <p:ext uri="{BB962C8B-B14F-4D97-AF65-F5344CB8AC3E}">
        <p14:creationId xmlns:p14="http://schemas.microsoft.com/office/powerpoint/2010/main" val="2916514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9" name="Text Box 2"/>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pt-BR" altLang="pt-BR"/>
          </a:p>
        </p:txBody>
      </p:sp>
    </p:spTree>
    <p:extLst>
      <p:ext uri="{BB962C8B-B14F-4D97-AF65-F5344CB8AC3E}">
        <p14:creationId xmlns:p14="http://schemas.microsoft.com/office/powerpoint/2010/main" val="3709298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9" name="Text Box 2"/>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pt-BR" altLang="pt-BR"/>
          </a:p>
        </p:txBody>
      </p:sp>
    </p:spTree>
    <p:extLst>
      <p:ext uri="{BB962C8B-B14F-4D97-AF65-F5344CB8AC3E}">
        <p14:creationId xmlns:p14="http://schemas.microsoft.com/office/powerpoint/2010/main" val="2255120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9" name="Text Box 2"/>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pt-BR" altLang="pt-BR"/>
          </a:p>
        </p:txBody>
      </p:sp>
    </p:spTree>
    <p:extLst>
      <p:ext uri="{BB962C8B-B14F-4D97-AF65-F5344CB8AC3E}">
        <p14:creationId xmlns:p14="http://schemas.microsoft.com/office/powerpoint/2010/main" val="250706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42005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465459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61895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015079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93496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84521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86470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28726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29854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709929" y="4925407"/>
            <a:ext cx="5679439" cy="4029878"/>
          </a:xfrm>
          <a:prstGeom prst="rect">
            <a:avLst/>
          </a:prstGeom>
        </p:spPr>
        <p:txBody>
          <a:bodyPr lIns="91425" tIns="91425" rIns="91425" bIns="91425" anchor="t" anchorCtr="0">
            <a:noAutofit/>
          </a:bodyPr>
          <a:lstStyle/>
          <a:p>
            <a:pPr>
              <a:spcBef>
                <a:spcPts val="0"/>
              </a:spcBef>
              <a:buNone/>
            </a:pPr>
            <a:endParaRPr/>
          </a:p>
        </p:txBody>
      </p:sp>
      <p:sp>
        <p:nvSpPr>
          <p:cNvPr id="44" name="Shape 44"/>
          <p:cNvSpPr>
            <a:spLocks noGrp="1" noRot="1" noChangeAspect="1"/>
          </p:cNvSpPr>
          <p:nvPr>
            <p:ph type="sldImg" idx="2"/>
          </p:nvPr>
        </p:nvSpPr>
        <p:spPr>
          <a:xfrm>
            <a:off x="1247775" y="1279525"/>
            <a:ext cx="4603750" cy="34544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748244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2788816" y="1196752"/>
            <a:ext cx="6120680" cy="1584175"/>
          </a:xfrm>
        </p:spPr>
        <p:txBody>
          <a:bodyPr/>
          <a:lstStyle>
            <a:lvl1pPr>
              <a:defRPr>
                <a:solidFill>
                  <a:schemeClr val="bg1"/>
                </a:solidFill>
                <a:latin typeface="Trebuchet MS" pitchFamily="34" charset="0"/>
              </a:defRPr>
            </a:lvl1pPr>
          </a:lstStyle>
          <a:p>
            <a:r>
              <a:rPr lang="pt-BR" dirty="0"/>
              <a:t>Contabilidade para</a:t>
            </a:r>
            <a:br>
              <a:rPr lang="pt-BR" dirty="0"/>
            </a:br>
            <a:r>
              <a:rPr lang="pt-BR" dirty="0"/>
              <a:t>Cooperativas</a:t>
            </a:r>
          </a:p>
        </p:txBody>
      </p:sp>
      <p:sp>
        <p:nvSpPr>
          <p:cNvPr id="3" name="Subtítulo 2"/>
          <p:cNvSpPr>
            <a:spLocks noGrp="1"/>
          </p:cNvSpPr>
          <p:nvPr>
            <p:ph type="subTitle" idx="1" hasCustomPrompt="1"/>
          </p:nvPr>
        </p:nvSpPr>
        <p:spPr>
          <a:xfrm>
            <a:off x="2793008" y="3429000"/>
            <a:ext cx="6120680" cy="648072"/>
          </a:xfrm>
        </p:spPr>
        <p:txBody>
          <a:bodyPr anchor="t" anchorCtr="1"/>
          <a:lstStyle>
            <a:lvl1pPr marL="0" indent="0" algn="ctr">
              <a:buNone/>
              <a:defRPr>
                <a:solidFill>
                  <a:schemeClr val="bg1">
                    <a:lumMod val="95000"/>
                  </a:schemeClr>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a:t>Contador Dorly Dickel</a:t>
            </a:r>
          </a:p>
          <a:p>
            <a:endParaRPr lang="pt-BR" dirty="0"/>
          </a:p>
        </p:txBody>
      </p:sp>
      <p:sp>
        <p:nvSpPr>
          <p:cNvPr id="11" name="Espaço Reservado para Texto 10"/>
          <p:cNvSpPr>
            <a:spLocks noGrp="1"/>
          </p:cNvSpPr>
          <p:nvPr>
            <p:ph type="body" sz="quarter" idx="10" hasCustomPrompt="1"/>
          </p:nvPr>
        </p:nvSpPr>
        <p:spPr>
          <a:xfrm>
            <a:off x="2788815" y="4581524"/>
            <a:ext cx="6120681" cy="1791260"/>
          </a:xfrm>
        </p:spPr>
        <p:txBody>
          <a:bodyPr anchor="t" anchorCtr="0">
            <a:noAutofit/>
          </a:bodyPr>
          <a:lstStyle>
            <a:lvl1pPr marL="0" indent="0" algn="ctr">
              <a:buNone/>
              <a:defRPr sz="2400" baseline="0">
                <a:solidFill>
                  <a:schemeClr val="bg1">
                    <a:lumMod val="85000"/>
                  </a:schemeClr>
                </a:solidFill>
              </a:defRPr>
            </a:lvl1pPr>
            <a:lvl5pPr marL="1828800" indent="0" algn="ctr">
              <a:buNone/>
              <a:defRPr/>
            </a:lvl5pPr>
          </a:lstStyle>
          <a:p>
            <a:pPr algn="ctr"/>
            <a:r>
              <a:rPr lang="pt-BR" sz="2400" b="0" dirty="0">
                <a:solidFill>
                  <a:schemeClr val="bg1">
                    <a:lumMod val="95000"/>
                  </a:schemeClr>
                </a:solidFill>
                <a:latin typeface="Trebuchet MS" panose="020B0603020202020204" pitchFamily="34" charset="0"/>
              </a:rPr>
              <a:t>12 a 13 de setembro de 2014</a:t>
            </a:r>
          </a:p>
          <a:p>
            <a:pPr algn="ctr"/>
            <a:r>
              <a:rPr lang="pt-BR" sz="2400" b="0" baseline="0" dirty="0">
                <a:solidFill>
                  <a:schemeClr val="bg1">
                    <a:lumMod val="95000"/>
                  </a:schemeClr>
                </a:solidFill>
                <a:latin typeface="Trebuchet MS" panose="020B0603020202020204" pitchFamily="34" charset="0"/>
              </a:rPr>
              <a:t>Sede da DSM Consultores Associados</a:t>
            </a:r>
          </a:p>
          <a:p>
            <a:pPr algn="ctr"/>
            <a:endParaRPr lang="pt-BR" sz="2400" b="0" baseline="0" dirty="0">
              <a:solidFill>
                <a:schemeClr val="bg1">
                  <a:lumMod val="95000"/>
                </a:schemeClr>
              </a:solidFill>
              <a:latin typeface="Trebuchet MS" panose="020B0603020202020204" pitchFamily="34" charset="0"/>
            </a:endParaRPr>
          </a:p>
          <a:p>
            <a:pPr algn="ctr"/>
            <a:r>
              <a:rPr lang="pt-BR" sz="2400" b="0" baseline="0" dirty="0">
                <a:solidFill>
                  <a:schemeClr val="bg1">
                    <a:lumMod val="95000"/>
                  </a:schemeClr>
                </a:solidFill>
                <a:latin typeface="Trebuchet MS" panose="020B0603020202020204" pitchFamily="34" charset="0"/>
              </a:rPr>
              <a:t>Porto Alegre - RS</a:t>
            </a:r>
          </a:p>
        </p:txBody>
      </p:sp>
    </p:spTree>
    <p:extLst>
      <p:ext uri="{BB962C8B-B14F-4D97-AF65-F5344CB8AC3E}">
        <p14:creationId xmlns:p14="http://schemas.microsoft.com/office/powerpoint/2010/main" val="428361345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15616" y="476672"/>
            <a:ext cx="7560840" cy="648072"/>
          </a:xfrm>
        </p:spPr>
        <p:txBody>
          <a:bodyPr>
            <a:noAutofit/>
          </a:bodyPr>
          <a:lstStyle>
            <a:lvl1pPr>
              <a:defRPr sz="3200">
                <a:solidFill>
                  <a:schemeClr val="bg1"/>
                </a:solidFill>
                <a:latin typeface="Trebuchet MS" pitchFamily="34" charset="0"/>
              </a:defRPr>
            </a:lvl1pPr>
          </a:lstStyle>
          <a:p>
            <a:r>
              <a:rPr lang="pt-BR"/>
              <a:t>Clique para editar o título mestre</a:t>
            </a:r>
            <a:endParaRPr lang="pt-BR" dirty="0"/>
          </a:p>
        </p:txBody>
      </p:sp>
      <p:sp>
        <p:nvSpPr>
          <p:cNvPr id="3" name="Espaço Reservado para Conteúdo 2"/>
          <p:cNvSpPr>
            <a:spLocks noGrp="1"/>
          </p:cNvSpPr>
          <p:nvPr>
            <p:ph idx="1"/>
          </p:nvPr>
        </p:nvSpPr>
        <p:spPr>
          <a:xfrm>
            <a:off x="611560" y="1484784"/>
            <a:ext cx="8136904" cy="4680520"/>
          </a:xfrm>
        </p:spPr>
        <p:txBody>
          <a:bodyPr/>
          <a:lstStyle>
            <a:lvl1pPr>
              <a:defRPr sz="2800">
                <a:solidFill>
                  <a:srgbClr val="97171B"/>
                </a:solidFill>
                <a:latin typeface="Trebuchet MS" pitchFamily="34" charset="0"/>
              </a:defRPr>
            </a:lvl1pPr>
            <a:lvl2pPr>
              <a:defRPr sz="2400">
                <a:solidFill>
                  <a:srgbClr val="97171B"/>
                </a:solidFill>
                <a:latin typeface="Trebuchet MS" pitchFamily="34" charset="0"/>
              </a:defRPr>
            </a:lvl2pPr>
            <a:lvl3pPr>
              <a:defRPr sz="2000">
                <a:solidFill>
                  <a:srgbClr val="97171B"/>
                </a:solidFill>
                <a:latin typeface="Trebuchet MS" pitchFamily="34" charset="0"/>
              </a:defRPr>
            </a:lvl3pPr>
            <a:lvl4pPr>
              <a:defRPr sz="1800">
                <a:solidFill>
                  <a:srgbClr val="97171B"/>
                </a:solidFill>
                <a:latin typeface="Trebuchet MS" pitchFamily="34" charset="0"/>
              </a:defRPr>
            </a:lvl4pPr>
            <a:lvl5pPr>
              <a:defRPr sz="1800">
                <a:solidFill>
                  <a:srgbClr val="97171B"/>
                </a:solidFill>
                <a:latin typeface="Trebuchet MS" pitchFamily="34" charset="0"/>
              </a:defRPr>
            </a:lvl5p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pic>
        <p:nvPicPr>
          <p:cNvPr id="4" name="Imagem 3"/>
          <p:cNvPicPr>
            <a:picLocks noChangeAspect="1"/>
          </p:cNvPicPr>
          <p:nvPr/>
        </p:nvPicPr>
        <p:blipFill>
          <a:blip r:embed="rId3"/>
          <a:stretch>
            <a:fillRect/>
          </a:stretch>
        </p:blipFill>
        <p:spPr>
          <a:xfrm>
            <a:off x="7899913" y="5778872"/>
            <a:ext cx="848551" cy="793603"/>
          </a:xfrm>
          <a:prstGeom prst="rect">
            <a:avLst/>
          </a:prstGeom>
        </p:spPr>
      </p:pic>
    </p:spTree>
    <p:extLst>
      <p:ext uri="{BB962C8B-B14F-4D97-AF65-F5344CB8AC3E}">
        <p14:creationId xmlns:p14="http://schemas.microsoft.com/office/powerpoint/2010/main" val="159820116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abeçalho da Se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ítulo 1"/>
          <p:cNvSpPr>
            <a:spLocks noGrp="1"/>
          </p:cNvSpPr>
          <p:nvPr>
            <p:ph type="title"/>
          </p:nvPr>
        </p:nvSpPr>
        <p:spPr>
          <a:xfrm>
            <a:off x="395536" y="476672"/>
            <a:ext cx="8064896" cy="648072"/>
          </a:xfrm>
        </p:spPr>
        <p:txBody>
          <a:bodyPr>
            <a:noAutofit/>
          </a:bodyPr>
          <a:lstStyle>
            <a:lvl1pPr>
              <a:defRPr sz="3200">
                <a:solidFill>
                  <a:schemeClr val="bg1"/>
                </a:solidFill>
                <a:latin typeface="Trebuchet MS" pitchFamily="34" charset="0"/>
              </a:defRPr>
            </a:lvl1pPr>
          </a:lstStyle>
          <a:p>
            <a:r>
              <a:rPr lang="pt-BR"/>
              <a:t>Clique para editar o título mestre</a:t>
            </a:r>
            <a:endParaRPr lang="pt-BR" dirty="0"/>
          </a:p>
        </p:txBody>
      </p:sp>
      <p:sp>
        <p:nvSpPr>
          <p:cNvPr id="7" name="Espaço Reservado para Conteúdo 2"/>
          <p:cNvSpPr>
            <a:spLocks noGrp="1"/>
          </p:cNvSpPr>
          <p:nvPr>
            <p:ph idx="1"/>
          </p:nvPr>
        </p:nvSpPr>
        <p:spPr>
          <a:xfrm>
            <a:off x="467544" y="1700808"/>
            <a:ext cx="7560840" cy="4061048"/>
          </a:xfrm>
        </p:spPr>
        <p:txBody>
          <a:bodyPr/>
          <a:lstStyle>
            <a:lvl1pPr>
              <a:defRPr>
                <a:solidFill>
                  <a:srgbClr val="97171B"/>
                </a:solidFill>
                <a:latin typeface="Trebuchet MS" pitchFamily="34" charset="0"/>
              </a:defRPr>
            </a:lvl1pPr>
            <a:lvl2pPr>
              <a:defRPr>
                <a:solidFill>
                  <a:srgbClr val="97171B"/>
                </a:solidFill>
                <a:latin typeface="Trebuchet MS" pitchFamily="34" charset="0"/>
              </a:defRPr>
            </a:lvl2pPr>
            <a:lvl3pPr>
              <a:defRPr>
                <a:solidFill>
                  <a:srgbClr val="97171B"/>
                </a:solidFill>
                <a:latin typeface="Trebuchet MS" pitchFamily="34" charset="0"/>
              </a:defRPr>
            </a:lvl3pPr>
            <a:lvl4pPr>
              <a:defRPr>
                <a:solidFill>
                  <a:srgbClr val="97171B"/>
                </a:solidFill>
                <a:latin typeface="Trebuchet MS" pitchFamily="34" charset="0"/>
              </a:defRPr>
            </a:lvl4pPr>
            <a:lvl5pPr>
              <a:defRPr>
                <a:solidFill>
                  <a:srgbClr val="97171B"/>
                </a:solidFill>
                <a:latin typeface="Trebuchet MS" pitchFamily="34" charset="0"/>
              </a:defRPr>
            </a:lvl5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pic>
        <p:nvPicPr>
          <p:cNvPr id="4" name="Imagem 3"/>
          <p:cNvPicPr>
            <a:picLocks noChangeAspect="1"/>
          </p:cNvPicPr>
          <p:nvPr/>
        </p:nvPicPr>
        <p:blipFill>
          <a:blip r:embed="rId3"/>
          <a:stretch>
            <a:fillRect/>
          </a:stretch>
        </p:blipFill>
        <p:spPr>
          <a:xfrm>
            <a:off x="7899913" y="5778872"/>
            <a:ext cx="848551" cy="793603"/>
          </a:xfrm>
          <a:prstGeom prst="rect">
            <a:avLst/>
          </a:prstGeom>
        </p:spPr>
      </p:pic>
    </p:spTree>
    <p:extLst>
      <p:ext uri="{BB962C8B-B14F-4D97-AF65-F5344CB8AC3E}">
        <p14:creationId xmlns:p14="http://schemas.microsoft.com/office/powerpoint/2010/main" val="89449747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Cabeçalho da Se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ítulo 1"/>
          <p:cNvSpPr>
            <a:spLocks noGrp="1"/>
          </p:cNvSpPr>
          <p:nvPr>
            <p:ph type="title"/>
          </p:nvPr>
        </p:nvSpPr>
        <p:spPr>
          <a:xfrm>
            <a:off x="395536" y="476672"/>
            <a:ext cx="8064896" cy="648072"/>
          </a:xfrm>
        </p:spPr>
        <p:txBody>
          <a:bodyPr>
            <a:noAutofit/>
          </a:bodyPr>
          <a:lstStyle>
            <a:lvl1pPr>
              <a:defRPr sz="3200">
                <a:solidFill>
                  <a:schemeClr val="bg1"/>
                </a:solidFill>
                <a:latin typeface="Trebuchet MS" pitchFamily="34" charset="0"/>
              </a:defRPr>
            </a:lvl1pPr>
          </a:lstStyle>
          <a:p>
            <a:r>
              <a:rPr lang="pt-BR"/>
              <a:t>Clique para editar o título mestre</a:t>
            </a:r>
            <a:endParaRPr lang="pt-BR" dirty="0"/>
          </a:p>
        </p:txBody>
      </p:sp>
      <p:pic>
        <p:nvPicPr>
          <p:cNvPr id="4" name="Imagem 3"/>
          <p:cNvPicPr>
            <a:picLocks noChangeAspect="1"/>
          </p:cNvPicPr>
          <p:nvPr/>
        </p:nvPicPr>
        <p:blipFill>
          <a:blip r:embed="rId3"/>
          <a:stretch>
            <a:fillRect/>
          </a:stretch>
        </p:blipFill>
        <p:spPr>
          <a:xfrm>
            <a:off x="395536" y="5778000"/>
            <a:ext cx="848551" cy="793603"/>
          </a:xfrm>
          <a:prstGeom prst="rect">
            <a:avLst/>
          </a:prstGeom>
        </p:spPr>
      </p:pic>
    </p:spTree>
    <p:extLst>
      <p:ext uri="{BB962C8B-B14F-4D97-AF65-F5344CB8AC3E}">
        <p14:creationId xmlns:p14="http://schemas.microsoft.com/office/powerpoint/2010/main" val="199179402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oment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2843808" y="1052736"/>
            <a:ext cx="5760640" cy="1224136"/>
          </a:xfrm>
        </p:spPr>
        <p:txBody>
          <a:bodyPr/>
          <a:lstStyle>
            <a:lvl1pPr>
              <a:defRPr>
                <a:solidFill>
                  <a:schemeClr val="bg1"/>
                </a:solidFill>
                <a:latin typeface="Trebuchet MS" pitchFamily="34" charset="0"/>
              </a:defRPr>
            </a:lvl1pPr>
          </a:lstStyle>
          <a:p>
            <a:r>
              <a:rPr lang="pt-BR" dirty="0"/>
              <a:t>Obrigado!</a:t>
            </a:r>
          </a:p>
        </p:txBody>
      </p:sp>
      <p:sp>
        <p:nvSpPr>
          <p:cNvPr id="7" name="Espaço Reservado para Texto 6"/>
          <p:cNvSpPr>
            <a:spLocks noGrp="1"/>
          </p:cNvSpPr>
          <p:nvPr>
            <p:ph type="body" sz="quarter" idx="10" hasCustomPrompt="1"/>
          </p:nvPr>
        </p:nvSpPr>
        <p:spPr>
          <a:xfrm>
            <a:off x="2843808" y="4581128"/>
            <a:ext cx="5760640" cy="1598476"/>
          </a:xfrm>
        </p:spPr>
        <p:txBody>
          <a:bodyPr/>
          <a:lstStyle>
            <a:lvl1pPr marL="0" marR="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sz="2400">
                <a:solidFill>
                  <a:schemeClr val="bg1">
                    <a:lumMod val="95000"/>
                  </a:schemeClr>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lang="en-US" sz="2800" dirty="0"/>
              <a:t>Dorly Dickel</a:t>
            </a:r>
            <a:br>
              <a:rPr lang="en-US" sz="2800" dirty="0"/>
            </a:br>
            <a:r>
              <a:rPr lang="en-US" sz="2800" dirty="0"/>
              <a:t>dorly@dickelemaffi.com.br</a:t>
            </a:r>
            <a:br>
              <a:rPr lang="en-US" sz="2800" dirty="0"/>
            </a:br>
            <a:r>
              <a:rPr lang="en-US" sz="2800" dirty="0"/>
              <a:t>(51) 3269.3299</a:t>
            </a:r>
            <a:endParaRPr lang="pt-BR" sz="2800" dirty="0"/>
          </a:p>
        </p:txBody>
      </p:sp>
    </p:spTree>
    <p:extLst>
      <p:ext uri="{BB962C8B-B14F-4D97-AF65-F5344CB8AC3E}">
        <p14:creationId xmlns:p14="http://schemas.microsoft.com/office/powerpoint/2010/main" val="252699220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pt-BR" sz="1200" b="0" i="0" u="none" strike="noStrike" cap="none" baseline="0" smtClean="0">
                <a:solidFill>
                  <a:srgbClr val="89A1A1"/>
                </a:solidFill>
                <a:latin typeface="Trebuchet MS"/>
                <a:ea typeface="Trebuchet MS"/>
                <a:cs typeface="Trebuchet MS"/>
                <a:sym typeface="Trebuchet MS"/>
              </a:rPr>
              <a:t>‹nº›</a:t>
            </a:fld>
            <a:endParaRPr lang="pt-BR" sz="1200" b="0" i="0" u="none" strike="noStrike" cap="none" baseline="0">
              <a:solidFill>
                <a:srgbClr val="89A1A1"/>
              </a:solidFill>
              <a:latin typeface="Trebuchet MS"/>
              <a:ea typeface="Trebuchet MS"/>
              <a:cs typeface="Trebuchet MS"/>
              <a:sym typeface="Trebuchet MS"/>
            </a:endParaRPr>
          </a:p>
        </p:txBody>
      </p:sp>
    </p:spTree>
    <p:extLst>
      <p:ext uri="{BB962C8B-B14F-4D97-AF65-F5344CB8AC3E}">
        <p14:creationId xmlns:p14="http://schemas.microsoft.com/office/powerpoint/2010/main" val="101863314"/>
      </p:ext>
    </p:extLst>
  </p:cSld>
  <p:clrMapOvr>
    <a:masterClrMapping/>
  </p:clrMapOvr>
  <p:transition>
    <p:fade/>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Slide de título">
    <p:spTree>
      <p:nvGrpSpPr>
        <p:cNvPr id="1" name=""/>
        <p:cNvGrpSpPr/>
        <p:nvPr/>
      </p:nvGrpSpPr>
      <p:grpSpPr>
        <a:xfrm>
          <a:off x="0" y="0"/>
          <a:ext cx="0" cy="0"/>
          <a:chOff x="0" y="0"/>
          <a:chExt cx="0" cy="0"/>
        </a:xfrm>
      </p:grpSpPr>
      <p:pic>
        <p:nvPicPr>
          <p:cNvPr id="3" name="Imagem 6" descr="rodape_apresentaçã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1388"/>
            <a:ext cx="91440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8"/>
          <p:cNvSpPr>
            <a:spLocks noGrp="1"/>
          </p:cNvSpPr>
          <p:nvPr>
            <p:ph type="title"/>
          </p:nvPr>
        </p:nvSpPr>
        <p:spPr>
          <a:xfrm>
            <a:off x="1936164" y="59194"/>
            <a:ext cx="5904656" cy="1143000"/>
          </a:xfrm>
        </p:spPr>
        <p:txBody>
          <a:bodyPr>
            <a:noAutofit/>
          </a:bodyPr>
          <a:lstStyle>
            <a:lvl1pPr algn="l">
              <a:defRPr sz="3200" b="1">
                <a:solidFill>
                  <a:srgbClr val="009900"/>
                </a:solidFill>
              </a:defRPr>
            </a:lvl1pPr>
          </a:lstStyle>
          <a:p>
            <a:r>
              <a:rPr lang="pt-BR" dirty="0"/>
              <a:t>Clique para editar o estilo do título mestre</a:t>
            </a:r>
          </a:p>
        </p:txBody>
      </p:sp>
      <p:sp>
        <p:nvSpPr>
          <p:cNvPr id="5" name="Espaço Reservado para Data 3"/>
          <p:cNvSpPr>
            <a:spLocks noGrp="1"/>
          </p:cNvSpPr>
          <p:nvPr>
            <p:ph type="dt" sz="half" idx="10"/>
          </p:nvPr>
        </p:nvSpPr>
        <p:spPr>
          <a:xfrm>
            <a:off x="6759575" y="6492875"/>
            <a:ext cx="2133600" cy="365125"/>
          </a:xfrm>
        </p:spPr>
        <p:txBody>
          <a:bodyPr/>
          <a:lstStyle>
            <a:lvl1pPr algn="r">
              <a:defRPr b="1">
                <a:solidFill>
                  <a:schemeClr val="bg1"/>
                </a:solidFill>
              </a:defRPr>
            </a:lvl1pPr>
          </a:lstStyle>
          <a:p>
            <a:pPr>
              <a:defRPr/>
            </a:pPr>
            <a:r>
              <a:rPr lang="pt-BR"/>
              <a:t>www.ocbmt.coop.br</a:t>
            </a:r>
          </a:p>
        </p:txBody>
      </p:sp>
      <p:sp>
        <p:nvSpPr>
          <p:cNvPr id="6" name="Espaço Reservado para Número de Slide 5"/>
          <p:cNvSpPr>
            <a:spLocks noGrp="1"/>
          </p:cNvSpPr>
          <p:nvPr>
            <p:ph type="sldNum" sz="quarter" idx="11"/>
          </p:nvPr>
        </p:nvSpPr>
        <p:spPr>
          <a:xfrm>
            <a:off x="323850" y="6492875"/>
            <a:ext cx="2133600" cy="365125"/>
          </a:xfrm>
        </p:spPr>
        <p:txBody>
          <a:bodyPr/>
          <a:lstStyle>
            <a:lvl1pPr algn="l">
              <a:defRPr b="1">
                <a:solidFill>
                  <a:schemeClr val="bg1"/>
                </a:solidFill>
              </a:defRPr>
            </a:lvl1pPr>
          </a:lstStyle>
          <a:p>
            <a:fld id="{197AC49A-5C60-4792-8C93-0F82AEC98D79}" type="slidenum">
              <a:rPr lang="pt-BR" altLang="pt-BR"/>
              <a:pPr/>
              <a:t>‹nº›</a:t>
            </a:fld>
            <a:endParaRPr lang="pt-BR" altLang="pt-BR"/>
          </a:p>
        </p:txBody>
      </p:sp>
      <p:sp>
        <p:nvSpPr>
          <p:cNvPr id="8" name="Espaço Reservado para Texto 7"/>
          <p:cNvSpPr>
            <a:spLocks noGrp="1"/>
          </p:cNvSpPr>
          <p:nvPr>
            <p:ph type="body" sz="quarter" idx="12"/>
          </p:nvPr>
        </p:nvSpPr>
        <p:spPr>
          <a:xfrm>
            <a:off x="107504" y="1202194"/>
            <a:ext cx="8928992" cy="4747086"/>
          </a:xfrm>
        </p:spPr>
        <p:txBody>
          <a:bodyPr/>
          <a:lstStyle/>
          <a:p>
            <a:pPr lvl="0"/>
            <a:r>
              <a:rPr lang="pt-BR" dirty="0"/>
              <a:t>Clique para editar o texto mestre</a:t>
            </a:r>
          </a:p>
          <a:p>
            <a:pPr lvl="1"/>
            <a:r>
              <a:rPr lang="pt-BR" dirty="0"/>
              <a:t>Segundo nível</a:t>
            </a:r>
          </a:p>
          <a:p>
            <a:pPr lvl="2"/>
            <a:r>
              <a:rPr lang="pt-BR" dirty="0"/>
              <a:t>Terceiro nível</a:t>
            </a:r>
          </a:p>
          <a:p>
            <a:pPr lvl="3"/>
            <a:r>
              <a:rPr lang="pt-BR" dirty="0" err="1"/>
              <a:t>Quarnível</a:t>
            </a:r>
            <a:endParaRPr lang="pt-BR" dirty="0"/>
          </a:p>
          <a:p>
            <a:pPr lvl="4"/>
            <a:r>
              <a:rPr lang="pt-BR" dirty="0"/>
              <a:t>Quinto nível</a:t>
            </a:r>
          </a:p>
        </p:txBody>
      </p:sp>
    </p:spTree>
    <p:extLst>
      <p:ext uri="{BB962C8B-B14F-4D97-AF65-F5344CB8AC3E}">
        <p14:creationId xmlns:p14="http://schemas.microsoft.com/office/powerpoint/2010/main" val="2843172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A1A1"/>
                </a:solidFill>
                <a:latin typeface="Trebuchet MS" panose="020B0603020202020204" pitchFamily="34" charset="0"/>
              </a:defRPr>
            </a:lvl1pPr>
          </a:lstStyle>
          <a:p>
            <a:pPr marL="0" marR="0" lvl="0" indent="0" algn="r" rtl="0">
              <a:spcBef>
                <a:spcPts val="0"/>
              </a:spcBef>
              <a:buSzPct val="25000"/>
              <a:buNone/>
            </a:pPr>
            <a:fld id="{00000000-1234-1234-1234-123412341234}" type="slidenum">
              <a:rPr lang="pt-BR" sz="1200" b="0" i="0" u="none" strike="noStrike" cap="none" baseline="0" smtClean="0">
                <a:solidFill>
                  <a:srgbClr val="89A1A1"/>
                </a:solidFill>
                <a:latin typeface="Trebuchet MS"/>
                <a:ea typeface="Trebuchet MS"/>
                <a:cs typeface="Trebuchet MS"/>
                <a:sym typeface="Trebuchet MS"/>
              </a:rPr>
              <a:t>‹nº›</a:t>
            </a:fld>
            <a:endParaRPr lang="pt-BR" sz="1200" b="0" i="0" u="none" strike="noStrike" cap="none" baseline="0">
              <a:solidFill>
                <a:srgbClr val="89A1A1"/>
              </a:solidFill>
              <a:latin typeface="Trebuchet MS"/>
              <a:ea typeface="Trebuchet MS"/>
              <a:cs typeface="Trebuchet MS"/>
              <a:sym typeface="Trebuchet MS"/>
            </a:endParaRPr>
          </a:p>
        </p:txBody>
      </p:sp>
    </p:spTree>
    <p:extLst>
      <p:ext uri="{BB962C8B-B14F-4D97-AF65-F5344CB8AC3E}">
        <p14:creationId xmlns:p14="http://schemas.microsoft.com/office/powerpoint/2010/main" val="2271346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Lst>
  <p:transition>
    <p:fade/>
  </p:transition>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Trebuchet MS" pitchFamily="34" charset="0"/>
        </a:defRPr>
      </a:lvl2pPr>
      <a:lvl3pPr algn="ctr" rtl="0" eaLnBrk="1" fontAlgn="base" hangingPunct="1">
        <a:spcBef>
          <a:spcPct val="0"/>
        </a:spcBef>
        <a:spcAft>
          <a:spcPct val="0"/>
        </a:spcAft>
        <a:defRPr sz="4400">
          <a:solidFill>
            <a:schemeClr val="tx1"/>
          </a:solidFill>
          <a:latin typeface="Trebuchet MS" pitchFamily="34" charset="0"/>
        </a:defRPr>
      </a:lvl3pPr>
      <a:lvl4pPr algn="ctr" rtl="0" eaLnBrk="1" fontAlgn="base" hangingPunct="1">
        <a:spcBef>
          <a:spcPct val="0"/>
        </a:spcBef>
        <a:spcAft>
          <a:spcPct val="0"/>
        </a:spcAft>
        <a:defRPr sz="4400">
          <a:solidFill>
            <a:schemeClr val="tx1"/>
          </a:solidFill>
          <a:latin typeface="Trebuchet MS" pitchFamily="34" charset="0"/>
        </a:defRPr>
      </a:lvl4pPr>
      <a:lvl5pPr algn="ctr" rtl="0" eaLnBrk="1" fontAlgn="base" hangingPunct="1">
        <a:spcBef>
          <a:spcPct val="0"/>
        </a:spcBef>
        <a:spcAft>
          <a:spcPct val="0"/>
        </a:spcAft>
        <a:defRPr sz="4400">
          <a:solidFill>
            <a:schemeClr val="tx1"/>
          </a:solidFill>
          <a:latin typeface="Trebuchet MS" pitchFamily="34" charset="0"/>
        </a:defRPr>
      </a:lvl5pPr>
      <a:lvl6pPr marL="457200" algn="ctr" rtl="0" eaLnBrk="1" fontAlgn="base" hangingPunct="1">
        <a:spcBef>
          <a:spcPct val="0"/>
        </a:spcBef>
        <a:spcAft>
          <a:spcPct val="0"/>
        </a:spcAft>
        <a:defRPr sz="4400">
          <a:solidFill>
            <a:schemeClr val="tx1"/>
          </a:solidFill>
          <a:latin typeface="Trebuchet MS" pitchFamily="34" charset="0"/>
        </a:defRPr>
      </a:lvl6pPr>
      <a:lvl7pPr marL="914400" algn="ctr" rtl="0" eaLnBrk="1" fontAlgn="base" hangingPunct="1">
        <a:spcBef>
          <a:spcPct val="0"/>
        </a:spcBef>
        <a:spcAft>
          <a:spcPct val="0"/>
        </a:spcAft>
        <a:defRPr sz="4400">
          <a:solidFill>
            <a:schemeClr val="tx1"/>
          </a:solidFill>
          <a:latin typeface="Trebuchet MS" pitchFamily="34" charset="0"/>
        </a:defRPr>
      </a:lvl7pPr>
      <a:lvl8pPr marL="1371600" algn="ctr" rtl="0" eaLnBrk="1" fontAlgn="base" hangingPunct="1">
        <a:spcBef>
          <a:spcPct val="0"/>
        </a:spcBef>
        <a:spcAft>
          <a:spcPct val="0"/>
        </a:spcAft>
        <a:defRPr sz="4400">
          <a:solidFill>
            <a:schemeClr val="tx1"/>
          </a:solidFill>
          <a:latin typeface="Trebuchet MS" pitchFamily="34" charset="0"/>
        </a:defRPr>
      </a:lvl8pPr>
      <a:lvl9pPr marL="1828800" algn="ctr" rtl="0" eaLnBrk="1" fontAlgn="base" hangingPunct="1">
        <a:spcBef>
          <a:spcPct val="0"/>
        </a:spcBef>
        <a:spcAft>
          <a:spcPct val="0"/>
        </a:spcAft>
        <a:defRPr sz="4400">
          <a:solidFill>
            <a:schemeClr val="tx1"/>
          </a:solidFill>
          <a:latin typeface="Trebuchet MS"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planalto.gov.br/ccivil_03/LEIS/L9430.htm#art2" TargetMode="External"/><Relationship Id="rId3" Type="http://schemas.openxmlformats.org/officeDocument/2006/relationships/hyperlink" Target="http://www.planalto.gov.br/ccivil_03/LEIS/L5764.HTM#art85" TargetMode="External"/><Relationship Id="rId7" Type="http://schemas.openxmlformats.org/officeDocument/2006/relationships/hyperlink" Target="http://www.planalto.gov.br/ccivil_03/LEIS/L9430.htm#art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planalto.gov.br/ccivil_03/LEIS/L5764.HTM#art111" TargetMode="External"/><Relationship Id="rId5" Type="http://schemas.openxmlformats.org/officeDocument/2006/relationships/hyperlink" Target="http://www.planalto.gov.br/ccivil_03/LEIS/L5764.HTM#art88" TargetMode="External"/><Relationship Id="rId4" Type="http://schemas.openxmlformats.org/officeDocument/2006/relationships/hyperlink" Target="http://www.planalto.gov.br/ccivil_03/LEIS/L5764.HTM#art86"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88817" y="332656"/>
            <a:ext cx="6120680" cy="4104456"/>
          </a:xfrm>
        </p:spPr>
        <p:txBody>
          <a:bodyPr/>
          <a:lstStyle/>
          <a:p>
            <a:r>
              <a:rPr lang="pt-BR" sz="2800" dirty="0"/>
              <a:t>ASPECTOS CONTÁBEIS E </a:t>
            </a:r>
            <a:br>
              <a:rPr lang="pt-BR" sz="2800" dirty="0"/>
            </a:br>
            <a:r>
              <a:rPr lang="pt-BR" sz="2800" dirty="0"/>
              <a:t>JURÍDICOS DAS SOCIEDADES  </a:t>
            </a:r>
            <a:br>
              <a:rPr lang="pt-BR" sz="2800" dirty="0"/>
            </a:br>
            <a:r>
              <a:rPr lang="pt-BR" sz="2800" dirty="0"/>
              <a:t>COOPERATIVAS</a:t>
            </a:r>
            <a:br>
              <a:rPr lang="pt-BR" sz="2800" dirty="0"/>
            </a:br>
            <a:br>
              <a:rPr lang="pt-BR" sz="2800" dirty="0"/>
            </a:br>
            <a:r>
              <a:rPr lang="pt-BR" sz="3600" dirty="0">
                <a:solidFill>
                  <a:srgbClr val="FFFF00"/>
                </a:solidFill>
              </a:rPr>
              <a:t>Painel: Aspectos Contábeis das Sociedades Cooperativas</a:t>
            </a:r>
            <a:endParaRPr lang="pt-BR" sz="1800" dirty="0">
              <a:solidFill>
                <a:srgbClr val="FFFF00"/>
              </a:solidFill>
            </a:endParaRPr>
          </a:p>
        </p:txBody>
      </p:sp>
      <p:sp>
        <p:nvSpPr>
          <p:cNvPr id="4" name="Espaço Reservado para Texto 3"/>
          <p:cNvSpPr>
            <a:spLocks noGrp="1"/>
          </p:cNvSpPr>
          <p:nvPr>
            <p:ph type="body" sz="quarter" idx="10"/>
          </p:nvPr>
        </p:nvSpPr>
        <p:spPr>
          <a:xfrm>
            <a:off x="2123729" y="4581524"/>
            <a:ext cx="6785768" cy="1791260"/>
          </a:xfrm>
        </p:spPr>
        <p:txBody>
          <a:bodyPr/>
          <a:lstStyle/>
          <a:p>
            <a:r>
              <a:rPr lang="pt-BR" sz="3200" dirty="0">
                <a:solidFill>
                  <a:schemeClr val="bg1"/>
                </a:solidFill>
              </a:rPr>
              <a:t>Dorly Dickel</a:t>
            </a:r>
          </a:p>
          <a:p>
            <a:r>
              <a:rPr lang="pt-BR" dirty="0"/>
              <a:t>Contador e Administrador</a:t>
            </a:r>
          </a:p>
          <a:p>
            <a:r>
              <a:rPr lang="pt-BR" dirty="0"/>
              <a:t>Vitória/ES, 03 de julho de 2017.</a:t>
            </a:r>
          </a:p>
        </p:txBody>
      </p:sp>
    </p:spTree>
    <p:extLst>
      <p:ext uri="{BB962C8B-B14F-4D97-AF65-F5344CB8AC3E}">
        <p14:creationId xmlns:p14="http://schemas.microsoft.com/office/powerpoint/2010/main" val="3769165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FORMAS DE TRIBUTAÇÃO</a:t>
            </a:r>
          </a:p>
        </p:txBody>
      </p:sp>
      <p:sp>
        <p:nvSpPr>
          <p:cNvPr id="41" name="Shape 41"/>
          <p:cNvSpPr txBox="1">
            <a:spLocks noGrp="1"/>
          </p:cNvSpPr>
          <p:nvPr>
            <p:ph idx="1"/>
          </p:nvPr>
        </p:nvSpPr>
        <p:spPr>
          <a:xfrm>
            <a:off x="323528" y="1268760"/>
            <a:ext cx="8352928" cy="5184576"/>
          </a:xfrm>
          <a:prstGeom prst="rect">
            <a:avLst/>
          </a:prstGeom>
          <a:noFill/>
          <a:ln>
            <a:noFill/>
          </a:ln>
        </p:spPr>
        <p:txBody>
          <a:bodyPr lIns="91425" tIns="45700" rIns="91425" bIns="45700" anchor="t" anchorCtr="0">
            <a:noAutofit/>
          </a:bodyPr>
          <a:lstStyle/>
          <a:p>
            <a:pPr lvl="0" algn="just">
              <a:spcBef>
                <a:spcPts val="0"/>
              </a:spcBef>
              <a:spcAft>
                <a:spcPts val="0"/>
              </a:spcAft>
              <a:buClr>
                <a:schemeClr val="dk1"/>
              </a:buClr>
              <a:buSzPct val="100000"/>
              <a:buFont typeface="Wingdings" panose="05000000000000000000" pitchFamily="2" charset="2"/>
              <a:buChar char="q"/>
            </a:pPr>
            <a:endParaRPr lang="pt-BR" sz="2000" b="1" dirty="0">
              <a:solidFill>
                <a:srgbClr val="FF0000"/>
              </a:solidFill>
              <a:latin typeface="Arial" panose="020B0604020202020204" pitchFamily="34" charset="0"/>
              <a:cs typeface="Arial" panose="020B0604020202020204" pitchFamily="34" charset="0"/>
            </a:endParaRPr>
          </a:p>
          <a:p>
            <a:pPr lvl="0" algn="just">
              <a:spcBef>
                <a:spcPts val="0"/>
              </a:spcBef>
              <a:spcAft>
                <a:spcPts val="0"/>
              </a:spcAft>
              <a:buClr>
                <a:schemeClr val="dk1"/>
              </a:buClr>
              <a:buSzPct val="100000"/>
              <a:buFont typeface="Wingdings" panose="05000000000000000000" pitchFamily="2" charset="2"/>
              <a:buChar char="q"/>
            </a:pPr>
            <a:r>
              <a:rPr lang="pt-BR" sz="2000" b="1" dirty="0">
                <a:solidFill>
                  <a:srgbClr val="FF0000"/>
                </a:solidFill>
                <a:latin typeface="Arial" panose="020B0604020202020204" pitchFamily="34" charset="0"/>
                <a:cs typeface="Arial" panose="020B0604020202020204" pitchFamily="34" charset="0"/>
              </a:rPr>
              <a:t>LUCRO REAL;</a:t>
            </a:r>
          </a:p>
          <a:p>
            <a:pPr lvl="0" algn="just">
              <a:spcBef>
                <a:spcPts val="0"/>
              </a:spcBef>
              <a:spcAft>
                <a:spcPts val="0"/>
              </a:spcAft>
              <a:buClr>
                <a:schemeClr val="dk1"/>
              </a:buClr>
              <a:buSzPct val="100000"/>
              <a:buFont typeface="Wingdings" panose="05000000000000000000" pitchFamily="2" charset="2"/>
              <a:buChar char="q"/>
            </a:pPr>
            <a:endParaRPr lang="pt-BR" sz="2000" b="1" dirty="0">
              <a:solidFill>
                <a:srgbClr val="FF0000"/>
              </a:solidFill>
              <a:latin typeface="Arial" panose="020B0604020202020204" pitchFamily="34" charset="0"/>
              <a:cs typeface="Arial" panose="020B0604020202020204" pitchFamily="34" charset="0"/>
            </a:endParaRPr>
          </a:p>
          <a:p>
            <a:pPr lvl="0" algn="just">
              <a:spcBef>
                <a:spcPts val="0"/>
              </a:spcBef>
              <a:spcAft>
                <a:spcPts val="0"/>
              </a:spcAft>
              <a:buClr>
                <a:schemeClr val="dk1"/>
              </a:buClr>
              <a:buSzPct val="100000"/>
              <a:buFont typeface="Wingdings" panose="05000000000000000000" pitchFamily="2" charset="2"/>
              <a:buChar char="q"/>
            </a:pPr>
            <a:r>
              <a:rPr lang="pt-BR" sz="2000" b="1" dirty="0">
                <a:solidFill>
                  <a:srgbClr val="FF0000"/>
                </a:solidFill>
                <a:latin typeface="Arial" panose="020B0604020202020204" pitchFamily="34" charset="0"/>
                <a:cs typeface="Arial" panose="020B0604020202020204" pitchFamily="34" charset="0"/>
              </a:rPr>
              <a:t>LUCRO PRESUMIDO;</a:t>
            </a:r>
          </a:p>
          <a:p>
            <a:pPr lvl="0" algn="just">
              <a:spcBef>
                <a:spcPts val="0"/>
              </a:spcBef>
              <a:spcAft>
                <a:spcPts val="0"/>
              </a:spcAft>
              <a:buClr>
                <a:schemeClr val="dk1"/>
              </a:buClr>
              <a:buSzPct val="100000"/>
              <a:buFont typeface="Wingdings" panose="05000000000000000000" pitchFamily="2" charset="2"/>
              <a:buChar char="q"/>
            </a:pPr>
            <a:endParaRPr lang="pt-BR" sz="2000" b="1" dirty="0">
              <a:solidFill>
                <a:srgbClr val="FF0000"/>
              </a:solidFill>
              <a:latin typeface="Arial" panose="020B0604020202020204" pitchFamily="34" charset="0"/>
              <a:cs typeface="Arial" panose="020B0604020202020204" pitchFamily="34" charset="0"/>
            </a:endParaRPr>
          </a:p>
          <a:p>
            <a:pPr lvl="0" algn="just">
              <a:spcBef>
                <a:spcPts val="0"/>
              </a:spcBef>
              <a:spcAft>
                <a:spcPts val="0"/>
              </a:spcAft>
              <a:buClr>
                <a:schemeClr val="dk1"/>
              </a:buClr>
              <a:buSzPct val="100000"/>
              <a:buFont typeface="Wingdings" panose="05000000000000000000" pitchFamily="2" charset="2"/>
              <a:buChar char="q"/>
            </a:pPr>
            <a:r>
              <a:rPr lang="pt-BR" sz="2000" b="1" dirty="0">
                <a:solidFill>
                  <a:srgbClr val="FF0000"/>
                </a:solidFill>
                <a:latin typeface="Arial" panose="020B0604020202020204" pitchFamily="34" charset="0"/>
                <a:cs typeface="Arial" panose="020B0604020202020204" pitchFamily="34" charset="0"/>
              </a:rPr>
              <a:t>IMPEDIMENTO DE TRIBUTAR PELO SIMPLES, exceto no caso das Cooperativas de Consumo;</a:t>
            </a:r>
          </a:p>
          <a:p>
            <a:pPr lvl="0" algn="just">
              <a:spcBef>
                <a:spcPts val="0"/>
              </a:spcBef>
              <a:spcAft>
                <a:spcPts val="0"/>
              </a:spcAft>
              <a:buClr>
                <a:schemeClr val="dk1"/>
              </a:buClr>
              <a:buSzPct val="100000"/>
              <a:buFont typeface="Wingdings" panose="05000000000000000000" pitchFamily="2" charset="2"/>
              <a:buChar char="Ø"/>
            </a:pPr>
            <a:endParaRPr lang="pt-BR" sz="2000" b="1" dirty="0">
              <a:solidFill>
                <a:schemeClr val="tx1"/>
              </a:solidFill>
              <a:latin typeface="Arial" panose="020B0604020202020204" pitchFamily="34" charset="0"/>
              <a:cs typeface="Arial" panose="020B0604020202020204" pitchFamily="34" charset="0"/>
            </a:endParaRPr>
          </a:p>
          <a:p>
            <a:pPr lvl="0" algn="just">
              <a:spcBef>
                <a:spcPts val="0"/>
              </a:spcBef>
              <a:spcAft>
                <a:spcPts val="0"/>
              </a:spcAft>
              <a:buClr>
                <a:schemeClr val="dk1"/>
              </a:buClr>
              <a:buSzPct val="100000"/>
              <a:buFont typeface="Wingdings" panose="05000000000000000000" pitchFamily="2" charset="2"/>
              <a:buChar char="Ø"/>
            </a:pPr>
            <a:endParaRPr lang="pt-BR" sz="2000" b="1" dirty="0">
              <a:solidFill>
                <a:schemeClr val="tx1"/>
              </a:solidFill>
              <a:latin typeface="Arial" panose="020B0604020202020204" pitchFamily="34" charset="0"/>
              <a:cs typeface="Arial" panose="020B0604020202020204" pitchFamily="34" charset="0"/>
            </a:endParaRP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Exclusão do Resultado do Ato Cooperativo;</a:t>
            </a:r>
          </a:p>
          <a:p>
            <a:pPr lvl="0" algn="just">
              <a:spcBef>
                <a:spcPts val="0"/>
              </a:spcBef>
              <a:spcAft>
                <a:spcPts val="0"/>
              </a:spcAft>
              <a:buClr>
                <a:schemeClr val="dk1"/>
              </a:buClr>
              <a:buSzPct val="100000"/>
              <a:buFont typeface="Wingdings" panose="05000000000000000000" pitchFamily="2" charset="2"/>
              <a:buChar char="Ø"/>
            </a:pPr>
            <a:endParaRPr lang="pt-BR" sz="2000" b="1" dirty="0">
              <a:solidFill>
                <a:schemeClr val="tx1"/>
              </a:solidFill>
              <a:latin typeface="Arial" panose="020B0604020202020204" pitchFamily="34" charset="0"/>
              <a:cs typeface="Arial" panose="020B0604020202020204" pitchFamily="34" charset="0"/>
            </a:endParaRPr>
          </a:p>
          <a:p>
            <a:pPr lvl="0" algn="just">
              <a:spcBef>
                <a:spcPts val="0"/>
              </a:spcBef>
              <a:spcAft>
                <a:spcPts val="0"/>
              </a:spcAft>
              <a:buClr>
                <a:schemeClr val="dk1"/>
              </a:buClr>
              <a:buSzPct val="100000"/>
              <a:buFont typeface="Wingdings" panose="05000000000000000000" pitchFamily="2" charset="2"/>
              <a:buChar char="q"/>
            </a:pPr>
            <a:r>
              <a:rPr lang="pt-BR" sz="2000" b="1" dirty="0">
                <a:solidFill>
                  <a:schemeClr val="tx1"/>
                </a:solidFill>
                <a:latin typeface="Arial" panose="020B0604020202020204" pitchFamily="34" charset="0"/>
                <a:cs typeface="Arial" panose="020B0604020202020204" pitchFamily="34" charset="0"/>
              </a:rPr>
              <a:t>A segregação contábil dos Ingressos e Dispêndios, em relação às Receitas, Custos e Despesas é </a:t>
            </a:r>
            <a:r>
              <a:rPr lang="pt-BR" sz="2000" b="1" u="sng" dirty="0">
                <a:solidFill>
                  <a:schemeClr val="tx1"/>
                </a:solidFill>
                <a:latin typeface="Arial" panose="020B0604020202020204" pitchFamily="34" charset="0"/>
                <a:cs typeface="Arial" panose="020B0604020202020204" pitchFamily="34" charset="0"/>
              </a:rPr>
              <a:t>tarefa complexa</a:t>
            </a:r>
            <a:r>
              <a:rPr lang="pt-BR" sz="2000" b="1" dirty="0">
                <a:solidFill>
                  <a:schemeClr val="tx1"/>
                </a:solidFill>
                <a:latin typeface="Arial" panose="020B0604020202020204" pitchFamily="34" charset="0"/>
                <a:cs typeface="Arial" panose="020B0604020202020204" pitchFamily="34" charset="0"/>
              </a:rPr>
              <a:t>, mas é </a:t>
            </a:r>
            <a:r>
              <a:rPr lang="pt-BR" sz="2000" b="1" u="sng" dirty="0">
                <a:solidFill>
                  <a:schemeClr val="tx1"/>
                </a:solidFill>
                <a:latin typeface="Arial" panose="020B0604020202020204" pitchFamily="34" charset="0"/>
                <a:cs typeface="Arial" panose="020B0604020202020204" pitchFamily="34" charset="0"/>
              </a:rPr>
              <a:t>obrigatória</a:t>
            </a:r>
            <a:r>
              <a:rPr lang="pt-BR" sz="2000" b="1" dirty="0">
                <a:solidFill>
                  <a:schemeClr val="tx1"/>
                </a:solidFill>
                <a:latin typeface="Arial" panose="020B0604020202020204" pitchFamily="34" charset="0"/>
                <a:cs typeface="Arial" panose="020B0604020202020204" pitchFamily="34" charset="0"/>
              </a:rPr>
              <a:t>, tanto </a:t>
            </a:r>
            <a:r>
              <a:rPr lang="pt-BR" sz="2000" b="1" u="sng" dirty="0">
                <a:solidFill>
                  <a:schemeClr val="tx1"/>
                </a:solidFill>
                <a:latin typeface="Arial" panose="020B0604020202020204" pitchFamily="34" charset="0"/>
                <a:cs typeface="Arial" panose="020B0604020202020204" pitchFamily="34" charset="0"/>
              </a:rPr>
              <a:t>para fins societários</a:t>
            </a:r>
            <a:r>
              <a:rPr lang="pt-BR" sz="2000" b="1" dirty="0">
                <a:solidFill>
                  <a:schemeClr val="tx1"/>
                </a:solidFill>
                <a:latin typeface="Arial" panose="020B0604020202020204" pitchFamily="34" charset="0"/>
                <a:cs typeface="Arial" panose="020B0604020202020204" pitchFamily="34" charset="0"/>
              </a:rPr>
              <a:t> quanto </a:t>
            </a:r>
            <a:r>
              <a:rPr lang="pt-BR" sz="2000" b="1" u="sng" dirty="0">
                <a:solidFill>
                  <a:schemeClr val="tx1"/>
                </a:solidFill>
                <a:latin typeface="Arial" panose="020B0604020202020204" pitchFamily="34" charset="0"/>
                <a:cs typeface="Arial" panose="020B0604020202020204" pitchFamily="34" charset="0"/>
              </a:rPr>
              <a:t>para fins fiscais</a:t>
            </a:r>
            <a:r>
              <a:rPr lang="pt-BR" sz="2000" b="1" dirty="0">
                <a:solidFill>
                  <a:schemeClr val="tx1"/>
                </a:solidFill>
                <a:latin typeface="Arial" panose="020B0604020202020204" pitchFamily="34" charset="0"/>
                <a:cs typeface="Arial" panose="020B0604020202020204" pitchFamily="34" charset="0"/>
              </a:rPr>
              <a:t>.</a:t>
            </a:r>
          </a:p>
          <a:p>
            <a:pPr marL="0" lvl="0" indent="0" algn="just">
              <a:spcBef>
                <a:spcPts val="0"/>
              </a:spcBef>
              <a:spcAft>
                <a:spcPts val="0"/>
              </a:spcAft>
              <a:buClr>
                <a:schemeClr val="dk1"/>
              </a:buClr>
              <a:buSzPct val="100000"/>
              <a:buNone/>
            </a:pPr>
            <a:endParaRPr lang="pt-BR" sz="2600" b="1" i="0" u="none" strike="noStrike" cap="none" baseline="0" dirty="0">
              <a:solidFill>
                <a:schemeClr val="tx1"/>
              </a:solidFill>
              <a:latin typeface="Arial" panose="020B0604020202020204" pitchFamily="34" charset="0"/>
              <a:cs typeface="Arial" panose="020B0604020202020204" pitchFamily="34" charset="0"/>
              <a:sym typeface="Arial"/>
            </a:endParaRPr>
          </a:p>
        </p:txBody>
      </p:sp>
    </p:spTree>
    <p:extLst>
      <p:ext uri="{BB962C8B-B14F-4D97-AF65-F5344CB8AC3E}">
        <p14:creationId xmlns:p14="http://schemas.microsoft.com/office/powerpoint/2010/main" val="42319849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792088"/>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EVIDENCIAÇÃO DO ATO COOPERATIVO</a:t>
            </a:r>
          </a:p>
        </p:txBody>
      </p:sp>
      <p:sp>
        <p:nvSpPr>
          <p:cNvPr id="41" name="Shape 41"/>
          <p:cNvSpPr txBox="1">
            <a:spLocks noGrp="1"/>
          </p:cNvSpPr>
          <p:nvPr>
            <p:ph idx="1"/>
          </p:nvPr>
        </p:nvSpPr>
        <p:spPr>
          <a:xfrm>
            <a:off x="323528" y="1484784"/>
            <a:ext cx="8352928" cy="4968552"/>
          </a:xfrm>
          <a:prstGeom prst="rect">
            <a:avLst/>
          </a:prstGeom>
          <a:noFill/>
          <a:ln>
            <a:noFill/>
          </a:ln>
        </p:spPr>
        <p:txBody>
          <a:bodyPr lIns="91425" tIns="45700" rIns="91425" bIns="45700" anchor="t" anchorCtr="0">
            <a:noAutofit/>
          </a:bodyPr>
          <a:lstStyle/>
          <a:p>
            <a:pPr lvl="0" algn="just">
              <a:spcBef>
                <a:spcPts val="0"/>
              </a:spcBef>
              <a:spcAft>
                <a:spcPts val="0"/>
              </a:spcAft>
              <a:buClr>
                <a:schemeClr val="dk1"/>
              </a:buClr>
              <a:buSzPct val="100000"/>
              <a:buFont typeface="Wingdings" panose="05000000000000000000" pitchFamily="2" charset="2"/>
              <a:buChar char="q"/>
            </a:pPr>
            <a:r>
              <a:rPr lang="pt-BR" sz="2000" b="1" dirty="0">
                <a:solidFill>
                  <a:srgbClr val="FF0000"/>
                </a:solidFill>
                <a:latin typeface="Arial" panose="020B0604020202020204" pitchFamily="34" charset="0"/>
                <a:cs typeface="Arial" panose="020B0604020202020204" pitchFamily="34" charset="0"/>
              </a:rPr>
              <a:t>COOPERATIVAS RAMO AGRO: </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Comercialização de cereais;</a:t>
            </a:r>
          </a:p>
          <a:p>
            <a:pPr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Ind. e Comercialização de Produtos Lácteos;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Ind. e Comercialização de sucos e vinhos;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Sistema Integrado para produção de Frangos e Suínos;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Fornecimento de Bens de Consumo;</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Fornecimento de Insumos;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Prestação de Serviços;</a:t>
            </a:r>
          </a:p>
          <a:p>
            <a:pPr lvl="0" algn="just">
              <a:spcBef>
                <a:spcPts val="0"/>
              </a:spcBef>
              <a:spcAft>
                <a:spcPts val="0"/>
              </a:spcAft>
              <a:buClr>
                <a:schemeClr val="dk1"/>
              </a:buClr>
              <a:buSzPct val="100000"/>
              <a:buFont typeface="Wingdings" panose="05000000000000000000" pitchFamily="2" charset="2"/>
              <a:buChar char="Ø"/>
            </a:pPr>
            <a:endParaRPr lang="pt-BR" sz="2000" b="1" dirty="0">
              <a:solidFill>
                <a:schemeClr val="tx1"/>
              </a:solidFill>
              <a:latin typeface="Arial" panose="020B0604020202020204" pitchFamily="34" charset="0"/>
              <a:cs typeface="Arial" panose="020B0604020202020204" pitchFamily="34" charset="0"/>
            </a:endParaRPr>
          </a:p>
          <a:p>
            <a:pPr lvl="0" algn="just">
              <a:spcBef>
                <a:spcPts val="0"/>
              </a:spcBef>
              <a:spcAft>
                <a:spcPts val="0"/>
              </a:spcAft>
              <a:buClr>
                <a:schemeClr val="dk1"/>
              </a:buClr>
              <a:buSzPct val="100000"/>
              <a:buFont typeface="Wingdings" panose="05000000000000000000" pitchFamily="2" charset="2"/>
              <a:buChar char="q"/>
            </a:pPr>
            <a:r>
              <a:rPr lang="pt-BR" sz="2000" b="1" dirty="0">
                <a:solidFill>
                  <a:srgbClr val="FF0000"/>
                </a:solidFill>
                <a:latin typeface="Arial" panose="020B0604020202020204" pitchFamily="34" charset="0"/>
                <a:cs typeface="Arial" panose="020B0604020202020204" pitchFamily="34" charset="0"/>
              </a:rPr>
              <a:t>Evidenciação do Ato Cooperativo:</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Pela entrada dos produtos agrícolas: Conhece o custo e apropria as receitas na proporção das compras;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Pela saída de bens de consumo e insumos: Conhece as receitas e apropria o custo pelo custo médio das compras;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Os serviços são identificados pelo tomador: Associado ou</a:t>
            </a:r>
          </a:p>
          <a:p>
            <a:pPr marL="0" lvl="0" indent="0" algn="just">
              <a:spcBef>
                <a:spcPts val="0"/>
              </a:spcBef>
              <a:spcAft>
                <a:spcPts val="0"/>
              </a:spcAft>
              <a:buClr>
                <a:schemeClr val="dk1"/>
              </a:buClr>
              <a:buSzPct val="100000"/>
              <a:buNone/>
            </a:pPr>
            <a:r>
              <a:rPr lang="pt-BR" sz="2000" b="1" dirty="0">
                <a:solidFill>
                  <a:schemeClr val="tx1"/>
                </a:solidFill>
                <a:latin typeface="Arial" panose="020B0604020202020204" pitchFamily="34" charset="0"/>
                <a:cs typeface="Arial" panose="020B0604020202020204" pitchFamily="34" charset="0"/>
              </a:rPr>
              <a:t>     terceiro, sendo muito importante a apuração do custo.</a:t>
            </a:r>
          </a:p>
          <a:p>
            <a:pPr lvl="0" algn="just">
              <a:spcBef>
                <a:spcPts val="0"/>
              </a:spcBef>
              <a:spcAft>
                <a:spcPts val="0"/>
              </a:spcAft>
              <a:buClr>
                <a:schemeClr val="dk1"/>
              </a:buClr>
              <a:buSzPct val="100000"/>
              <a:buFont typeface="Wingdings" panose="05000000000000000000" pitchFamily="2" charset="2"/>
              <a:buChar char="Ø"/>
            </a:pPr>
            <a:endParaRPr lang="pt-BR" sz="2600" b="1" i="0" u="none" strike="noStrike" cap="none" baseline="0" dirty="0">
              <a:solidFill>
                <a:schemeClr val="tx1"/>
              </a:solidFill>
              <a:latin typeface="Arial" panose="020B0604020202020204" pitchFamily="34" charset="0"/>
              <a:cs typeface="Arial" panose="020B0604020202020204" pitchFamily="34" charset="0"/>
              <a:sym typeface="Arial"/>
            </a:endParaRPr>
          </a:p>
        </p:txBody>
      </p:sp>
    </p:spTree>
    <p:extLst>
      <p:ext uri="{BB962C8B-B14F-4D97-AF65-F5344CB8AC3E}">
        <p14:creationId xmlns:p14="http://schemas.microsoft.com/office/powerpoint/2010/main" val="1503312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EVIDENCIAÇÃO DO ATO COOPERATIVO</a:t>
            </a:r>
          </a:p>
        </p:txBody>
      </p:sp>
      <p:sp>
        <p:nvSpPr>
          <p:cNvPr id="41" name="Shape 41"/>
          <p:cNvSpPr txBox="1">
            <a:spLocks noGrp="1"/>
          </p:cNvSpPr>
          <p:nvPr>
            <p:ph idx="1"/>
          </p:nvPr>
        </p:nvSpPr>
        <p:spPr>
          <a:xfrm>
            <a:off x="323528" y="1484784"/>
            <a:ext cx="8352928" cy="4968552"/>
          </a:xfrm>
          <a:prstGeom prst="rect">
            <a:avLst/>
          </a:prstGeom>
          <a:noFill/>
          <a:ln>
            <a:noFill/>
          </a:ln>
        </p:spPr>
        <p:txBody>
          <a:bodyPr lIns="91425" tIns="45700" rIns="91425" bIns="45700" anchor="t" anchorCtr="0">
            <a:noAutofit/>
          </a:bodyPr>
          <a:lstStyle/>
          <a:p>
            <a:pPr lvl="0" algn="just">
              <a:spcBef>
                <a:spcPts val="0"/>
              </a:spcBef>
              <a:spcAft>
                <a:spcPts val="0"/>
              </a:spcAft>
              <a:buClr>
                <a:schemeClr val="dk1"/>
              </a:buClr>
              <a:buSzPct val="100000"/>
              <a:buFont typeface="Wingdings" panose="05000000000000000000" pitchFamily="2" charset="2"/>
              <a:buChar char="q"/>
            </a:pPr>
            <a:r>
              <a:rPr lang="pt-BR" sz="2000" b="1" dirty="0">
                <a:solidFill>
                  <a:srgbClr val="FF0000"/>
                </a:solidFill>
                <a:latin typeface="Arial" panose="020B0604020202020204" pitchFamily="34" charset="0"/>
                <a:cs typeface="Arial" panose="020B0604020202020204" pitchFamily="34" charset="0"/>
              </a:rPr>
              <a:t>COOPERATIVAS RAMO SAÚDE: (Trabalho)</a:t>
            </a:r>
          </a:p>
          <a:p>
            <a:pPr lvl="0" algn="just">
              <a:spcBef>
                <a:spcPts val="0"/>
              </a:spcBef>
              <a:spcAft>
                <a:spcPts val="0"/>
              </a:spcAft>
              <a:buClr>
                <a:schemeClr val="dk1"/>
              </a:buClr>
              <a:buSzPct val="100000"/>
              <a:buFont typeface="Wingdings" panose="05000000000000000000" pitchFamily="2" charset="2"/>
              <a:buChar char="Ø"/>
            </a:pPr>
            <a:r>
              <a:rPr lang="pt-BR" sz="2000" b="1" dirty="0" err="1">
                <a:solidFill>
                  <a:schemeClr val="tx1"/>
                </a:solidFill>
                <a:latin typeface="Arial" panose="020B0604020202020204" pitchFamily="34" charset="0"/>
                <a:cs typeface="Arial" panose="020B0604020202020204" pitchFamily="34" charset="0"/>
              </a:rPr>
              <a:t>Unimed´s</a:t>
            </a:r>
            <a:r>
              <a:rPr lang="pt-BR" sz="2000" b="1" dirty="0">
                <a:solidFill>
                  <a:schemeClr val="tx1"/>
                </a:solidFill>
                <a:latin typeface="Arial" panose="020B0604020202020204" pitchFamily="34" charset="0"/>
                <a:cs typeface="Arial" panose="020B0604020202020204" pitchFamily="34" charset="0"/>
              </a:rPr>
              <a:t>;</a:t>
            </a:r>
          </a:p>
          <a:p>
            <a:pPr lvl="0" algn="just">
              <a:spcBef>
                <a:spcPts val="0"/>
              </a:spcBef>
              <a:spcAft>
                <a:spcPts val="0"/>
              </a:spcAft>
              <a:buClr>
                <a:schemeClr val="dk1"/>
              </a:buClr>
              <a:buSzPct val="100000"/>
              <a:buFont typeface="Wingdings" panose="05000000000000000000" pitchFamily="2" charset="2"/>
              <a:buChar char="Ø"/>
            </a:pPr>
            <a:r>
              <a:rPr lang="pt-BR" sz="2000" b="1" dirty="0" err="1">
                <a:solidFill>
                  <a:schemeClr val="tx1"/>
                </a:solidFill>
                <a:latin typeface="Arial" panose="020B0604020202020204" pitchFamily="34" charset="0"/>
                <a:cs typeface="Arial" panose="020B0604020202020204" pitchFamily="34" charset="0"/>
              </a:rPr>
              <a:t>Uniodontos</a:t>
            </a:r>
            <a:r>
              <a:rPr lang="pt-BR" sz="2000" b="1" dirty="0">
                <a:solidFill>
                  <a:schemeClr val="tx1"/>
                </a:solidFill>
                <a:latin typeface="Arial" panose="020B0604020202020204" pitchFamily="34" charset="0"/>
                <a:cs typeface="Arial" panose="020B0604020202020204" pitchFamily="34" charset="0"/>
              </a:rPr>
              <a:t>;</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Especialidades Médicas;</a:t>
            </a:r>
          </a:p>
          <a:p>
            <a:pPr lvl="0" algn="just">
              <a:spcBef>
                <a:spcPts val="0"/>
              </a:spcBef>
              <a:spcAft>
                <a:spcPts val="0"/>
              </a:spcAft>
              <a:buClr>
                <a:schemeClr val="dk1"/>
              </a:buClr>
              <a:buSzPct val="100000"/>
              <a:buFont typeface="Wingdings" panose="05000000000000000000" pitchFamily="2" charset="2"/>
              <a:buChar char="Ø"/>
            </a:pPr>
            <a:endParaRPr lang="pt-BR" sz="2000" b="1" dirty="0">
              <a:solidFill>
                <a:schemeClr val="tx1"/>
              </a:solidFill>
              <a:latin typeface="Arial" panose="020B0604020202020204" pitchFamily="34" charset="0"/>
              <a:cs typeface="Arial" panose="020B0604020202020204" pitchFamily="34" charset="0"/>
            </a:endParaRPr>
          </a:p>
          <a:p>
            <a:pPr lvl="0" algn="just">
              <a:spcBef>
                <a:spcPts val="0"/>
              </a:spcBef>
              <a:spcAft>
                <a:spcPts val="0"/>
              </a:spcAft>
              <a:buClr>
                <a:schemeClr val="dk1"/>
              </a:buClr>
              <a:buSzPct val="100000"/>
              <a:buFont typeface="Wingdings" panose="05000000000000000000" pitchFamily="2" charset="2"/>
              <a:buChar char="q"/>
            </a:pPr>
            <a:r>
              <a:rPr lang="pt-BR" sz="2000" b="1" dirty="0">
                <a:solidFill>
                  <a:srgbClr val="FF0000"/>
                </a:solidFill>
                <a:latin typeface="Arial" panose="020B0604020202020204" pitchFamily="34" charset="0"/>
                <a:cs typeface="Arial" panose="020B0604020202020204" pitchFamily="34" charset="0"/>
              </a:rPr>
              <a:t>Evidenciação do Ato Cooperativo:</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O ato cooperativo é identificado pelo prestador do serviço (custo);</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As receitas são rateadas na proporção do custo;</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O Fisco considera ato não cooperativo os serviços auxiliares, como: Laboratórios, Clínicas, Terapias, Hospitais;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Os serviços são identificados pelo tomador: Associado ou</a:t>
            </a:r>
          </a:p>
          <a:p>
            <a:pPr marL="0" lvl="0" indent="0" algn="just">
              <a:spcBef>
                <a:spcPts val="0"/>
              </a:spcBef>
              <a:spcAft>
                <a:spcPts val="0"/>
              </a:spcAft>
              <a:buClr>
                <a:schemeClr val="dk1"/>
              </a:buClr>
              <a:buSzPct val="100000"/>
              <a:buNone/>
            </a:pPr>
            <a:r>
              <a:rPr lang="pt-BR" sz="2000" b="1" dirty="0">
                <a:solidFill>
                  <a:schemeClr val="tx1"/>
                </a:solidFill>
                <a:latin typeface="Arial" panose="020B0604020202020204" pitchFamily="34" charset="0"/>
                <a:cs typeface="Arial" panose="020B0604020202020204" pitchFamily="34" charset="0"/>
              </a:rPr>
              <a:t>     terceiro;</a:t>
            </a:r>
          </a:p>
          <a:p>
            <a:pPr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sym typeface="Arial"/>
              </a:rPr>
              <a:t>Serviços Próprios: Exemplo Hospital;</a:t>
            </a:r>
          </a:p>
          <a:p>
            <a:pPr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sym typeface="Arial"/>
              </a:rPr>
              <a:t>Intercâmbio;</a:t>
            </a:r>
          </a:p>
        </p:txBody>
      </p:sp>
    </p:spTree>
    <p:extLst>
      <p:ext uri="{BB962C8B-B14F-4D97-AF65-F5344CB8AC3E}">
        <p14:creationId xmlns:p14="http://schemas.microsoft.com/office/powerpoint/2010/main" val="1144077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EVIDENCIAÇÃO DO ATO COOPERATIVO</a:t>
            </a:r>
          </a:p>
        </p:txBody>
      </p:sp>
      <p:sp>
        <p:nvSpPr>
          <p:cNvPr id="41" name="Shape 41"/>
          <p:cNvSpPr txBox="1">
            <a:spLocks noGrp="1"/>
          </p:cNvSpPr>
          <p:nvPr>
            <p:ph idx="1"/>
          </p:nvPr>
        </p:nvSpPr>
        <p:spPr>
          <a:xfrm>
            <a:off x="323528" y="1484784"/>
            <a:ext cx="8352928" cy="4968552"/>
          </a:xfrm>
          <a:prstGeom prst="rect">
            <a:avLst/>
          </a:prstGeom>
          <a:noFill/>
          <a:ln>
            <a:noFill/>
          </a:ln>
        </p:spPr>
        <p:txBody>
          <a:bodyPr lIns="91425" tIns="45700" rIns="91425" bIns="45700" anchor="t" anchorCtr="0">
            <a:noAutofit/>
          </a:bodyPr>
          <a:lstStyle/>
          <a:p>
            <a:pPr lvl="0" algn="just">
              <a:spcBef>
                <a:spcPts val="0"/>
              </a:spcBef>
              <a:spcAft>
                <a:spcPts val="0"/>
              </a:spcAft>
              <a:buClr>
                <a:schemeClr val="dk1"/>
              </a:buClr>
              <a:buSzPct val="100000"/>
              <a:buFont typeface="Wingdings" panose="05000000000000000000" pitchFamily="2" charset="2"/>
              <a:buChar char="q"/>
            </a:pPr>
            <a:r>
              <a:rPr lang="pt-BR" sz="2000" b="1" dirty="0">
                <a:solidFill>
                  <a:srgbClr val="FF0000"/>
                </a:solidFill>
                <a:latin typeface="Arial" panose="020B0604020202020204" pitchFamily="34" charset="0"/>
                <a:cs typeface="Arial" panose="020B0604020202020204" pitchFamily="34" charset="0"/>
              </a:rPr>
              <a:t>COOPERATIVAS DE CRÉDITO: </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Capta recursos através de integralização de capital, depósitos à vista e depósitos à prazo;</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Convênios de prestação de serviços;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Outras Atividades;</a:t>
            </a:r>
          </a:p>
          <a:p>
            <a:pPr lvl="0" algn="just">
              <a:spcBef>
                <a:spcPts val="0"/>
              </a:spcBef>
              <a:spcAft>
                <a:spcPts val="0"/>
              </a:spcAft>
              <a:buClr>
                <a:schemeClr val="dk1"/>
              </a:buClr>
              <a:buSzPct val="100000"/>
              <a:buFont typeface="Wingdings" panose="05000000000000000000" pitchFamily="2" charset="2"/>
              <a:buChar char="Ø"/>
            </a:pPr>
            <a:endParaRPr lang="pt-BR" sz="2000" b="1" dirty="0">
              <a:solidFill>
                <a:schemeClr val="tx1"/>
              </a:solidFill>
              <a:latin typeface="Arial" panose="020B0604020202020204" pitchFamily="34" charset="0"/>
              <a:cs typeface="Arial" panose="020B0604020202020204" pitchFamily="34" charset="0"/>
            </a:endParaRPr>
          </a:p>
          <a:p>
            <a:pPr lvl="0" algn="just">
              <a:spcBef>
                <a:spcPts val="0"/>
              </a:spcBef>
              <a:spcAft>
                <a:spcPts val="0"/>
              </a:spcAft>
              <a:buClr>
                <a:schemeClr val="dk1"/>
              </a:buClr>
              <a:buSzPct val="100000"/>
              <a:buFont typeface="Wingdings" panose="05000000000000000000" pitchFamily="2" charset="2"/>
              <a:buChar char="q"/>
            </a:pPr>
            <a:r>
              <a:rPr lang="pt-BR" sz="2000" b="1" dirty="0">
                <a:solidFill>
                  <a:srgbClr val="FF0000"/>
                </a:solidFill>
                <a:latin typeface="Arial" panose="020B0604020202020204" pitchFamily="34" charset="0"/>
                <a:cs typeface="Arial" panose="020B0604020202020204" pitchFamily="34" charset="0"/>
              </a:rPr>
              <a:t>Evidenciação do Ato Cooperativo:</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Captação gera custo de ato cooperativo;</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Aplicação dos recursos gera ingressos de atos cooperativos;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Convênios para cobrança de água, luz e telefone: o tomador dos serviços é terceiro, logo, é ato não cooperativo;</a:t>
            </a:r>
          </a:p>
          <a:p>
            <a:pPr algn="just">
              <a:spcBef>
                <a:spcPts val="0"/>
              </a:spcBef>
              <a:spcAft>
                <a:spcPts val="0"/>
              </a:spcAft>
              <a:buClr>
                <a:schemeClr val="dk1"/>
              </a:buClr>
              <a:buSzPct val="100000"/>
              <a:buFont typeface="Wingdings" panose="05000000000000000000" pitchFamily="2" charset="2"/>
              <a:buChar char="Ø"/>
            </a:pPr>
            <a:endParaRPr lang="pt-BR" sz="2000" b="1" dirty="0">
              <a:solidFill>
                <a:schemeClr val="tx1"/>
              </a:solidFill>
              <a:latin typeface="Arial" panose="020B0604020202020204" pitchFamily="34" charset="0"/>
              <a:cs typeface="Arial" panose="020B0604020202020204" pitchFamily="34" charset="0"/>
              <a:sym typeface="Arial"/>
            </a:endParaRPr>
          </a:p>
          <a:p>
            <a:pPr algn="just">
              <a:spcBef>
                <a:spcPts val="0"/>
              </a:spcBef>
              <a:spcAft>
                <a:spcPts val="0"/>
              </a:spcAft>
              <a:buClr>
                <a:schemeClr val="dk1"/>
              </a:buClr>
              <a:buSzPct val="100000"/>
              <a:buFont typeface="Wingdings" panose="05000000000000000000" pitchFamily="2" charset="2"/>
              <a:buChar char="Ø"/>
            </a:pPr>
            <a:r>
              <a:rPr lang="pt-BR" sz="2000" b="1" dirty="0">
                <a:solidFill>
                  <a:srgbClr val="FF0000"/>
                </a:solidFill>
                <a:latin typeface="Arial" panose="020B0604020202020204" pitchFamily="34" charset="0"/>
                <a:cs typeface="Arial" panose="020B0604020202020204" pitchFamily="34" charset="0"/>
                <a:sym typeface="Arial"/>
              </a:rPr>
              <a:t>Tratamento tributário das sobras:</a:t>
            </a:r>
            <a:r>
              <a:rPr lang="pt-BR" sz="2000" b="1" dirty="0">
                <a:solidFill>
                  <a:schemeClr val="tx1"/>
                </a:solidFill>
                <a:latin typeface="Arial" panose="020B0604020202020204" pitchFamily="34" charset="0"/>
                <a:cs typeface="Arial" panose="020B0604020202020204" pitchFamily="34" charset="0"/>
                <a:sym typeface="Arial"/>
              </a:rPr>
              <a:t> Não tributa na cooperativa, mas tributa quando distribui aos sócios; (Produção, Trabalho, Crédito)</a:t>
            </a:r>
          </a:p>
        </p:txBody>
      </p:sp>
    </p:spTree>
    <p:extLst>
      <p:ext uri="{BB962C8B-B14F-4D97-AF65-F5344CB8AC3E}">
        <p14:creationId xmlns:p14="http://schemas.microsoft.com/office/powerpoint/2010/main" val="2782568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EVIDENCIAÇÃO DO ATO COOPERATIVO</a:t>
            </a:r>
          </a:p>
        </p:txBody>
      </p:sp>
      <p:sp>
        <p:nvSpPr>
          <p:cNvPr id="41" name="Shape 41"/>
          <p:cNvSpPr txBox="1">
            <a:spLocks noGrp="1"/>
          </p:cNvSpPr>
          <p:nvPr>
            <p:ph idx="1"/>
          </p:nvPr>
        </p:nvSpPr>
        <p:spPr>
          <a:xfrm>
            <a:off x="323528" y="1484784"/>
            <a:ext cx="8352928" cy="4968552"/>
          </a:xfrm>
          <a:prstGeom prst="rect">
            <a:avLst/>
          </a:prstGeom>
          <a:noFill/>
          <a:ln>
            <a:noFill/>
          </a:ln>
        </p:spPr>
        <p:txBody>
          <a:bodyPr lIns="91425" tIns="45700" rIns="91425" bIns="45700" anchor="t" anchorCtr="0">
            <a:noAutofit/>
          </a:bodyPr>
          <a:lstStyle/>
          <a:p>
            <a:pPr lvl="0" algn="just">
              <a:spcBef>
                <a:spcPts val="0"/>
              </a:spcBef>
              <a:spcAft>
                <a:spcPts val="0"/>
              </a:spcAft>
              <a:buClr>
                <a:schemeClr val="dk1"/>
              </a:buClr>
              <a:buSzPct val="100000"/>
              <a:buFont typeface="Wingdings" panose="05000000000000000000" pitchFamily="2" charset="2"/>
              <a:buChar char="q"/>
            </a:pPr>
            <a:r>
              <a:rPr lang="pt-BR" sz="2000" b="1" dirty="0">
                <a:solidFill>
                  <a:srgbClr val="FF0000"/>
                </a:solidFill>
                <a:latin typeface="Arial" panose="020B0604020202020204" pitchFamily="34" charset="0"/>
                <a:cs typeface="Arial" panose="020B0604020202020204" pitchFamily="34" charset="0"/>
              </a:rPr>
              <a:t>COOPERATIVAS DE TRANSPORTES: </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Realiza o transporte de mercadorias, produtos e pessoas, com veículos que são de propriedade dos associados ou arrendados por eles;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Fornecimento de combustíveis, óleos, peças, etc...</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Eventualmente prestam outros serviços como armazenagem, para os clientes, o que caracteriza “ato não cooperativo”</a:t>
            </a:r>
          </a:p>
          <a:p>
            <a:pPr lvl="0" algn="just">
              <a:spcBef>
                <a:spcPts val="0"/>
              </a:spcBef>
              <a:spcAft>
                <a:spcPts val="0"/>
              </a:spcAft>
              <a:buClr>
                <a:schemeClr val="dk1"/>
              </a:buClr>
              <a:buSzPct val="100000"/>
              <a:buFont typeface="Wingdings" panose="05000000000000000000" pitchFamily="2" charset="2"/>
              <a:buChar char="Ø"/>
            </a:pPr>
            <a:endParaRPr lang="pt-BR" sz="2000" b="1" dirty="0">
              <a:solidFill>
                <a:schemeClr val="tx1"/>
              </a:solidFill>
              <a:latin typeface="Arial" panose="020B0604020202020204" pitchFamily="34" charset="0"/>
              <a:cs typeface="Arial" panose="020B0604020202020204" pitchFamily="34" charset="0"/>
            </a:endParaRPr>
          </a:p>
          <a:p>
            <a:pPr lvl="0" algn="just">
              <a:spcBef>
                <a:spcPts val="0"/>
              </a:spcBef>
              <a:spcAft>
                <a:spcPts val="0"/>
              </a:spcAft>
              <a:buClr>
                <a:schemeClr val="dk1"/>
              </a:buClr>
              <a:buSzPct val="100000"/>
              <a:buFont typeface="Wingdings" panose="05000000000000000000" pitchFamily="2" charset="2"/>
              <a:buChar char="q"/>
            </a:pPr>
            <a:r>
              <a:rPr lang="pt-BR" sz="2000" b="1" dirty="0">
                <a:solidFill>
                  <a:srgbClr val="FF0000"/>
                </a:solidFill>
                <a:latin typeface="Arial" panose="020B0604020202020204" pitchFamily="34" charset="0"/>
                <a:cs typeface="Arial" panose="020B0604020202020204" pitchFamily="34" charset="0"/>
              </a:rPr>
              <a:t>Evidenciação do Ato Cooperativo:</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Os serviços de transportes, realizados para os clientes, gera ingressos de atos cooperativos;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Os pagamentos realizados aos associados, pelos serviços de transportes, gera dispêndios/custos de atos cooperativos;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O fornecimento de combustíveis, peças, etc... Gera ingressos e Dispêndios, quando operação é com associados. Se essas operações forem com terceiros, será ato não cooperativo.</a:t>
            </a:r>
          </a:p>
        </p:txBody>
      </p:sp>
    </p:spTree>
    <p:extLst>
      <p:ext uri="{BB962C8B-B14F-4D97-AF65-F5344CB8AC3E}">
        <p14:creationId xmlns:p14="http://schemas.microsoft.com/office/powerpoint/2010/main" val="1319140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595313" y="1988840"/>
            <a:ext cx="8548687" cy="39150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lnSpc>
                <a:spcPct val="90000"/>
              </a:lnSpc>
              <a:buClr>
                <a:schemeClr val="tx1"/>
              </a:buClr>
              <a:buFont typeface="Wingdings" panose="05000000000000000000" pitchFamily="2" charset="2"/>
              <a:buChar char="q"/>
              <a:defRPr/>
            </a:pPr>
            <a:r>
              <a:rPr lang="pt-BR" sz="2800" b="1" dirty="0">
                <a:solidFill>
                  <a:srgbClr val="FF0000"/>
                </a:solidFill>
                <a:cs typeface="Arial" charset="0"/>
              </a:rPr>
              <a:t>Exemplos de Despesas/Dispêndios:</a:t>
            </a:r>
          </a:p>
          <a:p>
            <a:pPr algn="just" eaLnBrk="1" hangingPunct="1">
              <a:lnSpc>
                <a:spcPct val="90000"/>
              </a:lnSpc>
              <a:buClr>
                <a:schemeClr val="tx1"/>
              </a:buClr>
              <a:buFont typeface="Wingdings" panose="05000000000000000000" pitchFamily="2" charset="2"/>
              <a:buChar char="Ø"/>
              <a:defRPr/>
            </a:pPr>
            <a:r>
              <a:rPr lang="pt-BR" sz="2800" b="1" dirty="0">
                <a:solidFill>
                  <a:schemeClr val="tx1"/>
                </a:solidFill>
                <a:cs typeface="Arial" charset="0"/>
              </a:rPr>
              <a:t>Praticamente todos os gastos indiretos, tais como:</a:t>
            </a:r>
          </a:p>
          <a:p>
            <a:pPr algn="just" eaLnBrk="1" hangingPunct="1">
              <a:lnSpc>
                <a:spcPct val="90000"/>
              </a:lnSpc>
              <a:buClr>
                <a:schemeClr val="tx1"/>
              </a:buClr>
              <a:buFont typeface="Wingdings" panose="05000000000000000000" pitchFamily="2" charset="2"/>
              <a:buChar char="ü"/>
              <a:defRPr/>
            </a:pPr>
            <a:r>
              <a:rPr lang="pt-BR" sz="2800" b="1" dirty="0">
                <a:solidFill>
                  <a:schemeClr val="tx1"/>
                </a:solidFill>
                <a:cs typeface="Arial" charset="0"/>
              </a:rPr>
              <a:t>Aluguéis;</a:t>
            </a:r>
          </a:p>
          <a:p>
            <a:pPr algn="just" eaLnBrk="1" hangingPunct="1">
              <a:lnSpc>
                <a:spcPct val="90000"/>
              </a:lnSpc>
              <a:buClr>
                <a:schemeClr val="tx1"/>
              </a:buClr>
              <a:buFont typeface="Wingdings" panose="05000000000000000000" pitchFamily="2" charset="2"/>
              <a:buChar char="ü"/>
              <a:defRPr/>
            </a:pPr>
            <a:r>
              <a:rPr lang="pt-BR" sz="2800" b="1" dirty="0">
                <a:solidFill>
                  <a:schemeClr val="tx1"/>
                </a:solidFill>
                <a:cs typeface="Arial" charset="0"/>
              </a:rPr>
              <a:t>Energia Elétrica;</a:t>
            </a:r>
          </a:p>
          <a:p>
            <a:pPr algn="just" eaLnBrk="1" hangingPunct="1">
              <a:lnSpc>
                <a:spcPct val="90000"/>
              </a:lnSpc>
              <a:buClr>
                <a:schemeClr val="tx1"/>
              </a:buClr>
              <a:buFont typeface="Wingdings" panose="05000000000000000000" pitchFamily="2" charset="2"/>
              <a:buChar char="ü"/>
              <a:defRPr/>
            </a:pPr>
            <a:r>
              <a:rPr lang="pt-BR" sz="2800" b="1" dirty="0">
                <a:solidFill>
                  <a:schemeClr val="tx1"/>
                </a:solidFill>
                <a:cs typeface="Arial" charset="0"/>
              </a:rPr>
              <a:t>Salários e pró-labore da Diretoria;</a:t>
            </a:r>
          </a:p>
          <a:p>
            <a:pPr algn="just" eaLnBrk="1" hangingPunct="1">
              <a:lnSpc>
                <a:spcPct val="90000"/>
              </a:lnSpc>
              <a:buClr>
                <a:schemeClr val="tx1"/>
              </a:buClr>
              <a:buFont typeface="Wingdings" panose="05000000000000000000" pitchFamily="2" charset="2"/>
              <a:buChar char="ü"/>
              <a:defRPr/>
            </a:pPr>
            <a:r>
              <a:rPr lang="pt-BR" sz="2800" b="1" dirty="0">
                <a:solidFill>
                  <a:schemeClr val="tx1"/>
                </a:solidFill>
                <a:cs typeface="Arial" charset="0"/>
              </a:rPr>
              <a:t>Gastos Administrativos;</a:t>
            </a:r>
          </a:p>
          <a:p>
            <a:pPr algn="just" eaLnBrk="1" hangingPunct="1">
              <a:lnSpc>
                <a:spcPct val="90000"/>
              </a:lnSpc>
              <a:buClr>
                <a:schemeClr val="tx1"/>
              </a:buClr>
              <a:buFont typeface="Wingdings" panose="05000000000000000000" pitchFamily="2" charset="2"/>
              <a:buChar char="ü"/>
              <a:defRPr/>
            </a:pPr>
            <a:r>
              <a:rPr lang="pt-BR" sz="2800" b="1" dirty="0">
                <a:solidFill>
                  <a:schemeClr val="tx1"/>
                </a:solidFill>
                <a:cs typeface="Arial" charset="0"/>
              </a:rPr>
              <a:t>Etc...</a:t>
            </a:r>
          </a:p>
          <a:p>
            <a:pPr algn="just" eaLnBrk="1" hangingPunct="1">
              <a:lnSpc>
                <a:spcPct val="90000"/>
              </a:lnSpc>
              <a:buClr>
                <a:schemeClr val="tx1"/>
              </a:buClr>
              <a:buFont typeface="Wingdings" panose="05000000000000000000" pitchFamily="2" charset="2"/>
              <a:buChar char="Ø"/>
              <a:defRPr/>
            </a:pPr>
            <a:endParaRPr lang="pt-BR" sz="2800" b="1" dirty="0">
              <a:solidFill>
                <a:schemeClr val="tx1"/>
              </a:solidFill>
              <a:cs typeface="Arial" charset="0"/>
            </a:endParaRPr>
          </a:p>
        </p:txBody>
      </p:sp>
      <p:sp>
        <p:nvSpPr>
          <p:cNvPr id="3" name="Título 2"/>
          <p:cNvSpPr>
            <a:spLocks noGrp="1"/>
          </p:cNvSpPr>
          <p:nvPr>
            <p:ph type="title"/>
          </p:nvPr>
        </p:nvSpPr>
        <p:spPr/>
        <p:txBody>
          <a:bodyPr/>
          <a:lstStyle/>
          <a:p>
            <a:r>
              <a:rPr lang="pt-BR" dirty="0"/>
              <a:t>ATIVIDADES COMPLEMENTARES</a:t>
            </a:r>
          </a:p>
        </p:txBody>
      </p:sp>
    </p:spTree>
    <p:extLst>
      <p:ext uri="{BB962C8B-B14F-4D97-AF65-F5344CB8AC3E}">
        <p14:creationId xmlns:p14="http://schemas.microsoft.com/office/powerpoint/2010/main" val="3418215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344488" y="1592263"/>
            <a:ext cx="8548687" cy="4322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marL="0" indent="0" algn="just" eaLnBrk="1" hangingPunct="1">
              <a:lnSpc>
                <a:spcPct val="90000"/>
              </a:lnSpc>
              <a:buClr>
                <a:schemeClr val="tx1"/>
              </a:buClr>
              <a:defRPr/>
            </a:pPr>
            <a:r>
              <a:rPr lang="pt-BR" sz="2800" b="1" dirty="0">
                <a:solidFill>
                  <a:schemeClr val="tx1"/>
                </a:solidFill>
                <a:cs typeface="Arial" charset="0"/>
              </a:rPr>
              <a:t>Parecer Normativo CST Nº 73/75:</a:t>
            </a:r>
          </a:p>
          <a:p>
            <a:pPr marL="0" indent="0" algn="just" eaLnBrk="1" hangingPunct="1">
              <a:lnSpc>
                <a:spcPct val="90000"/>
              </a:lnSpc>
              <a:buClr>
                <a:schemeClr val="tx1"/>
              </a:buClr>
              <a:defRPr/>
            </a:pPr>
            <a:endParaRPr lang="pt-BR" sz="1050" b="1" dirty="0">
              <a:solidFill>
                <a:schemeClr val="tx1"/>
              </a:solidFill>
              <a:cs typeface="Arial" charset="0"/>
            </a:endParaRPr>
          </a:p>
          <a:p>
            <a:pPr marL="0" indent="0" algn="just" eaLnBrk="1" hangingPunct="1">
              <a:lnSpc>
                <a:spcPct val="90000"/>
              </a:lnSpc>
              <a:buClr>
                <a:schemeClr val="tx1"/>
              </a:buClr>
              <a:defRPr/>
            </a:pPr>
            <a:r>
              <a:rPr lang="pt-BR" sz="2800" b="1" dirty="0">
                <a:cs typeface="Times New Roman" pitchFamily="18" charset="0"/>
              </a:rPr>
              <a:t>Segundo este PN, devem ser apuradas em separado as receitas das atividades próprias das cooperativas e as receitas derivadas das operações por elas realizadas com terceiros. </a:t>
            </a:r>
            <a:r>
              <a:rPr lang="pt-BR" sz="2800" b="1" u="sng" dirty="0">
                <a:cs typeface="Times New Roman" pitchFamily="18" charset="0"/>
              </a:rPr>
              <a:t>Igualmente computados em separado os custos diretos e imputados às receitas com as quais guardam </a:t>
            </a:r>
            <a:r>
              <a:rPr lang="pt-BR" sz="2800" b="1" u="sng" dirty="0" err="1">
                <a:cs typeface="Times New Roman" pitchFamily="18" charset="0"/>
              </a:rPr>
              <a:t>co-relação</a:t>
            </a:r>
            <a:r>
              <a:rPr lang="pt-BR" sz="2800" b="1" dirty="0">
                <a:cs typeface="Times New Roman" pitchFamily="18" charset="0"/>
              </a:rPr>
              <a:t>. </a:t>
            </a:r>
            <a:r>
              <a:rPr lang="pt-BR" sz="2800" b="1" u="sng" dirty="0">
                <a:cs typeface="Times New Roman" pitchFamily="18" charset="0"/>
              </a:rPr>
              <a:t>A partir daí, e </a:t>
            </a:r>
            <a:r>
              <a:rPr lang="pt-BR" sz="2800" b="1" i="1" u="sng" dirty="0">
                <a:solidFill>
                  <a:srgbClr val="FF0000"/>
                </a:solidFill>
                <a:cs typeface="Times New Roman" pitchFamily="18" charset="0"/>
              </a:rPr>
              <a:t>desde que impossível destacar os custos e encargos indiretos de cada uma das duas espécies de receitas, </a:t>
            </a:r>
            <a:r>
              <a:rPr lang="pt-BR" sz="2800" b="1" u="sng" dirty="0">
                <a:cs typeface="Times New Roman" pitchFamily="18" charset="0"/>
              </a:rPr>
              <a:t>devem eles ser apropriados proporcionalmente ao valor das duas receitas brutas</a:t>
            </a:r>
            <a:r>
              <a:rPr lang="pt-BR" sz="2800" b="1" dirty="0">
                <a:cs typeface="Times New Roman" pitchFamily="18" charset="0"/>
              </a:rPr>
              <a:t>.</a:t>
            </a:r>
            <a:endParaRPr lang="pt-BR" sz="2800" b="1" dirty="0"/>
          </a:p>
        </p:txBody>
      </p:sp>
      <p:sp>
        <p:nvSpPr>
          <p:cNvPr id="3" name="Título 2"/>
          <p:cNvSpPr>
            <a:spLocks noGrp="1"/>
          </p:cNvSpPr>
          <p:nvPr>
            <p:ph type="title"/>
          </p:nvPr>
        </p:nvSpPr>
        <p:spPr/>
        <p:txBody>
          <a:bodyPr/>
          <a:lstStyle/>
          <a:p>
            <a:r>
              <a:rPr lang="pt-BR" dirty="0"/>
              <a:t>DISPÊNDIOS/DESPESAS INDIRETAS</a:t>
            </a:r>
          </a:p>
        </p:txBody>
      </p:sp>
    </p:spTree>
    <p:extLst>
      <p:ext uri="{BB962C8B-B14F-4D97-AF65-F5344CB8AC3E}">
        <p14:creationId xmlns:p14="http://schemas.microsoft.com/office/powerpoint/2010/main" val="4060255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323528" y="1484784"/>
            <a:ext cx="8548687" cy="50702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lnSpc>
                <a:spcPct val="90000"/>
              </a:lnSpc>
              <a:buClr>
                <a:schemeClr val="tx1"/>
              </a:buClr>
              <a:buFont typeface="Wingdings" panose="05000000000000000000" pitchFamily="2" charset="2"/>
              <a:buChar char="q"/>
              <a:defRPr/>
            </a:pPr>
            <a:r>
              <a:rPr lang="pt-BR" sz="2800" b="1" dirty="0">
                <a:solidFill>
                  <a:srgbClr val="FF0000"/>
                </a:solidFill>
                <a:cs typeface="Arial" charset="0"/>
              </a:rPr>
              <a:t>Exemplos de Receitas/Ingressos:</a:t>
            </a:r>
          </a:p>
          <a:p>
            <a:pPr algn="just" eaLnBrk="1" hangingPunct="1">
              <a:lnSpc>
                <a:spcPct val="90000"/>
              </a:lnSpc>
              <a:buClr>
                <a:schemeClr val="tx1"/>
              </a:buClr>
              <a:buFont typeface="Wingdings" panose="05000000000000000000" pitchFamily="2" charset="2"/>
              <a:buChar char="Ø"/>
              <a:defRPr/>
            </a:pPr>
            <a:r>
              <a:rPr lang="pt-BR" sz="2400" b="1" dirty="0">
                <a:solidFill>
                  <a:schemeClr val="tx1"/>
                </a:solidFill>
                <a:latin typeface="Arial" panose="020B0604020202020204" pitchFamily="34" charset="0"/>
                <a:cs typeface="Arial" panose="020B0604020202020204" pitchFamily="34" charset="0"/>
              </a:rPr>
              <a:t>Recebimento de juros de clientes:</a:t>
            </a:r>
          </a:p>
          <a:p>
            <a:pPr algn="just" eaLnBrk="1" hangingPunct="1">
              <a:lnSpc>
                <a:spcPct val="90000"/>
              </a:lnSpc>
              <a:buClr>
                <a:schemeClr val="tx1"/>
              </a:buClr>
              <a:buFont typeface="Wingdings" panose="05000000000000000000" pitchFamily="2" charset="2"/>
              <a:buChar char="ü"/>
              <a:defRPr/>
            </a:pPr>
            <a:r>
              <a:rPr lang="pt-BR" sz="2400" b="1" dirty="0">
                <a:solidFill>
                  <a:srgbClr val="002060"/>
                </a:solidFill>
                <a:latin typeface="Arial" panose="020B0604020202020204" pitchFamily="34" charset="0"/>
                <a:cs typeface="Arial" panose="020B0604020202020204" pitchFamily="34" charset="0"/>
              </a:rPr>
              <a:t>Apropriação entre AC e ANC deve ser de acordo com a origem da operação...</a:t>
            </a:r>
          </a:p>
          <a:p>
            <a:pPr algn="just" eaLnBrk="1" hangingPunct="1">
              <a:lnSpc>
                <a:spcPct val="90000"/>
              </a:lnSpc>
              <a:buClr>
                <a:schemeClr val="tx1"/>
              </a:buClr>
              <a:buFont typeface="Wingdings" panose="05000000000000000000" pitchFamily="2" charset="2"/>
              <a:buChar char="Ø"/>
              <a:defRPr/>
            </a:pPr>
            <a:r>
              <a:rPr lang="pt-BR" sz="2400" b="1" dirty="0">
                <a:solidFill>
                  <a:schemeClr val="tx1"/>
                </a:solidFill>
                <a:latin typeface="Arial" panose="020B0604020202020204" pitchFamily="34" charset="0"/>
                <a:cs typeface="Arial" panose="020B0604020202020204" pitchFamily="34" charset="0"/>
              </a:rPr>
              <a:t>Recebimento de Bonificações:</a:t>
            </a:r>
          </a:p>
          <a:p>
            <a:pPr algn="just" eaLnBrk="1" hangingPunct="1">
              <a:lnSpc>
                <a:spcPct val="90000"/>
              </a:lnSpc>
              <a:buClr>
                <a:schemeClr val="tx1"/>
              </a:buClr>
              <a:buFont typeface="Wingdings" panose="05000000000000000000" pitchFamily="2" charset="2"/>
              <a:buChar char="ü"/>
              <a:defRPr/>
            </a:pPr>
            <a:r>
              <a:rPr lang="pt-BR" sz="2400" b="1" dirty="0">
                <a:solidFill>
                  <a:srgbClr val="002060"/>
                </a:solidFill>
                <a:latin typeface="Arial" panose="020B0604020202020204" pitchFamily="34" charset="0"/>
                <a:cs typeface="Arial" panose="020B0604020202020204" pitchFamily="34" charset="0"/>
              </a:rPr>
              <a:t>Proporcional às vendas das mercadorias que deram origem à Bonificação...</a:t>
            </a:r>
          </a:p>
          <a:p>
            <a:pPr algn="just" eaLnBrk="1" hangingPunct="1">
              <a:lnSpc>
                <a:spcPct val="90000"/>
              </a:lnSpc>
              <a:buClr>
                <a:schemeClr val="tx1"/>
              </a:buClr>
              <a:buFont typeface="Wingdings" panose="05000000000000000000" pitchFamily="2" charset="2"/>
              <a:buChar char="Ø"/>
              <a:defRPr/>
            </a:pPr>
            <a:r>
              <a:rPr lang="pt-BR" sz="2400" b="1" dirty="0">
                <a:solidFill>
                  <a:schemeClr val="tx1"/>
                </a:solidFill>
                <a:latin typeface="Arial" panose="020B0604020202020204" pitchFamily="34" charset="0"/>
                <a:cs typeface="Arial" panose="020B0604020202020204" pitchFamily="34" charset="0"/>
              </a:rPr>
              <a:t>Prêmio recebido pela qualidade dos produtos:</a:t>
            </a:r>
          </a:p>
          <a:p>
            <a:pPr algn="just" eaLnBrk="1" hangingPunct="1">
              <a:lnSpc>
                <a:spcPct val="90000"/>
              </a:lnSpc>
              <a:buClr>
                <a:schemeClr val="tx1"/>
              </a:buClr>
              <a:buFont typeface="Wingdings" panose="05000000000000000000" pitchFamily="2" charset="2"/>
              <a:buChar char="ü"/>
              <a:defRPr/>
            </a:pPr>
            <a:r>
              <a:rPr lang="pt-BR" sz="2400" b="1" dirty="0">
                <a:solidFill>
                  <a:srgbClr val="002060"/>
                </a:solidFill>
                <a:latin typeface="Arial" panose="020B0604020202020204" pitchFamily="34" charset="0"/>
                <a:cs typeface="Arial" panose="020B0604020202020204" pitchFamily="34" charset="0"/>
              </a:rPr>
              <a:t>Proporcional à aquisição dos produtos comercializados que deram origem à premiação.</a:t>
            </a:r>
          </a:p>
          <a:p>
            <a:pPr algn="just" eaLnBrk="1" hangingPunct="1">
              <a:lnSpc>
                <a:spcPct val="90000"/>
              </a:lnSpc>
              <a:buClr>
                <a:schemeClr val="tx1"/>
              </a:buClr>
              <a:buFont typeface="Wingdings" panose="05000000000000000000" pitchFamily="2" charset="2"/>
              <a:buChar char="Ø"/>
              <a:defRPr/>
            </a:pPr>
            <a:r>
              <a:rPr lang="pt-BR" sz="2400" b="1" dirty="0">
                <a:solidFill>
                  <a:schemeClr val="tx1"/>
                </a:solidFill>
                <a:latin typeface="Arial" panose="020B0604020202020204" pitchFamily="34" charset="0"/>
                <a:cs typeface="Arial" panose="020B0604020202020204" pitchFamily="34" charset="0"/>
              </a:rPr>
              <a:t>Recuperação de Despesas/Dispêndios:</a:t>
            </a:r>
          </a:p>
          <a:p>
            <a:pPr algn="just" eaLnBrk="1" hangingPunct="1">
              <a:lnSpc>
                <a:spcPct val="90000"/>
              </a:lnSpc>
              <a:buClr>
                <a:schemeClr val="tx1"/>
              </a:buClr>
              <a:buFont typeface="Wingdings" panose="05000000000000000000" pitchFamily="2" charset="2"/>
              <a:buChar char="ü"/>
              <a:defRPr/>
            </a:pPr>
            <a:r>
              <a:rPr lang="pt-BR" sz="2400" b="1" dirty="0">
                <a:solidFill>
                  <a:srgbClr val="002060"/>
                </a:solidFill>
                <a:latin typeface="Arial" panose="020B0604020202020204" pitchFamily="34" charset="0"/>
                <a:cs typeface="Arial" panose="020B0604020202020204" pitchFamily="34" charset="0"/>
              </a:rPr>
              <a:t>Na proporcionalidade dos atos. </a:t>
            </a:r>
            <a:endParaRPr lang="pt-BR" sz="2400" b="1" dirty="0">
              <a:solidFill>
                <a:schemeClr val="tx1"/>
              </a:solidFill>
              <a:latin typeface="Arial" panose="020B0604020202020204" pitchFamily="34" charset="0"/>
              <a:cs typeface="Arial" panose="020B0604020202020204" pitchFamily="34" charset="0"/>
            </a:endParaRPr>
          </a:p>
        </p:txBody>
      </p:sp>
      <p:sp>
        <p:nvSpPr>
          <p:cNvPr id="3" name="Título 2"/>
          <p:cNvSpPr>
            <a:spLocks noGrp="1"/>
          </p:cNvSpPr>
          <p:nvPr>
            <p:ph type="title"/>
          </p:nvPr>
        </p:nvSpPr>
        <p:spPr/>
        <p:txBody>
          <a:bodyPr/>
          <a:lstStyle/>
          <a:p>
            <a:r>
              <a:rPr lang="pt-BR" dirty="0"/>
              <a:t>ATIVIDADES COMPLEMENTARES</a:t>
            </a:r>
          </a:p>
        </p:txBody>
      </p:sp>
    </p:spTree>
    <p:extLst>
      <p:ext uri="{BB962C8B-B14F-4D97-AF65-F5344CB8AC3E}">
        <p14:creationId xmlns:p14="http://schemas.microsoft.com/office/powerpoint/2010/main" val="23824435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323528" y="1412776"/>
            <a:ext cx="8548687" cy="497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lnSpc>
                <a:spcPct val="90000"/>
              </a:lnSpc>
              <a:buClr>
                <a:schemeClr val="tx1"/>
              </a:buClr>
              <a:buFont typeface="Wingdings" panose="05000000000000000000" pitchFamily="2" charset="2"/>
              <a:buChar char="q"/>
              <a:defRPr/>
            </a:pPr>
            <a:r>
              <a:rPr lang="pt-BR" sz="2800" b="1" dirty="0">
                <a:solidFill>
                  <a:srgbClr val="FF0000"/>
                </a:solidFill>
                <a:cs typeface="Arial" charset="0"/>
              </a:rPr>
              <a:t>Exemplos de Receitas/Ingressos:</a:t>
            </a:r>
          </a:p>
          <a:p>
            <a:pPr algn="just" eaLnBrk="1" hangingPunct="1">
              <a:lnSpc>
                <a:spcPct val="90000"/>
              </a:lnSpc>
              <a:buClr>
                <a:schemeClr val="tx1"/>
              </a:buClr>
              <a:buFont typeface="Wingdings" panose="05000000000000000000" pitchFamily="2" charset="2"/>
              <a:buChar char="Ø"/>
              <a:defRPr/>
            </a:pPr>
            <a:r>
              <a:rPr lang="pt-BR" sz="2800" b="1" dirty="0">
                <a:solidFill>
                  <a:schemeClr val="tx1"/>
                </a:solidFill>
                <a:cs typeface="Arial" charset="0"/>
              </a:rPr>
              <a:t>Descontos recebidos:</a:t>
            </a:r>
          </a:p>
          <a:p>
            <a:pPr algn="just" eaLnBrk="1" hangingPunct="1">
              <a:lnSpc>
                <a:spcPct val="90000"/>
              </a:lnSpc>
              <a:buClr>
                <a:schemeClr val="tx1"/>
              </a:buClr>
              <a:buFont typeface="Wingdings" panose="05000000000000000000" pitchFamily="2" charset="2"/>
              <a:buChar char="ü"/>
              <a:defRPr/>
            </a:pPr>
            <a:r>
              <a:rPr lang="pt-BR" sz="2800" b="1" dirty="0">
                <a:solidFill>
                  <a:srgbClr val="002060"/>
                </a:solidFill>
                <a:cs typeface="Arial" charset="0"/>
              </a:rPr>
              <a:t>Proporcional às operações com os Fornecedores, que dão origem ao desconto.</a:t>
            </a:r>
          </a:p>
          <a:p>
            <a:pPr algn="just" eaLnBrk="1" hangingPunct="1">
              <a:lnSpc>
                <a:spcPct val="90000"/>
              </a:lnSpc>
              <a:buClr>
                <a:schemeClr val="tx1"/>
              </a:buClr>
              <a:buFont typeface="Wingdings" panose="05000000000000000000" pitchFamily="2" charset="2"/>
              <a:buChar char="Ø"/>
              <a:defRPr/>
            </a:pPr>
            <a:r>
              <a:rPr lang="pt-BR" sz="2800" b="1" dirty="0">
                <a:solidFill>
                  <a:schemeClr val="tx1"/>
                </a:solidFill>
                <a:cs typeface="Arial" charset="0"/>
              </a:rPr>
              <a:t>Bônus por adimplência e descontos REFIS:</a:t>
            </a:r>
          </a:p>
          <a:p>
            <a:pPr algn="just" eaLnBrk="1" hangingPunct="1">
              <a:lnSpc>
                <a:spcPct val="90000"/>
              </a:lnSpc>
              <a:buClr>
                <a:schemeClr val="tx1"/>
              </a:buClr>
              <a:buFont typeface="Wingdings" panose="05000000000000000000" pitchFamily="2" charset="2"/>
              <a:buChar char="ü"/>
              <a:defRPr/>
            </a:pPr>
            <a:r>
              <a:rPr lang="pt-BR" sz="2800" b="1" dirty="0">
                <a:solidFill>
                  <a:srgbClr val="002060"/>
                </a:solidFill>
                <a:cs typeface="Arial" charset="0"/>
              </a:rPr>
              <a:t>Proporcional à operação original, ou seja, como foi apropriado o encargo original.</a:t>
            </a:r>
          </a:p>
          <a:p>
            <a:pPr algn="just" eaLnBrk="1" hangingPunct="1">
              <a:lnSpc>
                <a:spcPct val="90000"/>
              </a:lnSpc>
              <a:buClr>
                <a:schemeClr val="tx1"/>
              </a:buClr>
              <a:buFont typeface="Wingdings" panose="05000000000000000000" pitchFamily="2" charset="2"/>
              <a:buChar char="Ø"/>
              <a:defRPr/>
            </a:pPr>
            <a:r>
              <a:rPr lang="pt-BR" sz="2800" b="1" dirty="0">
                <a:solidFill>
                  <a:schemeClr val="tx1"/>
                </a:solidFill>
                <a:cs typeface="Arial" charset="0"/>
              </a:rPr>
              <a:t>Sobras recebidas por participação em Cooperativas de Crédito: (participação por outros ramos de cooperativas)</a:t>
            </a:r>
          </a:p>
          <a:p>
            <a:pPr algn="just" eaLnBrk="1" hangingPunct="1">
              <a:lnSpc>
                <a:spcPct val="90000"/>
              </a:lnSpc>
              <a:buClr>
                <a:schemeClr val="tx1"/>
              </a:buClr>
              <a:buFont typeface="Wingdings" panose="05000000000000000000" pitchFamily="2" charset="2"/>
              <a:buChar char="ü"/>
              <a:defRPr/>
            </a:pPr>
            <a:r>
              <a:rPr lang="pt-BR" sz="2800" b="1" dirty="0">
                <a:solidFill>
                  <a:srgbClr val="002060"/>
                </a:solidFill>
                <a:cs typeface="Arial" charset="0"/>
              </a:rPr>
              <a:t>Ato não cooperativo.</a:t>
            </a:r>
          </a:p>
        </p:txBody>
      </p:sp>
      <p:sp>
        <p:nvSpPr>
          <p:cNvPr id="3" name="Título 2"/>
          <p:cNvSpPr>
            <a:spLocks noGrp="1"/>
          </p:cNvSpPr>
          <p:nvPr>
            <p:ph type="title"/>
          </p:nvPr>
        </p:nvSpPr>
        <p:spPr/>
        <p:txBody>
          <a:bodyPr/>
          <a:lstStyle/>
          <a:p>
            <a:r>
              <a:rPr lang="pt-BR" dirty="0"/>
              <a:t>ATIVIDADES COMPLEMENTARES</a:t>
            </a:r>
          </a:p>
        </p:txBody>
      </p:sp>
    </p:spTree>
    <p:extLst>
      <p:ext uri="{BB962C8B-B14F-4D97-AF65-F5344CB8AC3E}">
        <p14:creationId xmlns:p14="http://schemas.microsoft.com/office/powerpoint/2010/main" val="7246945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323528" y="1412776"/>
            <a:ext cx="8548687" cy="4543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lnSpc>
                <a:spcPct val="90000"/>
              </a:lnSpc>
              <a:buClr>
                <a:schemeClr val="tx1"/>
              </a:buClr>
              <a:buFont typeface="Wingdings" panose="05000000000000000000" pitchFamily="2" charset="2"/>
              <a:buChar char="q"/>
              <a:defRPr/>
            </a:pPr>
            <a:r>
              <a:rPr lang="pt-BR" sz="2800" b="1" dirty="0">
                <a:solidFill>
                  <a:srgbClr val="FF0000"/>
                </a:solidFill>
                <a:cs typeface="Arial" charset="0"/>
              </a:rPr>
              <a:t>Exemplos de Receitas/Ingressos:</a:t>
            </a:r>
          </a:p>
          <a:p>
            <a:pPr algn="just" eaLnBrk="1" hangingPunct="1">
              <a:lnSpc>
                <a:spcPct val="90000"/>
              </a:lnSpc>
              <a:buClr>
                <a:schemeClr val="tx1"/>
              </a:buClr>
              <a:buFont typeface="Wingdings" panose="05000000000000000000" pitchFamily="2" charset="2"/>
              <a:buChar char="Ø"/>
              <a:defRPr/>
            </a:pPr>
            <a:r>
              <a:rPr lang="pt-BR" sz="2600" b="1" dirty="0">
                <a:solidFill>
                  <a:schemeClr val="tx1"/>
                </a:solidFill>
                <a:cs typeface="Arial" charset="0"/>
              </a:rPr>
              <a:t>Juros recebidos sobre participações societárias:</a:t>
            </a:r>
          </a:p>
          <a:p>
            <a:pPr algn="just" eaLnBrk="1" hangingPunct="1">
              <a:lnSpc>
                <a:spcPct val="90000"/>
              </a:lnSpc>
              <a:buClr>
                <a:schemeClr val="tx1"/>
              </a:buClr>
              <a:buFont typeface="Wingdings" panose="05000000000000000000" pitchFamily="2" charset="2"/>
              <a:buChar char="ü"/>
              <a:defRPr/>
            </a:pPr>
            <a:r>
              <a:rPr lang="pt-BR" sz="2600" b="1" dirty="0">
                <a:solidFill>
                  <a:srgbClr val="002060"/>
                </a:solidFill>
                <a:cs typeface="Arial" charset="0"/>
              </a:rPr>
              <a:t>Ato não cooperativo.</a:t>
            </a:r>
          </a:p>
          <a:p>
            <a:pPr algn="just" eaLnBrk="1" hangingPunct="1">
              <a:lnSpc>
                <a:spcPct val="90000"/>
              </a:lnSpc>
              <a:buClr>
                <a:schemeClr val="tx1"/>
              </a:buClr>
              <a:buFont typeface="Wingdings" panose="05000000000000000000" pitchFamily="2" charset="2"/>
              <a:buChar char="Ø"/>
              <a:defRPr/>
            </a:pPr>
            <a:r>
              <a:rPr lang="pt-BR" sz="2600" b="1" dirty="0">
                <a:solidFill>
                  <a:schemeClr val="tx1"/>
                </a:solidFill>
                <a:cs typeface="Arial" charset="0"/>
              </a:rPr>
              <a:t>Lucros e Dividendos de participações societárias:</a:t>
            </a:r>
          </a:p>
          <a:p>
            <a:pPr algn="just" eaLnBrk="1" hangingPunct="1">
              <a:lnSpc>
                <a:spcPct val="90000"/>
              </a:lnSpc>
              <a:buClr>
                <a:schemeClr val="tx1"/>
              </a:buClr>
              <a:buFont typeface="Wingdings" panose="05000000000000000000" pitchFamily="2" charset="2"/>
              <a:buChar char="ü"/>
              <a:defRPr/>
            </a:pPr>
            <a:r>
              <a:rPr lang="pt-BR" sz="2600" b="1" dirty="0">
                <a:solidFill>
                  <a:srgbClr val="002060"/>
                </a:solidFill>
                <a:cs typeface="Arial" charset="0"/>
              </a:rPr>
              <a:t>Ato não cooperativo, porém, exclui da tributação assim como nas demais sociedades.</a:t>
            </a:r>
          </a:p>
          <a:p>
            <a:pPr algn="just" eaLnBrk="1" hangingPunct="1">
              <a:lnSpc>
                <a:spcPct val="90000"/>
              </a:lnSpc>
              <a:buClr>
                <a:schemeClr val="tx1"/>
              </a:buClr>
              <a:buFont typeface="Wingdings" panose="05000000000000000000" pitchFamily="2" charset="2"/>
              <a:buChar char="Ø"/>
              <a:defRPr/>
            </a:pPr>
            <a:r>
              <a:rPr lang="pt-BR" sz="2600" b="1" dirty="0">
                <a:solidFill>
                  <a:schemeClr val="tx1"/>
                </a:solidFill>
                <a:cs typeface="Arial" charset="0"/>
              </a:rPr>
              <a:t>Resultado da Alienação de Investimentos:</a:t>
            </a:r>
          </a:p>
          <a:p>
            <a:pPr algn="just" eaLnBrk="1" hangingPunct="1">
              <a:lnSpc>
                <a:spcPct val="90000"/>
              </a:lnSpc>
              <a:buClr>
                <a:schemeClr val="tx1"/>
              </a:buClr>
              <a:buFont typeface="Wingdings" panose="05000000000000000000" pitchFamily="2" charset="2"/>
              <a:buChar char="ü"/>
              <a:defRPr/>
            </a:pPr>
            <a:r>
              <a:rPr lang="pt-BR" sz="2600" b="1" dirty="0">
                <a:solidFill>
                  <a:srgbClr val="002060"/>
                </a:solidFill>
                <a:cs typeface="Arial" charset="0"/>
              </a:rPr>
              <a:t>Ato não cooperativo.</a:t>
            </a:r>
          </a:p>
          <a:p>
            <a:pPr algn="just" eaLnBrk="1" hangingPunct="1">
              <a:lnSpc>
                <a:spcPct val="90000"/>
              </a:lnSpc>
              <a:buClr>
                <a:schemeClr val="tx1"/>
              </a:buClr>
              <a:buFont typeface="Wingdings" panose="05000000000000000000" pitchFamily="2" charset="2"/>
              <a:buChar char="Ø"/>
              <a:defRPr/>
            </a:pPr>
            <a:r>
              <a:rPr lang="pt-BR" sz="2600" b="1" dirty="0">
                <a:solidFill>
                  <a:schemeClr val="tx1"/>
                </a:solidFill>
                <a:cs typeface="Arial" charset="0"/>
              </a:rPr>
              <a:t>Realização Ajuste de Avaliação Patrimonial:</a:t>
            </a:r>
          </a:p>
          <a:p>
            <a:pPr algn="just" eaLnBrk="1" hangingPunct="1">
              <a:lnSpc>
                <a:spcPct val="90000"/>
              </a:lnSpc>
              <a:buClr>
                <a:schemeClr val="tx1"/>
              </a:buClr>
              <a:buFont typeface="Wingdings" panose="05000000000000000000" pitchFamily="2" charset="2"/>
              <a:buChar char="ü"/>
              <a:defRPr/>
            </a:pPr>
            <a:r>
              <a:rPr lang="pt-BR" sz="2600" b="1" dirty="0">
                <a:solidFill>
                  <a:srgbClr val="002060"/>
                </a:solidFill>
                <a:cs typeface="Arial" charset="0"/>
              </a:rPr>
              <a:t>Na proporcionalidade dos atos.</a:t>
            </a:r>
          </a:p>
        </p:txBody>
      </p:sp>
      <p:sp>
        <p:nvSpPr>
          <p:cNvPr id="3" name="Título 2"/>
          <p:cNvSpPr>
            <a:spLocks noGrp="1"/>
          </p:cNvSpPr>
          <p:nvPr>
            <p:ph type="title"/>
          </p:nvPr>
        </p:nvSpPr>
        <p:spPr/>
        <p:txBody>
          <a:bodyPr/>
          <a:lstStyle/>
          <a:p>
            <a:r>
              <a:rPr lang="pt-BR" dirty="0"/>
              <a:t>ATIVIDADES COMPLEMENTARES</a:t>
            </a:r>
          </a:p>
        </p:txBody>
      </p:sp>
    </p:spTree>
    <p:extLst>
      <p:ext uri="{BB962C8B-B14F-4D97-AF65-F5344CB8AC3E}">
        <p14:creationId xmlns:p14="http://schemas.microsoft.com/office/powerpoint/2010/main" val="870481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LEGISLAÇÃO BÁSICA</a:t>
            </a:r>
          </a:p>
        </p:txBody>
      </p:sp>
      <p:sp>
        <p:nvSpPr>
          <p:cNvPr id="41" name="Shape 41"/>
          <p:cNvSpPr txBox="1">
            <a:spLocks noGrp="1"/>
          </p:cNvSpPr>
          <p:nvPr>
            <p:ph idx="1"/>
          </p:nvPr>
        </p:nvSpPr>
        <p:spPr>
          <a:xfrm>
            <a:off x="323528" y="1484784"/>
            <a:ext cx="8352928" cy="4968552"/>
          </a:xfrm>
          <a:prstGeom prst="rect">
            <a:avLst/>
          </a:prstGeom>
          <a:noFill/>
          <a:ln>
            <a:noFill/>
          </a:ln>
        </p:spPr>
        <p:txBody>
          <a:bodyPr lIns="91425" tIns="45700" rIns="91425" bIns="45700" anchor="t" anchorCtr="0">
            <a:noAutofit/>
          </a:bodyPr>
          <a:lstStyle/>
          <a:p>
            <a:pPr marR="0" lvl="0" algn="just" rtl="0">
              <a:spcBef>
                <a:spcPts val="0"/>
              </a:spcBef>
              <a:spcAft>
                <a:spcPts val="0"/>
              </a:spcAft>
              <a:buClr>
                <a:schemeClr val="dk1"/>
              </a:buClr>
              <a:buSzPct val="100000"/>
              <a:buFont typeface="Wingdings" panose="05000000000000000000" pitchFamily="2" charset="2"/>
              <a:buChar char="Ø"/>
            </a:pPr>
            <a:r>
              <a:rPr lang="pt-BR" sz="2400" b="1" i="0" u="none" strike="noStrike" cap="none" baseline="0" dirty="0">
                <a:solidFill>
                  <a:schemeClr val="tx1"/>
                </a:solidFill>
                <a:latin typeface="Arial" panose="020B0604020202020204" pitchFamily="34" charset="0"/>
                <a:cs typeface="Arial" panose="020B0604020202020204" pitchFamily="34" charset="0"/>
                <a:sym typeface="Arial"/>
              </a:rPr>
              <a:t>Artigo 79 </a:t>
            </a:r>
            <a:r>
              <a:rPr lang="pt-BR" sz="2400" b="1" dirty="0">
                <a:solidFill>
                  <a:schemeClr val="tx1"/>
                </a:solidFill>
                <a:latin typeface="Arial" panose="020B0604020202020204" pitchFamily="34" charset="0"/>
                <a:cs typeface="Arial" panose="020B0604020202020204" pitchFamily="34" charset="0"/>
                <a:sym typeface="Arial"/>
              </a:rPr>
              <a:t>e 111, </a:t>
            </a:r>
            <a:r>
              <a:rPr lang="pt-BR" sz="2400" b="1" i="0" u="none" strike="noStrike" cap="none" baseline="0" dirty="0">
                <a:solidFill>
                  <a:schemeClr val="tx1"/>
                </a:solidFill>
                <a:latin typeface="Arial" panose="020B0604020202020204" pitchFamily="34" charset="0"/>
                <a:cs typeface="Arial" panose="020B0604020202020204" pitchFamily="34" charset="0"/>
                <a:sym typeface="Arial"/>
              </a:rPr>
              <a:t>da Lei nº 5.764/71:</a:t>
            </a:r>
          </a:p>
          <a:p>
            <a:pPr marR="0" lvl="0" algn="just" rtl="0">
              <a:spcBef>
                <a:spcPts val="0"/>
              </a:spcBef>
              <a:spcAft>
                <a:spcPts val="0"/>
              </a:spcAft>
              <a:buClr>
                <a:schemeClr val="dk1"/>
              </a:buClr>
              <a:buSzPct val="100000"/>
              <a:buFont typeface="Wingdings" panose="05000000000000000000" pitchFamily="2" charset="2"/>
              <a:buChar char="ü"/>
            </a:pPr>
            <a:r>
              <a:rPr lang="pt-BR" sz="2400" dirty="0">
                <a:solidFill>
                  <a:schemeClr val="tx1"/>
                </a:solidFill>
                <a:latin typeface="Arial" panose="020B0604020202020204" pitchFamily="34" charset="0"/>
                <a:cs typeface="Arial" panose="020B0604020202020204" pitchFamily="34" charset="0"/>
                <a:sym typeface="Arial"/>
              </a:rPr>
              <a:t>Definição do Ato Cooperativo;</a:t>
            </a:r>
          </a:p>
          <a:p>
            <a:pPr marR="0" lvl="0" algn="just" rtl="0">
              <a:spcBef>
                <a:spcPts val="0"/>
              </a:spcBef>
              <a:spcAft>
                <a:spcPts val="0"/>
              </a:spcAft>
              <a:buClr>
                <a:schemeClr val="dk1"/>
              </a:buClr>
              <a:buSzPct val="100000"/>
              <a:buFont typeface="Wingdings" panose="05000000000000000000" pitchFamily="2" charset="2"/>
              <a:buChar char="Ø"/>
            </a:pPr>
            <a:r>
              <a:rPr lang="pt-BR" sz="2400" b="1" dirty="0">
                <a:solidFill>
                  <a:schemeClr val="tx1"/>
                </a:solidFill>
                <a:latin typeface="Arial" panose="020B0604020202020204" pitchFamily="34" charset="0"/>
                <a:cs typeface="Arial" panose="020B0604020202020204" pitchFamily="34" charset="0"/>
                <a:sym typeface="Arial"/>
              </a:rPr>
              <a:t>Parecer Normativo CST nº 155/73:</a:t>
            </a:r>
          </a:p>
          <a:p>
            <a:pPr marR="0" lvl="0" algn="just" rtl="0">
              <a:spcBef>
                <a:spcPts val="0"/>
              </a:spcBef>
              <a:spcAft>
                <a:spcPts val="0"/>
              </a:spcAft>
              <a:buClr>
                <a:schemeClr val="dk1"/>
              </a:buClr>
              <a:buSzPct val="100000"/>
              <a:buFont typeface="Wingdings" panose="05000000000000000000" pitchFamily="2" charset="2"/>
              <a:buChar char="Ø"/>
            </a:pPr>
            <a:r>
              <a:rPr lang="pt-BR" sz="2400" b="1" dirty="0">
                <a:solidFill>
                  <a:schemeClr val="tx1"/>
                </a:solidFill>
                <a:latin typeface="Arial" panose="020B0604020202020204" pitchFamily="34" charset="0"/>
                <a:cs typeface="Arial" panose="020B0604020202020204" pitchFamily="34" charset="0"/>
                <a:sym typeface="Arial"/>
              </a:rPr>
              <a:t>Parecer Normativo CST nº 73/75:</a:t>
            </a:r>
          </a:p>
          <a:p>
            <a:pPr marR="0" lvl="0" algn="just" rtl="0">
              <a:spcBef>
                <a:spcPts val="0"/>
              </a:spcBef>
              <a:spcAft>
                <a:spcPts val="0"/>
              </a:spcAft>
              <a:buClr>
                <a:schemeClr val="dk1"/>
              </a:buClr>
              <a:buSzPct val="100000"/>
              <a:buFont typeface="Wingdings" panose="05000000000000000000" pitchFamily="2" charset="2"/>
              <a:buChar char="Ø"/>
            </a:pPr>
            <a:r>
              <a:rPr lang="pt-BR" sz="2400" b="1" dirty="0">
                <a:solidFill>
                  <a:schemeClr val="tx1"/>
                </a:solidFill>
                <a:latin typeface="Arial" panose="020B0604020202020204" pitchFamily="34" charset="0"/>
                <a:cs typeface="Arial" panose="020B0604020202020204" pitchFamily="34" charset="0"/>
                <a:sym typeface="Arial"/>
              </a:rPr>
              <a:t>Parecer Normativo CST nº 38/80:</a:t>
            </a:r>
          </a:p>
          <a:p>
            <a:pPr algn="just">
              <a:spcBef>
                <a:spcPts val="0"/>
              </a:spcBef>
              <a:spcAft>
                <a:spcPts val="0"/>
              </a:spcAft>
              <a:buClr>
                <a:schemeClr val="dk1"/>
              </a:buClr>
              <a:buSzPct val="100000"/>
              <a:buFont typeface="Wingdings" panose="05000000000000000000" pitchFamily="2" charset="2"/>
              <a:buChar char="ü"/>
            </a:pPr>
            <a:r>
              <a:rPr lang="pt-BR" sz="2400" dirty="0">
                <a:solidFill>
                  <a:schemeClr val="tx1"/>
                </a:solidFill>
                <a:latin typeface="Arial" panose="020B0604020202020204" pitchFamily="34" charset="0"/>
                <a:cs typeface="Arial" panose="020B0604020202020204" pitchFamily="34" charset="0"/>
                <a:sym typeface="Arial"/>
              </a:rPr>
              <a:t>Critérios de Apuração do resultado Tributável;</a:t>
            </a:r>
          </a:p>
          <a:p>
            <a:pPr marR="0" lvl="0" algn="just" rtl="0">
              <a:spcBef>
                <a:spcPts val="0"/>
              </a:spcBef>
              <a:spcAft>
                <a:spcPts val="0"/>
              </a:spcAft>
              <a:buClr>
                <a:schemeClr val="dk1"/>
              </a:buClr>
              <a:buSzPct val="100000"/>
              <a:buFont typeface="Wingdings" panose="05000000000000000000" pitchFamily="2" charset="2"/>
              <a:buChar char="Ø"/>
            </a:pPr>
            <a:r>
              <a:rPr lang="pt-BR" sz="2400" dirty="0">
                <a:solidFill>
                  <a:schemeClr val="tx1"/>
                </a:solidFill>
                <a:latin typeface="Arial" panose="020B0604020202020204" pitchFamily="34" charset="0"/>
                <a:cs typeface="Arial" panose="020B0604020202020204" pitchFamily="34" charset="0"/>
                <a:sym typeface="Arial"/>
              </a:rPr>
              <a:t>Decreto nº 3.000/99, </a:t>
            </a:r>
            <a:r>
              <a:rPr lang="pt-BR" sz="2400" dirty="0" err="1">
                <a:solidFill>
                  <a:schemeClr val="tx1"/>
                </a:solidFill>
                <a:latin typeface="Arial" panose="020B0604020202020204" pitchFamily="34" charset="0"/>
                <a:cs typeface="Arial" panose="020B0604020202020204" pitchFamily="34" charset="0"/>
                <a:sym typeface="Arial"/>
              </a:rPr>
              <a:t>arts</a:t>
            </a:r>
            <a:r>
              <a:rPr lang="pt-BR" sz="2400" dirty="0">
                <a:solidFill>
                  <a:schemeClr val="tx1"/>
                </a:solidFill>
                <a:latin typeface="Arial" panose="020B0604020202020204" pitchFamily="34" charset="0"/>
                <a:cs typeface="Arial" panose="020B0604020202020204" pitchFamily="34" charset="0"/>
                <a:sym typeface="Arial"/>
              </a:rPr>
              <a:t> 182, 183 e 184;</a:t>
            </a:r>
          </a:p>
          <a:p>
            <a:pPr marR="0" lvl="0" algn="just" rtl="0">
              <a:spcBef>
                <a:spcPts val="0"/>
              </a:spcBef>
              <a:spcAft>
                <a:spcPts val="0"/>
              </a:spcAft>
              <a:buClr>
                <a:schemeClr val="dk1"/>
              </a:buClr>
              <a:buSzPct val="100000"/>
              <a:buFont typeface="Wingdings" panose="05000000000000000000" pitchFamily="2" charset="2"/>
              <a:buChar char="Ø"/>
            </a:pPr>
            <a:r>
              <a:rPr lang="pt-BR" sz="2400" dirty="0">
                <a:solidFill>
                  <a:schemeClr val="tx1"/>
                </a:solidFill>
                <a:latin typeface="Arial" panose="020B0604020202020204" pitchFamily="34" charset="0"/>
                <a:cs typeface="Arial" panose="020B0604020202020204" pitchFamily="34" charset="0"/>
                <a:sym typeface="Arial"/>
              </a:rPr>
              <a:t>NBC T 10.8 e NBC T 10.21;</a:t>
            </a:r>
          </a:p>
          <a:p>
            <a:pPr marR="0" lvl="0" algn="just" rtl="0">
              <a:spcBef>
                <a:spcPts val="0"/>
              </a:spcBef>
              <a:spcAft>
                <a:spcPts val="0"/>
              </a:spcAft>
              <a:buClr>
                <a:schemeClr val="dk1"/>
              </a:buClr>
              <a:buSzPct val="100000"/>
              <a:buFont typeface="Wingdings" panose="05000000000000000000" pitchFamily="2" charset="2"/>
              <a:buChar char="Ø"/>
            </a:pPr>
            <a:r>
              <a:rPr lang="pt-BR" sz="2400" dirty="0">
                <a:solidFill>
                  <a:schemeClr val="tx1"/>
                </a:solidFill>
                <a:latin typeface="Arial" panose="020B0604020202020204" pitchFamily="34" charset="0"/>
                <a:cs typeface="Arial" panose="020B0604020202020204" pitchFamily="34" charset="0"/>
                <a:sym typeface="Arial"/>
              </a:rPr>
              <a:t>Art. 146 da Constituição Federal:</a:t>
            </a:r>
          </a:p>
          <a:p>
            <a:pPr lvl="0" algn="just">
              <a:spcBef>
                <a:spcPts val="0"/>
              </a:spcBef>
              <a:spcAft>
                <a:spcPts val="0"/>
              </a:spcAft>
              <a:buClr>
                <a:schemeClr val="dk1"/>
              </a:buClr>
              <a:buSzPct val="100000"/>
              <a:buFont typeface="Wingdings" panose="05000000000000000000" pitchFamily="2" charset="2"/>
              <a:buChar char="ü"/>
            </a:pPr>
            <a:r>
              <a:rPr lang="pt-BR" sz="2400" dirty="0">
                <a:solidFill>
                  <a:srgbClr val="FF0000"/>
                </a:solidFill>
              </a:rPr>
              <a:t>Art. 146. Cabe à lei complementar:</a:t>
            </a:r>
          </a:p>
          <a:p>
            <a:pPr lvl="0" algn="just">
              <a:spcBef>
                <a:spcPts val="0"/>
              </a:spcBef>
              <a:spcAft>
                <a:spcPts val="0"/>
              </a:spcAft>
              <a:buClr>
                <a:schemeClr val="dk1"/>
              </a:buClr>
              <a:buSzPct val="100000"/>
              <a:buFont typeface="Wingdings" panose="05000000000000000000" pitchFamily="2" charset="2"/>
              <a:buChar char="ü"/>
            </a:pPr>
            <a:r>
              <a:rPr lang="pt-BR" sz="2400" dirty="0">
                <a:solidFill>
                  <a:srgbClr val="FF0000"/>
                </a:solidFill>
              </a:rPr>
              <a:t>c) adequado tratamento tributário ao ato cooperativo praticado pelas sociedades cooperativas.</a:t>
            </a:r>
            <a:endParaRPr lang="pt-BR" sz="2400" dirty="0">
              <a:solidFill>
                <a:srgbClr val="FF0000"/>
              </a:solidFill>
              <a:latin typeface="Arial" panose="020B0604020202020204" pitchFamily="34" charset="0"/>
              <a:cs typeface="Arial" panose="020B0604020202020204" pitchFamily="34" charset="0"/>
              <a:sym typeface="Aria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323528" y="1412776"/>
            <a:ext cx="8548687" cy="5189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Microsoft YaHei" panose="020B0503020204020204" pitchFamily="34" charset="-122"/>
              </a:defRPr>
            </a:lvl9pPr>
          </a:lstStyle>
          <a:p>
            <a:pPr algn="just" eaLnBrk="1" hangingPunct="1">
              <a:lnSpc>
                <a:spcPct val="90000"/>
              </a:lnSpc>
              <a:buClr>
                <a:schemeClr val="tx1"/>
              </a:buClr>
              <a:buFont typeface="Wingdings" panose="05000000000000000000" pitchFamily="2" charset="2"/>
              <a:buChar char="q"/>
              <a:defRPr/>
            </a:pPr>
            <a:r>
              <a:rPr lang="pt-BR" sz="2800" b="1" dirty="0">
                <a:solidFill>
                  <a:srgbClr val="FF0000"/>
                </a:solidFill>
                <a:cs typeface="Arial" charset="0"/>
              </a:rPr>
              <a:t>Exemplos de Receitas/Ingressos:</a:t>
            </a:r>
          </a:p>
          <a:p>
            <a:pPr algn="just" eaLnBrk="1" hangingPunct="1">
              <a:lnSpc>
                <a:spcPct val="90000"/>
              </a:lnSpc>
              <a:buClr>
                <a:schemeClr val="tx1"/>
              </a:buClr>
              <a:buFont typeface="Wingdings" panose="05000000000000000000" pitchFamily="2" charset="2"/>
              <a:buChar char="Ø"/>
              <a:defRPr/>
            </a:pPr>
            <a:r>
              <a:rPr lang="pt-BR" sz="2400" b="1" dirty="0">
                <a:solidFill>
                  <a:schemeClr val="tx1"/>
                </a:solidFill>
                <a:cs typeface="Arial" charset="0"/>
              </a:rPr>
              <a:t>Resultado da Venda de Bens Móveis, Veículos, Máquinas e Equipamentos, utilizados na atividade fim:</a:t>
            </a:r>
          </a:p>
          <a:p>
            <a:pPr algn="just" eaLnBrk="1" hangingPunct="1">
              <a:lnSpc>
                <a:spcPct val="90000"/>
              </a:lnSpc>
              <a:buClr>
                <a:schemeClr val="tx1"/>
              </a:buClr>
              <a:buFont typeface="Wingdings" panose="05000000000000000000" pitchFamily="2" charset="2"/>
              <a:buChar char="ü"/>
              <a:defRPr/>
            </a:pPr>
            <a:r>
              <a:rPr lang="pt-BR" sz="2400" b="1" dirty="0">
                <a:solidFill>
                  <a:srgbClr val="002060"/>
                </a:solidFill>
                <a:cs typeface="Arial" charset="0"/>
              </a:rPr>
              <a:t>Aplica a proporcionalidade, seguindo o mesmo critério de dedutibilidade dos encargos da depreciação.</a:t>
            </a:r>
          </a:p>
          <a:p>
            <a:pPr algn="just" eaLnBrk="1" hangingPunct="1">
              <a:lnSpc>
                <a:spcPct val="90000"/>
              </a:lnSpc>
              <a:buClr>
                <a:schemeClr val="tx1"/>
              </a:buClr>
              <a:buFont typeface="Wingdings" panose="05000000000000000000" pitchFamily="2" charset="2"/>
              <a:buChar char="Ø"/>
              <a:defRPr/>
            </a:pPr>
            <a:r>
              <a:rPr lang="pt-BR" sz="2400" b="1" dirty="0">
                <a:solidFill>
                  <a:schemeClr val="tx1"/>
                </a:solidFill>
                <a:cs typeface="Arial" charset="0"/>
              </a:rPr>
              <a:t>Resultado da Alienação de Bens Imóveis:</a:t>
            </a:r>
          </a:p>
          <a:p>
            <a:pPr algn="just" eaLnBrk="1" hangingPunct="1">
              <a:lnSpc>
                <a:spcPct val="90000"/>
              </a:lnSpc>
              <a:buClr>
                <a:schemeClr val="tx1"/>
              </a:buClr>
              <a:buFont typeface="Wingdings" panose="05000000000000000000" pitchFamily="2" charset="2"/>
              <a:buChar char="ü"/>
              <a:defRPr/>
            </a:pPr>
            <a:r>
              <a:rPr lang="pt-BR" sz="2400" b="1" dirty="0">
                <a:solidFill>
                  <a:srgbClr val="002060"/>
                </a:solidFill>
                <a:cs typeface="Arial" charset="0"/>
              </a:rPr>
              <a:t>Posição da RFB é clara pela tributação.</a:t>
            </a:r>
          </a:p>
          <a:p>
            <a:pPr algn="just" eaLnBrk="1" hangingPunct="1">
              <a:lnSpc>
                <a:spcPct val="90000"/>
              </a:lnSpc>
              <a:buClr>
                <a:schemeClr val="tx1"/>
              </a:buClr>
              <a:buFont typeface="Wingdings" panose="05000000000000000000" pitchFamily="2" charset="2"/>
              <a:buChar char="ü"/>
              <a:defRPr/>
            </a:pPr>
            <a:r>
              <a:rPr lang="pt-BR" sz="2400" b="1" dirty="0">
                <a:solidFill>
                  <a:srgbClr val="002060"/>
                </a:solidFill>
                <a:cs typeface="Arial" charset="0"/>
              </a:rPr>
              <a:t>No Judiciário não tem definição conclusiva.</a:t>
            </a:r>
          </a:p>
          <a:p>
            <a:pPr algn="just" eaLnBrk="1" hangingPunct="1">
              <a:lnSpc>
                <a:spcPct val="90000"/>
              </a:lnSpc>
              <a:buClr>
                <a:schemeClr val="tx1"/>
              </a:buClr>
              <a:buFont typeface="Wingdings" panose="05000000000000000000" pitchFamily="2" charset="2"/>
              <a:buChar char="ü"/>
              <a:defRPr/>
            </a:pPr>
            <a:r>
              <a:rPr lang="pt-BR" sz="2400" b="1" dirty="0">
                <a:solidFill>
                  <a:srgbClr val="002060"/>
                </a:solidFill>
                <a:cs typeface="Arial" charset="0"/>
              </a:rPr>
              <a:t>Pouco defensável a tese  da proporcionalidade, exceto no caso da venda de patrimônio para cobrir prejuízos, inclusive nos casos de Liquidação da cooperativa.</a:t>
            </a:r>
          </a:p>
          <a:p>
            <a:pPr algn="just" eaLnBrk="1" hangingPunct="1">
              <a:lnSpc>
                <a:spcPct val="90000"/>
              </a:lnSpc>
              <a:buClr>
                <a:schemeClr val="tx1"/>
              </a:buClr>
              <a:buFont typeface="Wingdings" panose="05000000000000000000" pitchFamily="2" charset="2"/>
              <a:buChar char="ü"/>
              <a:defRPr/>
            </a:pPr>
            <a:r>
              <a:rPr lang="pt-BR" sz="2400" b="1" dirty="0">
                <a:solidFill>
                  <a:srgbClr val="002060"/>
                </a:solidFill>
                <a:cs typeface="Arial" charset="0"/>
              </a:rPr>
              <a:t>O ganho de capital se não for tributado na PJ, teria que ser tributado (como tal) na PF.</a:t>
            </a:r>
          </a:p>
        </p:txBody>
      </p:sp>
      <p:sp>
        <p:nvSpPr>
          <p:cNvPr id="3" name="Título 2"/>
          <p:cNvSpPr>
            <a:spLocks noGrp="1"/>
          </p:cNvSpPr>
          <p:nvPr>
            <p:ph type="title"/>
          </p:nvPr>
        </p:nvSpPr>
        <p:spPr/>
        <p:txBody>
          <a:bodyPr/>
          <a:lstStyle/>
          <a:p>
            <a:r>
              <a:rPr lang="pt-BR" dirty="0"/>
              <a:t>ATIVIDADES COMPLEMENTARES</a:t>
            </a:r>
          </a:p>
        </p:txBody>
      </p:sp>
    </p:spTree>
    <p:extLst>
      <p:ext uri="{BB962C8B-B14F-4D97-AF65-F5344CB8AC3E}">
        <p14:creationId xmlns:p14="http://schemas.microsoft.com/office/powerpoint/2010/main" val="3120789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1" name="Shape 41"/>
          <p:cNvSpPr txBox="1">
            <a:spLocks noGrp="1"/>
          </p:cNvSpPr>
          <p:nvPr>
            <p:ph idx="1"/>
          </p:nvPr>
        </p:nvSpPr>
        <p:spPr>
          <a:prstGeom prst="rect">
            <a:avLst/>
          </a:prstGeom>
          <a:noFill/>
          <a:ln>
            <a:noFill/>
          </a:ln>
        </p:spPr>
        <p:txBody>
          <a:bodyPr lIns="91425" tIns="45700" rIns="91425" bIns="45700" anchor="t" anchorCtr="0">
            <a:noAutofit/>
          </a:bodyPr>
          <a:lstStyle/>
          <a:p>
            <a:pPr>
              <a:lnSpc>
                <a:spcPct val="90000"/>
              </a:lnSpc>
              <a:buClr>
                <a:schemeClr val="tx1"/>
              </a:buClr>
              <a:buFont typeface="Wingdings" panose="05000000000000000000" pitchFamily="2" charset="2"/>
              <a:buChar char="Ø"/>
            </a:pPr>
            <a:r>
              <a:rPr lang="pt-BR" altLang="pt-BR" sz="2800" dirty="0">
                <a:solidFill>
                  <a:schemeClr val="tx1"/>
                </a:solidFill>
                <a:latin typeface="Arial" panose="020B0604020202020204" pitchFamily="34" charset="0"/>
                <a:cs typeface="Arial" panose="020B0604020202020204" pitchFamily="34" charset="0"/>
              </a:rPr>
              <a:t>Súmula 262 do STJ: “Incide o Imposto de Renda sobre o resultado das aplicações financeiras realizadas pelas cooperativas”. </a:t>
            </a:r>
          </a:p>
          <a:p>
            <a:pPr>
              <a:lnSpc>
                <a:spcPct val="90000"/>
              </a:lnSpc>
              <a:buClr>
                <a:schemeClr val="tx1"/>
              </a:buClr>
              <a:buFont typeface="Wingdings" panose="05000000000000000000" pitchFamily="2" charset="2"/>
              <a:buChar char="Ø"/>
            </a:pPr>
            <a:r>
              <a:rPr lang="pt-BR" altLang="pt-BR" sz="2800" dirty="0">
                <a:solidFill>
                  <a:schemeClr val="tx1"/>
                </a:solidFill>
                <a:latin typeface="Arial" panose="020B0604020202020204" pitchFamily="34" charset="0"/>
                <a:cs typeface="Arial" panose="020B0604020202020204" pitchFamily="34" charset="0"/>
              </a:rPr>
              <a:t>Res. CNC 29/86: </a:t>
            </a:r>
            <a:r>
              <a:rPr lang="pt-BR" altLang="pt-BR" sz="2800" u="sng" dirty="0">
                <a:solidFill>
                  <a:schemeClr val="tx1"/>
                </a:solidFill>
                <a:latin typeface="Arial" panose="020B0604020202020204" pitchFamily="34" charset="0"/>
                <a:cs typeface="Arial" panose="020B0604020202020204" pitchFamily="34" charset="0"/>
              </a:rPr>
              <a:t>Os resultados das aplicações feitas pelas cooperativas no mercado financeiro serão levados à conta de resultados, ficando a destinação definitiva a critério da AG ou norma estatutária</a:t>
            </a:r>
            <a:r>
              <a:rPr lang="pt-BR" altLang="pt-BR" sz="2800" dirty="0">
                <a:solidFill>
                  <a:schemeClr val="tx1"/>
                </a:solidFill>
                <a:latin typeface="Arial" panose="020B0604020202020204" pitchFamily="34" charset="0"/>
                <a:cs typeface="Arial" panose="020B0604020202020204" pitchFamily="34" charset="0"/>
              </a:rPr>
              <a:t>;</a:t>
            </a:r>
          </a:p>
          <a:p>
            <a:pPr>
              <a:lnSpc>
                <a:spcPct val="90000"/>
              </a:lnSpc>
              <a:buClr>
                <a:schemeClr val="tx1"/>
              </a:buClr>
              <a:buFont typeface="Wingdings" panose="05000000000000000000" pitchFamily="2" charset="2"/>
              <a:buChar char="Ø"/>
            </a:pPr>
            <a:r>
              <a:rPr lang="en-US" altLang="pt-BR" sz="2800" dirty="0" err="1">
                <a:solidFill>
                  <a:schemeClr val="tx1"/>
                </a:solidFill>
                <a:latin typeface="Arial" panose="020B0604020202020204" pitchFamily="34" charset="0"/>
                <a:cs typeface="Arial" panose="020B0604020202020204" pitchFamily="34" charset="0"/>
              </a:rPr>
              <a:t>Ou</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seja</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os</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rendimentos</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financeiros</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são</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tributáveis</a:t>
            </a:r>
            <a:r>
              <a:rPr lang="en-US" altLang="pt-BR" sz="2800" dirty="0">
                <a:solidFill>
                  <a:schemeClr val="tx1"/>
                </a:solidFill>
                <a:latin typeface="Arial" panose="020B0604020202020204" pitchFamily="34" charset="0"/>
                <a:cs typeface="Arial" panose="020B0604020202020204" pitchFamily="34" charset="0"/>
              </a:rPr>
              <a:t>, mas </a:t>
            </a:r>
            <a:r>
              <a:rPr lang="en-US" altLang="pt-BR" sz="2800" dirty="0" err="1">
                <a:solidFill>
                  <a:schemeClr val="tx1"/>
                </a:solidFill>
                <a:latin typeface="Arial" panose="020B0604020202020204" pitchFamily="34" charset="0"/>
                <a:cs typeface="Arial" panose="020B0604020202020204" pitchFamily="34" charset="0"/>
              </a:rPr>
              <a:t>não</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são</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levados</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ao</a:t>
            </a:r>
            <a:r>
              <a:rPr lang="en-US" altLang="pt-BR" sz="2800" dirty="0">
                <a:solidFill>
                  <a:schemeClr val="tx1"/>
                </a:solidFill>
                <a:latin typeface="Arial" panose="020B0604020202020204" pitchFamily="34" charset="0"/>
                <a:cs typeface="Arial" panose="020B0604020202020204" pitchFamily="34" charset="0"/>
              </a:rPr>
              <a:t> FATES </a:t>
            </a:r>
            <a:r>
              <a:rPr lang="en-US" altLang="pt-BR" sz="2800" dirty="0" err="1">
                <a:solidFill>
                  <a:schemeClr val="tx1"/>
                </a:solidFill>
                <a:latin typeface="Arial" panose="020B0604020202020204" pitchFamily="34" charset="0"/>
                <a:cs typeface="Arial" panose="020B0604020202020204" pitchFamily="34" charset="0"/>
              </a:rPr>
              <a:t>automaticamente</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depende</a:t>
            </a:r>
            <a:r>
              <a:rPr lang="en-US" altLang="pt-BR" sz="2800" dirty="0">
                <a:solidFill>
                  <a:schemeClr val="tx1"/>
                </a:solidFill>
                <a:latin typeface="Arial" panose="020B0604020202020204" pitchFamily="34" charset="0"/>
                <a:cs typeface="Arial" panose="020B0604020202020204" pitchFamily="34" charset="0"/>
              </a:rPr>
              <a:t> de </a:t>
            </a:r>
            <a:r>
              <a:rPr lang="en-US" altLang="pt-BR" sz="2800" dirty="0" err="1">
                <a:solidFill>
                  <a:schemeClr val="tx1"/>
                </a:solidFill>
                <a:latin typeface="Arial" panose="020B0604020202020204" pitchFamily="34" charset="0"/>
                <a:cs typeface="Arial" panose="020B0604020202020204" pitchFamily="34" charset="0"/>
              </a:rPr>
              <a:t>norma</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estatutária</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ou</a:t>
            </a:r>
            <a:r>
              <a:rPr lang="en-US" altLang="pt-BR" sz="2800" dirty="0">
                <a:solidFill>
                  <a:schemeClr val="tx1"/>
                </a:solidFill>
                <a:latin typeface="Arial" panose="020B0604020202020204" pitchFamily="34" charset="0"/>
                <a:cs typeface="Arial" panose="020B0604020202020204" pitchFamily="34" charset="0"/>
              </a:rPr>
              <a:t> </a:t>
            </a:r>
            <a:r>
              <a:rPr lang="en-US" altLang="pt-BR" sz="2800" dirty="0" err="1">
                <a:solidFill>
                  <a:schemeClr val="tx1"/>
                </a:solidFill>
                <a:latin typeface="Arial" panose="020B0604020202020204" pitchFamily="34" charset="0"/>
                <a:cs typeface="Arial" panose="020B0604020202020204" pitchFamily="34" charset="0"/>
              </a:rPr>
              <a:t>deliberação</a:t>
            </a:r>
            <a:r>
              <a:rPr lang="en-US" altLang="pt-BR" sz="2800" dirty="0">
                <a:solidFill>
                  <a:schemeClr val="tx1"/>
                </a:solidFill>
                <a:latin typeface="Arial" panose="020B0604020202020204" pitchFamily="34" charset="0"/>
                <a:cs typeface="Arial" panose="020B0604020202020204" pitchFamily="34" charset="0"/>
              </a:rPr>
              <a:t> da AGO).</a:t>
            </a:r>
          </a:p>
        </p:txBody>
      </p:sp>
      <p:sp>
        <p:nvSpPr>
          <p:cNvPr id="4" name="Título 2"/>
          <p:cNvSpPr txBox="1">
            <a:spLocks/>
          </p:cNvSpPr>
          <p:nvPr/>
        </p:nvSpPr>
        <p:spPr bwMode="auto">
          <a:xfrm>
            <a:off x="107504" y="629072"/>
            <a:ext cx="8721352"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3200" kern="1200">
                <a:solidFill>
                  <a:schemeClr val="bg1"/>
                </a:solidFill>
                <a:latin typeface="Trebuchet MS" pitchFamily="34" charset="0"/>
                <a:ea typeface="+mj-ea"/>
                <a:cs typeface="+mj-cs"/>
              </a:defRPr>
            </a:lvl1pPr>
            <a:lvl2pPr algn="ctr" rtl="0" eaLnBrk="1" fontAlgn="base" hangingPunct="1">
              <a:spcBef>
                <a:spcPct val="0"/>
              </a:spcBef>
              <a:spcAft>
                <a:spcPct val="0"/>
              </a:spcAft>
              <a:defRPr sz="4400">
                <a:solidFill>
                  <a:schemeClr val="tx1"/>
                </a:solidFill>
                <a:latin typeface="Trebuchet MS" pitchFamily="34" charset="0"/>
              </a:defRPr>
            </a:lvl2pPr>
            <a:lvl3pPr algn="ctr" rtl="0" eaLnBrk="1" fontAlgn="base" hangingPunct="1">
              <a:spcBef>
                <a:spcPct val="0"/>
              </a:spcBef>
              <a:spcAft>
                <a:spcPct val="0"/>
              </a:spcAft>
              <a:defRPr sz="4400">
                <a:solidFill>
                  <a:schemeClr val="tx1"/>
                </a:solidFill>
                <a:latin typeface="Trebuchet MS" pitchFamily="34" charset="0"/>
              </a:defRPr>
            </a:lvl3pPr>
            <a:lvl4pPr algn="ctr" rtl="0" eaLnBrk="1" fontAlgn="base" hangingPunct="1">
              <a:spcBef>
                <a:spcPct val="0"/>
              </a:spcBef>
              <a:spcAft>
                <a:spcPct val="0"/>
              </a:spcAft>
              <a:defRPr sz="4400">
                <a:solidFill>
                  <a:schemeClr val="tx1"/>
                </a:solidFill>
                <a:latin typeface="Trebuchet MS" pitchFamily="34" charset="0"/>
              </a:defRPr>
            </a:lvl4pPr>
            <a:lvl5pPr algn="ctr" rtl="0" eaLnBrk="1" fontAlgn="base" hangingPunct="1">
              <a:spcBef>
                <a:spcPct val="0"/>
              </a:spcBef>
              <a:spcAft>
                <a:spcPct val="0"/>
              </a:spcAft>
              <a:defRPr sz="4400">
                <a:solidFill>
                  <a:schemeClr val="tx1"/>
                </a:solidFill>
                <a:latin typeface="Trebuchet MS" pitchFamily="34" charset="0"/>
              </a:defRPr>
            </a:lvl5pPr>
            <a:lvl6pPr marL="457200" algn="ctr" rtl="0" eaLnBrk="1" fontAlgn="base" hangingPunct="1">
              <a:spcBef>
                <a:spcPct val="0"/>
              </a:spcBef>
              <a:spcAft>
                <a:spcPct val="0"/>
              </a:spcAft>
              <a:defRPr sz="4400">
                <a:solidFill>
                  <a:schemeClr val="tx1"/>
                </a:solidFill>
                <a:latin typeface="Trebuchet MS" pitchFamily="34" charset="0"/>
              </a:defRPr>
            </a:lvl6pPr>
            <a:lvl7pPr marL="914400" algn="ctr" rtl="0" eaLnBrk="1" fontAlgn="base" hangingPunct="1">
              <a:spcBef>
                <a:spcPct val="0"/>
              </a:spcBef>
              <a:spcAft>
                <a:spcPct val="0"/>
              </a:spcAft>
              <a:defRPr sz="4400">
                <a:solidFill>
                  <a:schemeClr val="tx1"/>
                </a:solidFill>
                <a:latin typeface="Trebuchet MS" pitchFamily="34" charset="0"/>
              </a:defRPr>
            </a:lvl7pPr>
            <a:lvl8pPr marL="1371600" algn="ctr" rtl="0" eaLnBrk="1" fontAlgn="base" hangingPunct="1">
              <a:spcBef>
                <a:spcPct val="0"/>
              </a:spcBef>
              <a:spcAft>
                <a:spcPct val="0"/>
              </a:spcAft>
              <a:defRPr sz="4400">
                <a:solidFill>
                  <a:schemeClr val="tx1"/>
                </a:solidFill>
                <a:latin typeface="Trebuchet MS" pitchFamily="34" charset="0"/>
              </a:defRPr>
            </a:lvl8pPr>
            <a:lvl9pPr marL="1828800" algn="ctr" rtl="0" eaLnBrk="1" fontAlgn="base" hangingPunct="1">
              <a:spcBef>
                <a:spcPct val="0"/>
              </a:spcBef>
              <a:spcAft>
                <a:spcPct val="0"/>
              </a:spcAft>
              <a:defRPr sz="4400">
                <a:solidFill>
                  <a:schemeClr val="tx1"/>
                </a:solidFill>
                <a:latin typeface="Trebuchet MS" pitchFamily="34" charset="0"/>
              </a:defRPr>
            </a:lvl9pPr>
          </a:lstStyle>
          <a:p>
            <a:r>
              <a:rPr lang="pt-BR" dirty="0"/>
              <a:t>RESULTADO DAS APLICAÇÕES FINANCEIRAS</a:t>
            </a:r>
          </a:p>
        </p:txBody>
      </p:sp>
    </p:spTree>
    <p:extLst>
      <p:ext uri="{BB962C8B-B14F-4D97-AF65-F5344CB8AC3E}">
        <p14:creationId xmlns:p14="http://schemas.microsoft.com/office/powerpoint/2010/main" val="831667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1" name="Shape 41"/>
          <p:cNvSpPr txBox="1">
            <a:spLocks noGrp="1"/>
          </p:cNvSpPr>
          <p:nvPr>
            <p:ph idx="1"/>
          </p:nvPr>
        </p:nvSpPr>
        <p:spPr>
          <a:xfrm>
            <a:off x="395536" y="1484784"/>
            <a:ext cx="8352928" cy="4680520"/>
          </a:xfrm>
          <a:prstGeom prst="rect">
            <a:avLst/>
          </a:prstGeom>
          <a:noFill/>
          <a:ln>
            <a:noFill/>
          </a:ln>
        </p:spPr>
        <p:txBody>
          <a:bodyPr lIns="91425" tIns="45700" rIns="91425" bIns="45700" anchor="t" anchorCtr="0">
            <a:noAutofit/>
          </a:bodyPr>
          <a:lstStyle/>
          <a:p>
            <a:pPr>
              <a:lnSpc>
                <a:spcPct val="80000"/>
              </a:lnSpc>
              <a:buClr>
                <a:srgbClr val="3333CC"/>
              </a:buClr>
              <a:buSzPct val="60000"/>
              <a:buFont typeface="Wingdings" panose="05000000000000000000" pitchFamily="2" charset="2"/>
              <a:buChar char="n"/>
            </a:pPr>
            <a:r>
              <a:rPr lang="en-US" sz="2400" dirty="0">
                <a:effectLst>
                  <a:outerShdw blurRad="38100" dist="38100" dir="2700000" algn="tl">
                    <a:srgbClr val="C0C0C0"/>
                  </a:outerShdw>
                </a:effectLst>
              </a:rPr>
              <a:t>ACÓRDÃO CARF nº 1301-002.082. 3ª </a:t>
            </a:r>
            <a:r>
              <a:rPr lang="en-US" sz="2400" dirty="0" err="1">
                <a:effectLst>
                  <a:outerShdw blurRad="38100" dist="38100" dir="2700000" algn="tl">
                    <a:srgbClr val="C0C0C0"/>
                  </a:outerShdw>
                </a:effectLst>
              </a:rPr>
              <a:t>Câmara</a:t>
            </a:r>
            <a:r>
              <a:rPr lang="en-US" sz="2400" dirty="0">
                <a:effectLst>
                  <a:outerShdw blurRad="38100" dist="38100" dir="2700000" algn="tl">
                    <a:srgbClr val="C0C0C0"/>
                  </a:outerShdw>
                </a:effectLst>
              </a:rPr>
              <a:t>/1ª </a:t>
            </a:r>
            <a:r>
              <a:rPr lang="en-US" sz="2400" dirty="0" err="1">
                <a:effectLst>
                  <a:outerShdw blurRad="38100" dist="38100" dir="2700000" algn="tl">
                    <a:srgbClr val="C0C0C0"/>
                  </a:outerShdw>
                </a:effectLst>
              </a:rPr>
              <a:t>Turma</a:t>
            </a:r>
            <a:r>
              <a:rPr lang="en-US" sz="2400" dirty="0">
                <a:effectLst>
                  <a:outerShdw blurRad="38100" dist="38100" dir="2700000" algn="tl">
                    <a:srgbClr val="C0C0C0"/>
                  </a:outerShdw>
                </a:effectLst>
              </a:rPr>
              <a:t> </a:t>
            </a:r>
            <a:endParaRPr lang="pt-BR" altLang="pt-BR" sz="2000" dirty="0">
              <a:latin typeface="Arial" panose="020B0604020202020204" pitchFamily="34" charset="0"/>
              <a:cs typeface="Arial" panose="020B0604020202020204" pitchFamily="34" charset="0"/>
            </a:endParaRPr>
          </a:p>
          <a:p>
            <a:pPr marL="0" indent="0" algn="just">
              <a:buFont typeface="Wingdings" panose="05000000000000000000" pitchFamily="2" charset="2"/>
              <a:buChar char="q"/>
            </a:pPr>
            <a:r>
              <a:rPr lang="pt-BR" altLang="pt-BR" sz="2400" dirty="0">
                <a:solidFill>
                  <a:schemeClr val="tx1"/>
                </a:solidFill>
                <a:latin typeface="Arial" panose="020B0604020202020204" pitchFamily="34" charset="0"/>
                <a:cs typeface="Arial" panose="020B0604020202020204" pitchFamily="34" charset="0"/>
              </a:rPr>
              <a:t>Sem a comprovação das despesas financeiras umbilicalmente inerentes e diretamente vinculadas, por um nexo imediato de necessidade congênita à geração das receitas financeiras tributadas, não há como aprovar a pretensão de deduzir aquelas despesas.</a:t>
            </a:r>
          </a:p>
          <a:p>
            <a:pPr marL="0" indent="0" algn="just">
              <a:buFont typeface="Wingdings" panose="05000000000000000000" pitchFamily="2" charset="2"/>
              <a:buChar char="q"/>
            </a:pPr>
            <a:r>
              <a:rPr lang="pt-BR" altLang="pt-BR" sz="2400" dirty="0">
                <a:solidFill>
                  <a:schemeClr val="tx1"/>
                </a:solidFill>
                <a:latin typeface="Arial" panose="020B0604020202020204" pitchFamily="34" charset="0"/>
                <a:cs typeface="Arial" panose="020B0604020202020204" pitchFamily="34" charset="0"/>
              </a:rPr>
              <a:t>Ou seja, segundo esta decisão do CARF, somente é possível deduzir o custo de captação do dinheiro aplicado, se houver a comprovação do vínculo direto entre o recurso captado e o recurso aplicado.</a:t>
            </a:r>
          </a:p>
          <a:p>
            <a:pPr marL="0" indent="0" algn="just">
              <a:buFont typeface="Wingdings" panose="05000000000000000000" pitchFamily="2" charset="2"/>
              <a:buChar char="q"/>
            </a:pPr>
            <a:r>
              <a:rPr lang="pt-BR" altLang="pt-BR" sz="2400" dirty="0">
                <a:solidFill>
                  <a:schemeClr val="tx1"/>
                </a:solidFill>
                <a:latin typeface="Arial" panose="020B0604020202020204" pitchFamily="34" charset="0"/>
                <a:cs typeface="Arial" panose="020B0604020202020204" pitchFamily="34" charset="0"/>
              </a:rPr>
              <a:t>Não havendo essa comprovação, toda a despesa financeira será apropriada na proporção de AC e ANC.</a:t>
            </a:r>
          </a:p>
        </p:txBody>
      </p:sp>
      <p:sp>
        <p:nvSpPr>
          <p:cNvPr id="5" name="Título 2"/>
          <p:cNvSpPr txBox="1">
            <a:spLocks/>
          </p:cNvSpPr>
          <p:nvPr/>
        </p:nvSpPr>
        <p:spPr bwMode="auto">
          <a:xfrm>
            <a:off x="107504" y="629072"/>
            <a:ext cx="8721352"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3200" kern="1200">
                <a:solidFill>
                  <a:schemeClr val="bg1"/>
                </a:solidFill>
                <a:latin typeface="Trebuchet MS" pitchFamily="34" charset="0"/>
                <a:ea typeface="+mj-ea"/>
                <a:cs typeface="+mj-cs"/>
              </a:defRPr>
            </a:lvl1pPr>
            <a:lvl2pPr algn="ctr" rtl="0" eaLnBrk="1" fontAlgn="base" hangingPunct="1">
              <a:spcBef>
                <a:spcPct val="0"/>
              </a:spcBef>
              <a:spcAft>
                <a:spcPct val="0"/>
              </a:spcAft>
              <a:defRPr sz="4400">
                <a:solidFill>
                  <a:schemeClr val="tx1"/>
                </a:solidFill>
                <a:latin typeface="Trebuchet MS" pitchFamily="34" charset="0"/>
              </a:defRPr>
            </a:lvl2pPr>
            <a:lvl3pPr algn="ctr" rtl="0" eaLnBrk="1" fontAlgn="base" hangingPunct="1">
              <a:spcBef>
                <a:spcPct val="0"/>
              </a:spcBef>
              <a:spcAft>
                <a:spcPct val="0"/>
              </a:spcAft>
              <a:defRPr sz="4400">
                <a:solidFill>
                  <a:schemeClr val="tx1"/>
                </a:solidFill>
                <a:latin typeface="Trebuchet MS" pitchFamily="34" charset="0"/>
              </a:defRPr>
            </a:lvl3pPr>
            <a:lvl4pPr algn="ctr" rtl="0" eaLnBrk="1" fontAlgn="base" hangingPunct="1">
              <a:spcBef>
                <a:spcPct val="0"/>
              </a:spcBef>
              <a:spcAft>
                <a:spcPct val="0"/>
              </a:spcAft>
              <a:defRPr sz="4400">
                <a:solidFill>
                  <a:schemeClr val="tx1"/>
                </a:solidFill>
                <a:latin typeface="Trebuchet MS" pitchFamily="34" charset="0"/>
              </a:defRPr>
            </a:lvl4pPr>
            <a:lvl5pPr algn="ctr" rtl="0" eaLnBrk="1" fontAlgn="base" hangingPunct="1">
              <a:spcBef>
                <a:spcPct val="0"/>
              </a:spcBef>
              <a:spcAft>
                <a:spcPct val="0"/>
              </a:spcAft>
              <a:defRPr sz="4400">
                <a:solidFill>
                  <a:schemeClr val="tx1"/>
                </a:solidFill>
                <a:latin typeface="Trebuchet MS" pitchFamily="34" charset="0"/>
              </a:defRPr>
            </a:lvl5pPr>
            <a:lvl6pPr marL="457200" algn="ctr" rtl="0" eaLnBrk="1" fontAlgn="base" hangingPunct="1">
              <a:spcBef>
                <a:spcPct val="0"/>
              </a:spcBef>
              <a:spcAft>
                <a:spcPct val="0"/>
              </a:spcAft>
              <a:defRPr sz="4400">
                <a:solidFill>
                  <a:schemeClr val="tx1"/>
                </a:solidFill>
                <a:latin typeface="Trebuchet MS" pitchFamily="34" charset="0"/>
              </a:defRPr>
            </a:lvl6pPr>
            <a:lvl7pPr marL="914400" algn="ctr" rtl="0" eaLnBrk="1" fontAlgn="base" hangingPunct="1">
              <a:spcBef>
                <a:spcPct val="0"/>
              </a:spcBef>
              <a:spcAft>
                <a:spcPct val="0"/>
              </a:spcAft>
              <a:defRPr sz="4400">
                <a:solidFill>
                  <a:schemeClr val="tx1"/>
                </a:solidFill>
                <a:latin typeface="Trebuchet MS" pitchFamily="34" charset="0"/>
              </a:defRPr>
            </a:lvl7pPr>
            <a:lvl8pPr marL="1371600" algn="ctr" rtl="0" eaLnBrk="1" fontAlgn="base" hangingPunct="1">
              <a:spcBef>
                <a:spcPct val="0"/>
              </a:spcBef>
              <a:spcAft>
                <a:spcPct val="0"/>
              </a:spcAft>
              <a:defRPr sz="4400">
                <a:solidFill>
                  <a:schemeClr val="tx1"/>
                </a:solidFill>
                <a:latin typeface="Trebuchet MS" pitchFamily="34" charset="0"/>
              </a:defRPr>
            </a:lvl8pPr>
            <a:lvl9pPr marL="1828800" algn="ctr" rtl="0" eaLnBrk="1" fontAlgn="base" hangingPunct="1">
              <a:spcBef>
                <a:spcPct val="0"/>
              </a:spcBef>
              <a:spcAft>
                <a:spcPct val="0"/>
              </a:spcAft>
              <a:defRPr sz="4400">
                <a:solidFill>
                  <a:schemeClr val="tx1"/>
                </a:solidFill>
                <a:latin typeface="Trebuchet MS" pitchFamily="34" charset="0"/>
              </a:defRPr>
            </a:lvl9pPr>
          </a:lstStyle>
          <a:p>
            <a:r>
              <a:rPr lang="pt-BR" dirty="0"/>
              <a:t>RESULTADO DAS APLICAÇÕES FINANCEIRAS</a:t>
            </a:r>
          </a:p>
        </p:txBody>
      </p:sp>
    </p:spTree>
    <p:extLst>
      <p:ext uri="{BB962C8B-B14F-4D97-AF65-F5344CB8AC3E}">
        <p14:creationId xmlns:p14="http://schemas.microsoft.com/office/powerpoint/2010/main" val="37600693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Muito Obrigado!</a:t>
            </a:r>
          </a:p>
        </p:txBody>
      </p:sp>
      <p:sp>
        <p:nvSpPr>
          <p:cNvPr id="3" name="Espaço Reservado para Texto 2"/>
          <p:cNvSpPr>
            <a:spLocks noGrp="1"/>
          </p:cNvSpPr>
          <p:nvPr>
            <p:ph type="body" sz="quarter" idx="10"/>
          </p:nvPr>
        </p:nvSpPr>
        <p:spPr>
          <a:xfrm>
            <a:off x="2843808" y="3068960"/>
            <a:ext cx="5760640" cy="2606588"/>
          </a:xfrm>
        </p:spPr>
        <p:txBody>
          <a:bodyPr/>
          <a:lstStyle/>
          <a:p>
            <a:r>
              <a:rPr lang="pt-BR" dirty="0"/>
              <a:t>DORLY DICKEL</a:t>
            </a:r>
          </a:p>
          <a:p>
            <a:r>
              <a:rPr lang="pt-BR" dirty="0">
                <a:solidFill>
                  <a:srgbClr val="FFFF00"/>
                </a:solidFill>
              </a:rPr>
              <a:t>dorly@dsmconsultores.com.br</a:t>
            </a:r>
          </a:p>
          <a:p>
            <a:endParaRPr lang="pt-BR" dirty="0"/>
          </a:p>
          <a:p>
            <a:r>
              <a:rPr lang="pt-BR" dirty="0"/>
              <a:t>(51) 3377 4005</a:t>
            </a:r>
          </a:p>
          <a:p>
            <a:r>
              <a:rPr lang="pt-BR" dirty="0"/>
              <a:t>(51) 99714 9494</a:t>
            </a:r>
          </a:p>
          <a:p>
            <a:r>
              <a:rPr lang="pt-BR" dirty="0">
                <a:solidFill>
                  <a:srgbClr val="FFFF00"/>
                </a:solidFill>
              </a:rPr>
              <a:t>www.dsmconsultores.com.br</a:t>
            </a:r>
          </a:p>
          <a:p>
            <a:endParaRPr lang="pt-BR" dirty="0"/>
          </a:p>
        </p:txBody>
      </p:sp>
    </p:spTree>
    <p:extLst>
      <p:ext uri="{BB962C8B-B14F-4D97-AF65-F5344CB8AC3E}">
        <p14:creationId xmlns:p14="http://schemas.microsoft.com/office/powerpoint/2010/main" val="374947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ATO COOPERATIVO</a:t>
            </a:r>
          </a:p>
        </p:txBody>
      </p:sp>
      <p:sp>
        <p:nvSpPr>
          <p:cNvPr id="41" name="Shape 41"/>
          <p:cNvSpPr txBox="1">
            <a:spLocks noGrp="1"/>
          </p:cNvSpPr>
          <p:nvPr>
            <p:ph idx="1"/>
          </p:nvPr>
        </p:nvSpPr>
        <p:spPr>
          <a:xfrm>
            <a:off x="323528" y="1484784"/>
            <a:ext cx="8352928" cy="4968552"/>
          </a:xfrm>
          <a:prstGeom prst="rect">
            <a:avLst/>
          </a:prstGeom>
          <a:noFill/>
          <a:ln>
            <a:noFill/>
          </a:ln>
        </p:spPr>
        <p:txBody>
          <a:bodyPr lIns="91425" tIns="45700" rIns="91425" bIns="45700" anchor="t" anchorCtr="0">
            <a:noAutofit/>
          </a:bodyPr>
          <a:lstStyle/>
          <a:p>
            <a:pPr lvl="0" algn="just">
              <a:spcBef>
                <a:spcPts val="0"/>
              </a:spcBef>
              <a:spcAft>
                <a:spcPts val="0"/>
              </a:spcAft>
              <a:buClr>
                <a:schemeClr val="dk1"/>
              </a:buClr>
              <a:buSzPct val="100000"/>
              <a:buFont typeface="Wingdings" panose="05000000000000000000" pitchFamily="2" charset="2"/>
              <a:buChar char="Ø"/>
            </a:pPr>
            <a:r>
              <a:rPr lang="pt-BR" dirty="0">
                <a:solidFill>
                  <a:schemeClr val="tx1"/>
                </a:solidFill>
              </a:rPr>
              <a:t>Art. 79. Denominam-se atos cooperativos os praticados </a:t>
            </a:r>
            <a:r>
              <a:rPr lang="pt-BR" u="sng" dirty="0">
                <a:solidFill>
                  <a:schemeClr val="tx1"/>
                </a:solidFill>
              </a:rPr>
              <a:t>entre as cooperativas e seus associados, entre estes e aquelas</a:t>
            </a:r>
            <a:r>
              <a:rPr lang="pt-BR" dirty="0">
                <a:solidFill>
                  <a:schemeClr val="tx1"/>
                </a:solidFill>
              </a:rPr>
              <a:t> e pelas cooperativas entre si quando associados, </a:t>
            </a:r>
            <a:r>
              <a:rPr lang="pt-BR" u="sng" dirty="0">
                <a:solidFill>
                  <a:schemeClr val="tx1"/>
                </a:solidFill>
              </a:rPr>
              <a:t>para a consecução dos objetivos sociais</a:t>
            </a:r>
            <a:r>
              <a:rPr lang="pt-BR" dirty="0">
                <a:solidFill>
                  <a:schemeClr val="tx1"/>
                </a:solidFill>
              </a:rPr>
              <a:t>.</a:t>
            </a:r>
          </a:p>
          <a:p>
            <a:pPr lvl="0" algn="just">
              <a:spcBef>
                <a:spcPts val="0"/>
              </a:spcBef>
              <a:spcAft>
                <a:spcPts val="0"/>
              </a:spcAft>
              <a:buClr>
                <a:schemeClr val="dk1"/>
              </a:buClr>
              <a:buSzPct val="100000"/>
              <a:buFont typeface="Wingdings" panose="05000000000000000000" pitchFamily="2" charset="2"/>
              <a:buChar char="Ø"/>
            </a:pPr>
            <a:r>
              <a:rPr lang="pt-BR" dirty="0">
                <a:solidFill>
                  <a:schemeClr val="tx1"/>
                </a:solidFill>
              </a:rPr>
              <a:t>Parágrafo único. O </a:t>
            </a:r>
            <a:r>
              <a:rPr lang="pt-BR" u="sng" dirty="0">
                <a:solidFill>
                  <a:schemeClr val="tx1"/>
                </a:solidFill>
              </a:rPr>
              <a:t>ato cooperativo</a:t>
            </a:r>
            <a:r>
              <a:rPr lang="pt-BR" dirty="0">
                <a:solidFill>
                  <a:schemeClr val="tx1"/>
                </a:solidFill>
              </a:rPr>
              <a:t> não implica operação de mercado, nem contrato de compra e venda de produto ou mercadoria.</a:t>
            </a:r>
          </a:p>
          <a:p>
            <a:pPr lvl="0" algn="just">
              <a:spcBef>
                <a:spcPts val="0"/>
              </a:spcBef>
              <a:spcAft>
                <a:spcPts val="0"/>
              </a:spcAft>
              <a:buClr>
                <a:schemeClr val="dk1"/>
              </a:buClr>
              <a:buSzPct val="100000"/>
              <a:buFont typeface="Wingdings" panose="05000000000000000000" pitchFamily="2" charset="2"/>
              <a:buChar char="ü"/>
            </a:pPr>
            <a:r>
              <a:rPr lang="pt-BR" b="1" dirty="0">
                <a:solidFill>
                  <a:srgbClr val="FF0000"/>
                </a:solidFill>
              </a:rPr>
              <a:t>Conceito restrito do ato cooperativo;</a:t>
            </a:r>
          </a:p>
          <a:p>
            <a:pPr lvl="0" algn="just">
              <a:spcBef>
                <a:spcPts val="0"/>
              </a:spcBef>
              <a:spcAft>
                <a:spcPts val="0"/>
              </a:spcAft>
              <a:buClr>
                <a:schemeClr val="dk1"/>
              </a:buClr>
              <a:buSzPct val="100000"/>
              <a:buFont typeface="Wingdings" panose="05000000000000000000" pitchFamily="2" charset="2"/>
              <a:buChar char="ü"/>
            </a:pPr>
            <a:r>
              <a:rPr lang="pt-BR" b="1" dirty="0">
                <a:solidFill>
                  <a:srgbClr val="FF0000"/>
                </a:solidFill>
              </a:rPr>
              <a:t>Falta de regulamentação do dispositivo</a:t>
            </a:r>
          </a:p>
          <a:p>
            <a:pPr marL="0" lvl="0" indent="0" algn="just">
              <a:spcBef>
                <a:spcPts val="0"/>
              </a:spcBef>
              <a:spcAft>
                <a:spcPts val="0"/>
              </a:spcAft>
              <a:buClr>
                <a:schemeClr val="dk1"/>
              </a:buClr>
              <a:buSzPct val="100000"/>
              <a:buNone/>
            </a:pPr>
            <a:r>
              <a:rPr lang="pt-BR" b="1" dirty="0">
                <a:solidFill>
                  <a:srgbClr val="FF0000"/>
                </a:solidFill>
              </a:rPr>
              <a:t>   constitucional</a:t>
            </a:r>
            <a:r>
              <a:rPr lang="pt-BR" b="1" dirty="0">
                <a:solidFill>
                  <a:schemeClr val="tx1"/>
                </a:solidFill>
              </a:rPr>
              <a:t>.</a:t>
            </a:r>
          </a:p>
          <a:p>
            <a:pPr lvl="0" algn="just">
              <a:spcBef>
                <a:spcPts val="0"/>
              </a:spcBef>
              <a:spcAft>
                <a:spcPts val="0"/>
              </a:spcAft>
              <a:buClr>
                <a:schemeClr val="dk1"/>
              </a:buClr>
              <a:buSzPct val="100000"/>
              <a:buFont typeface="Wingdings" panose="05000000000000000000" pitchFamily="2" charset="2"/>
              <a:buChar char="Ø"/>
            </a:pPr>
            <a:endParaRPr lang="pt-BR" dirty="0"/>
          </a:p>
        </p:txBody>
      </p:sp>
    </p:spTree>
    <p:extLst>
      <p:ext uri="{BB962C8B-B14F-4D97-AF65-F5344CB8AC3E}">
        <p14:creationId xmlns:p14="http://schemas.microsoft.com/office/powerpoint/2010/main" val="2756833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REGULAMENTO DO IMPOSTO DE RENDA</a:t>
            </a:r>
          </a:p>
        </p:txBody>
      </p:sp>
      <p:sp>
        <p:nvSpPr>
          <p:cNvPr id="41" name="Shape 41"/>
          <p:cNvSpPr txBox="1">
            <a:spLocks noGrp="1"/>
          </p:cNvSpPr>
          <p:nvPr>
            <p:ph idx="1"/>
          </p:nvPr>
        </p:nvSpPr>
        <p:spPr>
          <a:xfrm>
            <a:off x="323528" y="1484784"/>
            <a:ext cx="8352928" cy="4968552"/>
          </a:xfrm>
          <a:prstGeom prst="rect">
            <a:avLst/>
          </a:prstGeom>
          <a:noFill/>
          <a:ln>
            <a:noFill/>
          </a:ln>
        </p:spPr>
        <p:txBody>
          <a:bodyPr lIns="91425" tIns="45700" rIns="91425" bIns="45700" anchor="t" anchorCtr="0">
            <a:noAutofit/>
          </a:bodyPr>
          <a:lstStyle/>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Art. 183.  As sociedades cooperativas que obedecerem ao disposto na legislação específica pagarão o imposto calculado </a:t>
            </a:r>
            <a:r>
              <a:rPr lang="pt-BR" sz="2000" b="1" u="sng" dirty="0">
                <a:solidFill>
                  <a:schemeClr val="tx1"/>
                </a:solidFill>
                <a:latin typeface="Arial" panose="020B0604020202020204" pitchFamily="34" charset="0"/>
                <a:cs typeface="Arial" panose="020B0604020202020204" pitchFamily="34" charset="0"/>
              </a:rPr>
              <a:t>sobre os resultados positivos das operações e atividades estranhas à sua finalidade</a:t>
            </a:r>
            <a:r>
              <a:rPr lang="pt-BR" sz="2000" b="1" dirty="0">
                <a:solidFill>
                  <a:schemeClr val="tx1"/>
                </a:solidFill>
                <a:latin typeface="Arial" panose="020B0604020202020204" pitchFamily="34" charset="0"/>
                <a:cs typeface="Arial" panose="020B0604020202020204" pitchFamily="34" charset="0"/>
              </a:rPr>
              <a:t>, tais como (</a:t>
            </a:r>
            <a:r>
              <a:rPr lang="pt-BR" sz="2000" b="1" dirty="0">
                <a:solidFill>
                  <a:schemeClr val="tx1"/>
                </a:solidFill>
                <a:latin typeface="Arial" panose="020B0604020202020204" pitchFamily="34" charset="0"/>
                <a:cs typeface="Arial" panose="020B0604020202020204" pitchFamily="34" charset="0"/>
                <a:hlinkClick r:id="rId3"/>
              </a:rPr>
              <a:t>Lei nº 5.764, de 1971, </a:t>
            </a:r>
            <a:r>
              <a:rPr lang="pt-BR" sz="2000" b="1" dirty="0" err="1">
                <a:solidFill>
                  <a:schemeClr val="tx1"/>
                </a:solidFill>
                <a:latin typeface="Arial" panose="020B0604020202020204" pitchFamily="34" charset="0"/>
                <a:cs typeface="Arial" panose="020B0604020202020204" pitchFamily="34" charset="0"/>
                <a:hlinkClick r:id="rId3"/>
              </a:rPr>
              <a:t>arts</a:t>
            </a:r>
            <a:r>
              <a:rPr lang="pt-BR" sz="2000" b="1" dirty="0">
                <a:solidFill>
                  <a:schemeClr val="tx1"/>
                </a:solidFill>
                <a:latin typeface="Arial" panose="020B0604020202020204" pitchFamily="34" charset="0"/>
                <a:cs typeface="Arial" panose="020B0604020202020204" pitchFamily="34" charset="0"/>
                <a:hlinkClick r:id="rId3"/>
              </a:rPr>
              <a:t>. 85</a:t>
            </a:r>
            <a:r>
              <a:rPr lang="pt-BR" sz="2000" b="1" dirty="0">
                <a:solidFill>
                  <a:schemeClr val="tx1"/>
                </a:solidFill>
                <a:latin typeface="Arial" panose="020B0604020202020204" pitchFamily="34" charset="0"/>
                <a:cs typeface="Arial" panose="020B0604020202020204" pitchFamily="34" charset="0"/>
              </a:rPr>
              <a:t>, </a:t>
            </a:r>
            <a:r>
              <a:rPr lang="pt-BR" sz="2000" b="1" dirty="0">
                <a:solidFill>
                  <a:schemeClr val="tx1"/>
                </a:solidFill>
                <a:latin typeface="Arial" panose="020B0604020202020204" pitchFamily="34" charset="0"/>
                <a:cs typeface="Arial" panose="020B0604020202020204" pitchFamily="34" charset="0"/>
                <a:hlinkClick r:id="rId4"/>
              </a:rPr>
              <a:t>86</a:t>
            </a:r>
            <a:r>
              <a:rPr lang="pt-BR" sz="2000" b="1" dirty="0">
                <a:solidFill>
                  <a:schemeClr val="tx1"/>
                </a:solidFill>
                <a:latin typeface="Arial" panose="020B0604020202020204" pitchFamily="34" charset="0"/>
                <a:cs typeface="Arial" panose="020B0604020202020204" pitchFamily="34" charset="0"/>
              </a:rPr>
              <a:t>, </a:t>
            </a:r>
            <a:r>
              <a:rPr lang="pt-BR" sz="2000" b="1" dirty="0">
                <a:solidFill>
                  <a:schemeClr val="tx1"/>
                </a:solidFill>
                <a:latin typeface="Arial" panose="020B0604020202020204" pitchFamily="34" charset="0"/>
                <a:cs typeface="Arial" panose="020B0604020202020204" pitchFamily="34" charset="0"/>
                <a:hlinkClick r:id="rId5"/>
              </a:rPr>
              <a:t>88</a:t>
            </a:r>
            <a:r>
              <a:rPr lang="pt-BR" sz="2000" b="1" dirty="0">
                <a:solidFill>
                  <a:schemeClr val="tx1"/>
                </a:solidFill>
                <a:latin typeface="Arial" panose="020B0604020202020204" pitchFamily="34" charset="0"/>
                <a:cs typeface="Arial" panose="020B0604020202020204" pitchFamily="34" charset="0"/>
              </a:rPr>
              <a:t> e </a:t>
            </a:r>
            <a:r>
              <a:rPr lang="pt-BR" sz="2000" b="1" dirty="0">
                <a:solidFill>
                  <a:schemeClr val="tx1"/>
                </a:solidFill>
                <a:latin typeface="Arial" panose="020B0604020202020204" pitchFamily="34" charset="0"/>
                <a:cs typeface="Arial" panose="020B0604020202020204" pitchFamily="34" charset="0"/>
                <a:hlinkClick r:id="rId6"/>
              </a:rPr>
              <a:t>111</a:t>
            </a:r>
            <a:r>
              <a:rPr lang="pt-BR" sz="2000" b="1" dirty="0">
                <a:solidFill>
                  <a:schemeClr val="tx1"/>
                </a:solidFill>
                <a:latin typeface="Arial" panose="020B0604020202020204" pitchFamily="34" charset="0"/>
                <a:cs typeface="Arial" panose="020B0604020202020204" pitchFamily="34" charset="0"/>
              </a:rPr>
              <a:t>, e </a:t>
            </a:r>
            <a:r>
              <a:rPr lang="pt-BR" sz="2000" b="1" dirty="0">
                <a:solidFill>
                  <a:schemeClr val="tx1"/>
                </a:solidFill>
                <a:latin typeface="Arial" panose="020B0604020202020204" pitchFamily="34" charset="0"/>
                <a:cs typeface="Arial" panose="020B0604020202020204" pitchFamily="34" charset="0"/>
                <a:hlinkClick r:id="rId7"/>
              </a:rPr>
              <a:t>Lei nº 9.430, de 1996, </a:t>
            </a:r>
            <a:r>
              <a:rPr lang="pt-BR" sz="2000" b="1" dirty="0" err="1">
                <a:solidFill>
                  <a:schemeClr val="tx1"/>
                </a:solidFill>
                <a:latin typeface="Arial" panose="020B0604020202020204" pitchFamily="34" charset="0"/>
                <a:cs typeface="Arial" panose="020B0604020202020204" pitchFamily="34" charset="0"/>
                <a:hlinkClick r:id="rId7"/>
              </a:rPr>
              <a:t>arts</a:t>
            </a:r>
            <a:r>
              <a:rPr lang="pt-BR" sz="2000" b="1" dirty="0">
                <a:solidFill>
                  <a:schemeClr val="tx1"/>
                </a:solidFill>
                <a:latin typeface="Arial" panose="020B0604020202020204" pitchFamily="34" charset="0"/>
                <a:cs typeface="Arial" panose="020B0604020202020204" pitchFamily="34" charset="0"/>
                <a:hlinkClick r:id="rId7"/>
              </a:rPr>
              <a:t>. 1º</a:t>
            </a:r>
            <a:r>
              <a:rPr lang="pt-BR" sz="2000" b="1" dirty="0">
                <a:solidFill>
                  <a:schemeClr val="tx1"/>
                </a:solidFill>
                <a:latin typeface="Arial" panose="020B0604020202020204" pitchFamily="34" charset="0"/>
                <a:cs typeface="Arial" panose="020B0604020202020204" pitchFamily="34" charset="0"/>
              </a:rPr>
              <a:t> e </a:t>
            </a:r>
            <a:r>
              <a:rPr lang="pt-BR" sz="2000" b="1" dirty="0">
                <a:solidFill>
                  <a:schemeClr val="tx1"/>
                </a:solidFill>
                <a:latin typeface="Arial" panose="020B0604020202020204" pitchFamily="34" charset="0"/>
                <a:cs typeface="Arial" panose="020B0604020202020204" pitchFamily="34" charset="0"/>
                <a:hlinkClick r:id="rId8"/>
              </a:rPr>
              <a:t>2º</a:t>
            </a:r>
            <a:r>
              <a:rPr lang="pt-BR" sz="2000" b="1" dirty="0">
                <a:solidFill>
                  <a:schemeClr val="tx1"/>
                </a:solidFill>
                <a:latin typeface="Arial" panose="020B0604020202020204" pitchFamily="34" charset="0"/>
                <a:cs typeface="Arial" panose="020B0604020202020204" pitchFamily="34" charset="0"/>
              </a:rPr>
              <a:t>):</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I - </a:t>
            </a:r>
            <a:r>
              <a:rPr lang="pt-BR" sz="2000" b="1" u="sng" dirty="0">
                <a:solidFill>
                  <a:schemeClr val="tx1"/>
                </a:solidFill>
                <a:latin typeface="Arial" panose="020B0604020202020204" pitchFamily="34" charset="0"/>
                <a:cs typeface="Arial" panose="020B0604020202020204" pitchFamily="34" charset="0"/>
              </a:rPr>
              <a:t>de comercialização ou industrialização</a:t>
            </a:r>
            <a:r>
              <a:rPr lang="pt-BR" sz="2000" b="1" dirty="0">
                <a:solidFill>
                  <a:schemeClr val="tx1"/>
                </a:solidFill>
                <a:latin typeface="Arial" panose="020B0604020202020204" pitchFamily="34" charset="0"/>
                <a:cs typeface="Arial" panose="020B0604020202020204" pitchFamily="34" charset="0"/>
              </a:rPr>
              <a:t>, pelas cooperativas agropecuárias ou de pesca, de produtos adquiridos de não associados, agricultores, pecuaristas ou pescadores, para completar lotes destinados ao cumprimento de contratos ou para suprir capacidade ociosa de suas instalações industriais;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II - </a:t>
            </a:r>
            <a:r>
              <a:rPr lang="pt-BR" sz="2000" b="1" u="sng" dirty="0">
                <a:solidFill>
                  <a:schemeClr val="tx1"/>
                </a:solidFill>
                <a:latin typeface="Arial" panose="020B0604020202020204" pitchFamily="34" charset="0"/>
                <a:cs typeface="Arial" panose="020B0604020202020204" pitchFamily="34" charset="0"/>
              </a:rPr>
              <a:t>de fornecimento de bens ou serviços</a:t>
            </a:r>
            <a:r>
              <a:rPr lang="pt-BR" sz="2000" b="1" dirty="0">
                <a:solidFill>
                  <a:schemeClr val="tx1"/>
                </a:solidFill>
                <a:latin typeface="Arial" panose="020B0604020202020204" pitchFamily="34" charset="0"/>
                <a:cs typeface="Arial" panose="020B0604020202020204" pitchFamily="34" charset="0"/>
              </a:rPr>
              <a:t> a não associados, para atender aos objetivos sociais;</a:t>
            </a:r>
          </a:p>
          <a:p>
            <a:pPr lvl="0" algn="just">
              <a:spcBef>
                <a:spcPts val="0"/>
              </a:spcBef>
              <a:spcAft>
                <a:spcPts val="0"/>
              </a:spcAft>
              <a:buClr>
                <a:schemeClr val="dk1"/>
              </a:buClr>
              <a:buSzPct val="100000"/>
              <a:buFont typeface="Wingdings" panose="05000000000000000000" pitchFamily="2" charset="2"/>
              <a:buChar char="Ø"/>
            </a:pPr>
            <a:r>
              <a:rPr lang="pt-BR" sz="2000" b="1" dirty="0">
                <a:solidFill>
                  <a:schemeClr val="tx1"/>
                </a:solidFill>
                <a:latin typeface="Arial" panose="020B0604020202020204" pitchFamily="34" charset="0"/>
                <a:cs typeface="Arial" panose="020B0604020202020204" pitchFamily="34" charset="0"/>
              </a:rPr>
              <a:t>III - de </a:t>
            </a:r>
            <a:r>
              <a:rPr lang="pt-BR" sz="2000" b="1" u="sng" dirty="0">
                <a:solidFill>
                  <a:schemeClr val="tx1"/>
                </a:solidFill>
                <a:latin typeface="Arial" panose="020B0604020202020204" pitchFamily="34" charset="0"/>
                <a:cs typeface="Arial" panose="020B0604020202020204" pitchFamily="34" charset="0"/>
              </a:rPr>
              <a:t>participação em sociedades não cooperativas</a:t>
            </a:r>
            <a:r>
              <a:rPr lang="pt-BR" sz="2000" b="1" dirty="0">
                <a:solidFill>
                  <a:schemeClr val="tx1"/>
                </a:solidFill>
                <a:latin typeface="Arial" panose="020B0604020202020204" pitchFamily="34" charset="0"/>
                <a:cs typeface="Arial" panose="020B0604020202020204" pitchFamily="34" charset="0"/>
              </a:rPr>
              <a:t>, públicas ou privadas, para atendimento de objetivos acessórios ou complementares.</a:t>
            </a:r>
          </a:p>
          <a:p>
            <a:pPr lvl="0" algn="just">
              <a:spcBef>
                <a:spcPts val="0"/>
              </a:spcBef>
              <a:spcAft>
                <a:spcPts val="0"/>
              </a:spcAft>
              <a:buClr>
                <a:schemeClr val="dk1"/>
              </a:buClr>
              <a:buSzPct val="100000"/>
              <a:buFont typeface="Wingdings" panose="05000000000000000000" pitchFamily="2" charset="2"/>
              <a:buChar char="Ø"/>
            </a:pPr>
            <a:endParaRPr lang="pt-BR" sz="2600" b="1" i="0" u="none" strike="noStrike" cap="none" baseline="0" dirty="0">
              <a:solidFill>
                <a:schemeClr val="tx1"/>
              </a:solidFill>
              <a:latin typeface="Arial" panose="020B0604020202020204" pitchFamily="34" charset="0"/>
              <a:cs typeface="Arial" panose="020B0604020202020204" pitchFamily="34" charset="0"/>
              <a:sym typeface="Arial"/>
            </a:endParaRPr>
          </a:p>
        </p:txBody>
      </p:sp>
    </p:spTree>
    <p:extLst>
      <p:ext uri="{BB962C8B-B14F-4D97-AF65-F5344CB8AC3E}">
        <p14:creationId xmlns:p14="http://schemas.microsoft.com/office/powerpoint/2010/main" val="3361774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ATO COOPERATIVO</a:t>
            </a:r>
          </a:p>
        </p:txBody>
      </p:sp>
      <p:sp>
        <p:nvSpPr>
          <p:cNvPr id="41" name="Shape 41"/>
          <p:cNvSpPr txBox="1">
            <a:spLocks noGrp="1"/>
          </p:cNvSpPr>
          <p:nvPr>
            <p:ph idx="1"/>
          </p:nvPr>
        </p:nvSpPr>
        <p:spPr>
          <a:xfrm>
            <a:off x="323528" y="1484784"/>
            <a:ext cx="8352928" cy="4968552"/>
          </a:xfrm>
          <a:prstGeom prst="rect">
            <a:avLst/>
          </a:prstGeom>
          <a:noFill/>
          <a:ln>
            <a:noFill/>
          </a:ln>
        </p:spPr>
        <p:txBody>
          <a:bodyPr lIns="91425" tIns="45700" rIns="91425" bIns="45700" anchor="t" anchorCtr="0">
            <a:noAutofit/>
          </a:bodyPr>
          <a:lstStyle/>
          <a:p>
            <a:pPr lvl="0" algn="just">
              <a:spcBef>
                <a:spcPts val="0"/>
              </a:spcBef>
              <a:spcAft>
                <a:spcPts val="0"/>
              </a:spcAft>
              <a:buClr>
                <a:schemeClr val="dk1"/>
              </a:buClr>
              <a:buSzPct val="100000"/>
              <a:buFont typeface="Wingdings" panose="05000000000000000000" pitchFamily="2" charset="2"/>
              <a:buChar char="q"/>
            </a:pPr>
            <a:r>
              <a:rPr lang="pt-BR" dirty="0">
                <a:solidFill>
                  <a:srgbClr val="FF0000"/>
                </a:solidFill>
              </a:rPr>
              <a:t> SEGREGAÇÃO CONTÁBIL:</a:t>
            </a:r>
          </a:p>
          <a:p>
            <a:pPr lvl="0" algn="just">
              <a:spcBef>
                <a:spcPts val="0"/>
              </a:spcBef>
              <a:spcAft>
                <a:spcPts val="0"/>
              </a:spcAft>
              <a:buClr>
                <a:schemeClr val="dk1"/>
              </a:buClr>
              <a:buSzPct val="100000"/>
              <a:buFont typeface="Wingdings" panose="05000000000000000000" pitchFamily="2" charset="2"/>
              <a:buChar char="q"/>
            </a:pPr>
            <a:endParaRPr lang="pt-BR" dirty="0">
              <a:solidFill>
                <a:schemeClr val="tx1"/>
              </a:solidFill>
            </a:endParaRPr>
          </a:p>
          <a:p>
            <a:pPr algn="just">
              <a:spcBef>
                <a:spcPts val="0"/>
              </a:spcBef>
              <a:spcAft>
                <a:spcPts val="0"/>
              </a:spcAft>
              <a:buClr>
                <a:schemeClr val="dk1"/>
              </a:buClr>
              <a:buSzPct val="100000"/>
              <a:buFont typeface="Wingdings" panose="05000000000000000000" pitchFamily="2" charset="2"/>
              <a:buChar char="Ø"/>
            </a:pPr>
            <a:r>
              <a:rPr lang="pt-BR" dirty="0">
                <a:solidFill>
                  <a:schemeClr val="tx1"/>
                </a:solidFill>
                <a:cs typeface="Arial" charset="0"/>
              </a:rPr>
              <a:t>Art. 87. Os resultados das operações das cooperativas com não associados, mencionados nos artigos 85 e 86, serão levados à conta do "Fundo de Assistência Técnica, Educacional e Social" </a:t>
            </a:r>
            <a:r>
              <a:rPr lang="pt-BR" b="1" u="sng" dirty="0">
                <a:solidFill>
                  <a:schemeClr val="tx1"/>
                </a:solidFill>
                <a:cs typeface="Arial" charset="0"/>
              </a:rPr>
              <a:t>e serão contabilizados em separado</a:t>
            </a:r>
            <a:r>
              <a:rPr lang="pt-BR" b="1" dirty="0">
                <a:solidFill>
                  <a:schemeClr val="tx1"/>
                </a:solidFill>
                <a:cs typeface="Arial" charset="0"/>
              </a:rPr>
              <a:t>, de molde a permitir cálculo para incidência de tributos</a:t>
            </a:r>
            <a:r>
              <a:rPr lang="pt-BR" dirty="0">
                <a:solidFill>
                  <a:schemeClr val="tx1"/>
                </a:solidFill>
                <a:cs typeface="Arial" charset="0"/>
              </a:rPr>
              <a:t>.</a:t>
            </a:r>
          </a:p>
        </p:txBody>
      </p:sp>
    </p:spTree>
    <p:extLst>
      <p:ext uri="{BB962C8B-B14F-4D97-AF65-F5344CB8AC3E}">
        <p14:creationId xmlns:p14="http://schemas.microsoft.com/office/powerpoint/2010/main" val="4030286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ATO COOPERATIVO</a:t>
            </a:r>
          </a:p>
        </p:txBody>
      </p:sp>
      <p:sp>
        <p:nvSpPr>
          <p:cNvPr id="41" name="Shape 41"/>
          <p:cNvSpPr txBox="1">
            <a:spLocks noGrp="1"/>
          </p:cNvSpPr>
          <p:nvPr>
            <p:ph idx="1"/>
          </p:nvPr>
        </p:nvSpPr>
        <p:spPr>
          <a:xfrm>
            <a:off x="323528" y="1484784"/>
            <a:ext cx="8352928" cy="4968552"/>
          </a:xfrm>
          <a:prstGeom prst="rect">
            <a:avLst/>
          </a:prstGeom>
          <a:noFill/>
          <a:ln>
            <a:noFill/>
          </a:ln>
        </p:spPr>
        <p:txBody>
          <a:bodyPr lIns="91425" tIns="45700" rIns="91425" bIns="45700" anchor="t" anchorCtr="0">
            <a:noAutofit/>
          </a:bodyPr>
          <a:lstStyle/>
          <a:p>
            <a:pPr>
              <a:buFont typeface="Wingdings" panose="05000000000000000000" pitchFamily="2" charset="2"/>
              <a:buChar char="q"/>
            </a:pPr>
            <a:r>
              <a:rPr lang="pt-BR" altLang="pt-BR" b="1" dirty="0">
                <a:solidFill>
                  <a:srgbClr val="FF0000"/>
                </a:solidFill>
              </a:rPr>
              <a:t>Parecer Normativo CST nº 38/80</a:t>
            </a:r>
          </a:p>
          <a:p>
            <a:pPr algn="just">
              <a:lnSpc>
                <a:spcPct val="90000"/>
              </a:lnSpc>
              <a:buClr>
                <a:schemeClr val="tx1"/>
              </a:buClr>
              <a:buFont typeface="Wingdings" panose="05000000000000000000" pitchFamily="2" charset="2"/>
              <a:buChar char="ü"/>
            </a:pPr>
            <a:r>
              <a:rPr lang="pt-BR" altLang="pt-BR" sz="2400" i="1" dirty="0">
                <a:solidFill>
                  <a:schemeClr val="tx1"/>
                </a:solidFill>
              </a:rPr>
              <a:t>5.1. Como foi dito inicialmente, </a:t>
            </a:r>
            <a:r>
              <a:rPr lang="pt-BR" altLang="pt-BR" sz="2400" b="1" i="1" dirty="0">
                <a:solidFill>
                  <a:schemeClr val="tx1"/>
                </a:solidFill>
              </a:rPr>
              <a:t>deve o Imposto de Renda ter por base de cálculo </a:t>
            </a:r>
            <a:r>
              <a:rPr lang="pt-BR" altLang="pt-BR" sz="2400" b="1" i="1" u="sng" dirty="0">
                <a:solidFill>
                  <a:schemeClr val="tx1"/>
                </a:solidFill>
              </a:rPr>
              <a:t>o resultado determinado a partir da escrituração contábil</a:t>
            </a:r>
            <a:r>
              <a:rPr lang="pt-BR" altLang="pt-BR" sz="2400" b="1" i="1" dirty="0">
                <a:solidFill>
                  <a:schemeClr val="tx1"/>
                </a:solidFill>
              </a:rPr>
              <a:t>, </a:t>
            </a:r>
            <a:r>
              <a:rPr lang="pt-BR" altLang="pt-BR" sz="2400" b="1" i="1" dirty="0">
                <a:solidFill>
                  <a:srgbClr val="FF0000"/>
                </a:solidFill>
              </a:rPr>
              <a:t>que apresente destaque das receitas e correspondentes custos, despesas e encargos</a:t>
            </a:r>
            <a:r>
              <a:rPr lang="pt-BR" altLang="pt-BR" sz="2400" b="1" i="1" dirty="0">
                <a:solidFill>
                  <a:schemeClr val="tx1"/>
                </a:solidFill>
              </a:rPr>
              <a:t>, como explicitado no Parecer Normativo CST nº 73/75</a:t>
            </a:r>
            <a:r>
              <a:rPr lang="pt-BR" altLang="pt-BR" sz="2400" i="1" dirty="0">
                <a:solidFill>
                  <a:schemeClr val="tx1"/>
                </a:solidFill>
              </a:rPr>
              <a:t>. Todavia, quando não houver tal destaque, como no caso em que os ingressos não indiquem </a:t>
            </a:r>
            <a:r>
              <a:rPr lang="pt-BR" altLang="pt-BR" sz="2400" i="1" dirty="0" err="1">
                <a:solidFill>
                  <a:schemeClr val="tx1"/>
                </a:solidFill>
              </a:rPr>
              <a:t>individualizadamente</a:t>
            </a:r>
            <a:r>
              <a:rPr lang="pt-BR" altLang="pt-BR" sz="2400" i="1" dirty="0">
                <a:solidFill>
                  <a:schemeClr val="tx1"/>
                </a:solidFill>
              </a:rPr>
              <a:t> a que espécie de prestação se destinam, porque recebidos a um único título e em pagamento de contraprestação múltipla e heterogênea, a escrita será imprestável para a apuração do lucro real.</a:t>
            </a:r>
          </a:p>
        </p:txBody>
      </p:sp>
    </p:spTree>
    <p:extLst>
      <p:ext uri="{BB962C8B-B14F-4D97-AF65-F5344CB8AC3E}">
        <p14:creationId xmlns:p14="http://schemas.microsoft.com/office/powerpoint/2010/main" val="34463333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ATO COOPERATIVO</a:t>
            </a:r>
          </a:p>
        </p:txBody>
      </p:sp>
      <p:sp>
        <p:nvSpPr>
          <p:cNvPr id="41" name="Shape 41"/>
          <p:cNvSpPr txBox="1">
            <a:spLocks noGrp="1"/>
          </p:cNvSpPr>
          <p:nvPr>
            <p:ph idx="1"/>
          </p:nvPr>
        </p:nvSpPr>
        <p:spPr>
          <a:xfrm>
            <a:off x="323528" y="1484784"/>
            <a:ext cx="8352928" cy="4968552"/>
          </a:xfrm>
          <a:prstGeom prst="rect">
            <a:avLst/>
          </a:prstGeom>
          <a:noFill/>
          <a:ln>
            <a:noFill/>
          </a:ln>
        </p:spPr>
        <p:txBody>
          <a:bodyPr lIns="91425" tIns="45700" rIns="91425" bIns="45700" anchor="t" anchorCtr="0">
            <a:noAutofit/>
          </a:bodyPr>
          <a:lstStyle/>
          <a:p>
            <a:pPr>
              <a:buFont typeface="Wingdings" panose="05000000000000000000" pitchFamily="2" charset="2"/>
              <a:buChar char="q"/>
            </a:pPr>
            <a:r>
              <a:rPr lang="pt-BR" dirty="0">
                <a:solidFill>
                  <a:srgbClr val="FF0000"/>
                </a:solidFill>
              </a:rPr>
              <a:t>NBC T 10.8 e NBC T 10.21:</a:t>
            </a:r>
          </a:p>
          <a:p>
            <a:pPr algn="just">
              <a:lnSpc>
                <a:spcPct val="90000"/>
              </a:lnSpc>
              <a:buClr>
                <a:schemeClr val="tx1"/>
              </a:buClr>
              <a:buFont typeface="Wingdings" panose="05000000000000000000" pitchFamily="2" charset="2"/>
              <a:buChar char="Ø"/>
            </a:pPr>
            <a:endParaRPr lang="pt-BR" altLang="pt-BR" i="1" dirty="0">
              <a:solidFill>
                <a:schemeClr val="tx1"/>
              </a:solidFill>
            </a:endParaRPr>
          </a:p>
          <a:p>
            <a:pPr algn="just">
              <a:lnSpc>
                <a:spcPct val="90000"/>
              </a:lnSpc>
              <a:buClr>
                <a:schemeClr val="tx1"/>
              </a:buClr>
              <a:buFont typeface="Wingdings" panose="05000000000000000000" pitchFamily="2" charset="2"/>
              <a:buChar char="Ø"/>
            </a:pPr>
            <a:r>
              <a:rPr lang="pt-BR" altLang="pt-BR" dirty="0">
                <a:solidFill>
                  <a:schemeClr val="tx1"/>
                </a:solidFill>
                <a:latin typeface="Tahoma" charset="0"/>
                <a:cs typeface="Arial" charset="0"/>
              </a:rPr>
              <a:t>As movimenta</a:t>
            </a:r>
            <a:r>
              <a:rPr lang="pt-BR" altLang="pt-BR" dirty="0">
                <a:solidFill>
                  <a:schemeClr val="tx1"/>
                </a:solidFill>
                <a:cs typeface="Arial" charset="0"/>
              </a:rPr>
              <a:t>ç</a:t>
            </a:r>
            <a:r>
              <a:rPr lang="pt-BR" altLang="pt-BR" dirty="0">
                <a:solidFill>
                  <a:schemeClr val="tx1"/>
                </a:solidFill>
                <a:latin typeface="Tahoma" charset="0"/>
                <a:cs typeface="Arial" charset="0"/>
              </a:rPr>
              <a:t>ões econômico-financeiras  decorrentes do ato cooperativo, </a:t>
            </a:r>
            <a:r>
              <a:rPr lang="pt-BR" altLang="pt-BR" u="sng" dirty="0">
                <a:solidFill>
                  <a:schemeClr val="tx1"/>
                </a:solidFill>
                <a:latin typeface="Tahoma" charset="0"/>
                <a:cs typeface="Arial" charset="0"/>
              </a:rPr>
              <a:t>são definidas contabilmente como ingressos e  dispêndios</a:t>
            </a:r>
            <a:r>
              <a:rPr lang="pt-BR" altLang="pt-BR" dirty="0">
                <a:solidFill>
                  <a:schemeClr val="tx1"/>
                </a:solidFill>
                <a:latin typeface="Tahoma" charset="0"/>
                <a:cs typeface="Arial" charset="0"/>
              </a:rPr>
              <a:t>.  </a:t>
            </a:r>
          </a:p>
          <a:p>
            <a:pPr algn="just">
              <a:lnSpc>
                <a:spcPct val="90000"/>
              </a:lnSpc>
              <a:buClr>
                <a:schemeClr val="tx1"/>
              </a:buClr>
              <a:buFont typeface="Wingdings" panose="05000000000000000000" pitchFamily="2" charset="2"/>
              <a:buChar char="Ø"/>
            </a:pPr>
            <a:endParaRPr lang="pt-BR" altLang="pt-BR" dirty="0">
              <a:solidFill>
                <a:schemeClr val="tx1"/>
              </a:solidFill>
              <a:latin typeface="Tahoma" charset="0"/>
              <a:cs typeface="Arial" charset="0"/>
            </a:endParaRPr>
          </a:p>
          <a:p>
            <a:pPr algn="just">
              <a:lnSpc>
                <a:spcPct val="90000"/>
              </a:lnSpc>
              <a:buClr>
                <a:schemeClr val="tx1"/>
              </a:buClr>
              <a:buFont typeface="Wingdings" panose="05000000000000000000" pitchFamily="2" charset="2"/>
              <a:buChar char="Ø"/>
            </a:pPr>
            <a:r>
              <a:rPr lang="pt-BR" altLang="pt-BR" dirty="0">
                <a:solidFill>
                  <a:schemeClr val="tx1"/>
                </a:solidFill>
                <a:latin typeface="Tahoma" charset="0"/>
                <a:cs typeface="Arial" charset="0"/>
              </a:rPr>
              <a:t>Aquelas originadas do ato não cooperativo são definidas como receitas, custos e despesas. </a:t>
            </a:r>
          </a:p>
        </p:txBody>
      </p:sp>
    </p:spTree>
    <p:extLst>
      <p:ext uri="{BB962C8B-B14F-4D97-AF65-F5344CB8AC3E}">
        <p14:creationId xmlns:p14="http://schemas.microsoft.com/office/powerpoint/2010/main" val="2364923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ATO COOPERATIVO: ECD X ECF</a:t>
            </a:r>
          </a:p>
        </p:txBody>
      </p:sp>
      <p:sp>
        <p:nvSpPr>
          <p:cNvPr id="41" name="Shape 41"/>
          <p:cNvSpPr txBox="1">
            <a:spLocks noGrp="1"/>
          </p:cNvSpPr>
          <p:nvPr>
            <p:ph idx="1"/>
          </p:nvPr>
        </p:nvSpPr>
        <p:spPr>
          <a:xfrm>
            <a:off x="323528" y="1700808"/>
            <a:ext cx="8352928" cy="4752528"/>
          </a:xfrm>
          <a:prstGeom prst="rect">
            <a:avLst/>
          </a:prstGeom>
          <a:noFill/>
          <a:ln>
            <a:noFill/>
          </a:ln>
        </p:spPr>
        <p:txBody>
          <a:bodyPr lIns="91425" tIns="45700" rIns="91425" bIns="45700" anchor="t" anchorCtr="0">
            <a:noAutofit/>
          </a:bodyPr>
          <a:lstStyle/>
          <a:p>
            <a:pPr algn="just">
              <a:lnSpc>
                <a:spcPct val="90000"/>
              </a:lnSpc>
              <a:buClr>
                <a:schemeClr val="tx1"/>
              </a:buClr>
              <a:buFont typeface="Wingdings" panose="05000000000000000000" pitchFamily="2" charset="2"/>
              <a:buChar char="Ø"/>
            </a:pPr>
            <a:r>
              <a:rPr lang="pt-BR" dirty="0">
                <a:solidFill>
                  <a:schemeClr val="tx1"/>
                </a:solidFill>
                <a:latin typeface="Arial" panose="020B0604020202020204" pitchFamily="34" charset="0"/>
                <a:cs typeface="Arial" panose="020B0604020202020204" pitchFamily="34" charset="0"/>
              </a:rPr>
              <a:t>A </a:t>
            </a:r>
            <a:r>
              <a:rPr lang="pt-BR" b="1" u="sng" dirty="0">
                <a:solidFill>
                  <a:schemeClr val="tx1"/>
                </a:solidFill>
                <a:latin typeface="Arial" panose="020B0604020202020204" pitchFamily="34" charset="0"/>
                <a:cs typeface="Arial" panose="020B0604020202020204" pitchFamily="34" charset="0"/>
              </a:rPr>
              <a:t>escrituração contábil</a:t>
            </a:r>
            <a:r>
              <a:rPr lang="pt-BR" dirty="0">
                <a:solidFill>
                  <a:schemeClr val="tx1"/>
                </a:solidFill>
                <a:latin typeface="Arial" panose="020B0604020202020204" pitchFamily="34" charset="0"/>
                <a:cs typeface="Arial" panose="020B0604020202020204" pitchFamily="34" charset="0"/>
              </a:rPr>
              <a:t>, </a:t>
            </a:r>
            <a:r>
              <a:rPr lang="pt-BR" b="1" dirty="0">
                <a:solidFill>
                  <a:schemeClr val="accent1"/>
                </a:solidFill>
                <a:latin typeface="Arial" panose="020B0604020202020204" pitchFamily="34" charset="0"/>
                <a:cs typeface="Arial" panose="020B0604020202020204" pitchFamily="34" charset="0"/>
              </a:rPr>
              <a:t>contendo a movimentação/lançamentos</a:t>
            </a:r>
            <a:r>
              <a:rPr lang="pt-BR" dirty="0">
                <a:solidFill>
                  <a:schemeClr val="tx1"/>
                </a:solidFill>
                <a:latin typeface="Arial" panose="020B0604020202020204" pitchFamily="34" charset="0"/>
                <a:cs typeface="Arial" panose="020B0604020202020204" pitchFamily="34" charset="0"/>
              </a:rPr>
              <a:t>, </a:t>
            </a:r>
            <a:r>
              <a:rPr lang="pt-BR" altLang="pt-BR" dirty="0">
                <a:solidFill>
                  <a:schemeClr val="tx1"/>
                </a:solidFill>
                <a:latin typeface="Arial" panose="020B0604020202020204" pitchFamily="34" charset="0"/>
                <a:cs typeface="Arial" panose="020B0604020202020204" pitchFamily="34" charset="0"/>
              </a:rPr>
              <a:t>econômico-financeiras  </a:t>
            </a:r>
            <a:r>
              <a:rPr lang="pt-BR" altLang="pt-BR" dirty="0">
                <a:solidFill>
                  <a:schemeClr val="accent1"/>
                </a:solidFill>
                <a:latin typeface="Arial" panose="020B0604020202020204" pitchFamily="34" charset="0"/>
                <a:cs typeface="Arial" panose="020B0604020202020204" pitchFamily="34" charset="0"/>
              </a:rPr>
              <a:t>decorrentes do ato cooperativo</a:t>
            </a:r>
            <a:r>
              <a:rPr lang="pt-BR" altLang="pt-BR" dirty="0">
                <a:solidFill>
                  <a:schemeClr val="tx1"/>
                </a:solidFill>
                <a:latin typeface="Arial" panose="020B0604020202020204" pitchFamily="34" charset="0"/>
                <a:cs typeface="Arial" panose="020B0604020202020204" pitchFamily="34" charset="0"/>
              </a:rPr>
              <a:t> (ingressos e dispêndios) e do </a:t>
            </a:r>
            <a:r>
              <a:rPr lang="pt-BR" altLang="pt-BR" dirty="0">
                <a:solidFill>
                  <a:schemeClr val="accent1"/>
                </a:solidFill>
                <a:latin typeface="Arial" panose="020B0604020202020204" pitchFamily="34" charset="0"/>
                <a:cs typeface="Arial" panose="020B0604020202020204" pitchFamily="34" charset="0"/>
              </a:rPr>
              <a:t>ato não cooperativo</a:t>
            </a:r>
            <a:r>
              <a:rPr lang="pt-BR" altLang="pt-BR" dirty="0">
                <a:solidFill>
                  <a:schemeClr val="tx1"/>
                </a:solidFill>
                <a:latin typeface="Arial" panose="020B0604020202020204" pitchFamily="34" charset="0"/>
                <a:cs typeface="Arial" panose="020B0604020202020204" pitchFamily="34" charset="0"/>
              </a:rPr>
              <a:t> (receitas e despesas), </a:t>
            </a:r>
            <a:r>
              <a:rPr lang="pt-BR" altLang="pt-BR" b="1" u="sng" dirty="0">
                <a:solidFill>
                  <a:schemeClr val="tx1"/>
                </a:solidFill>
                <a:latin typeface="Arial" panose="020B0604020202020204" pitchFamily="34" charset="0"/>
                <a:cs typeface="Arial" panose="020B0604020202020204" pitchFamily="34" charset="0"/>
              </a:rPr>
              <a:t>deve estar detalhadamente segregada na Escrituração Contábil Digital – ECD,</a:t>
            </a:r>
            <a:r>
              <a:rPr lang="pt-BR" altLang="pt-BR" dirty="0">
                <a:solidFill>
                  <a:schemeClr val="tx1"/>
                </a:solidFill>
                <a:latin typeface="Arial" panose="020B0604020202020204" pitchFamily="34" charset="0"/>
                <a:cs typeface="Arial" panose="020B0604020202020204" pitchFamily="34" charset="0"/>
              </a:rPr>
              <a:t> que contempla, nos termos da IN RFB 1.420/2013, a versão digital dos Livros Diário e Razão Contábil. </a:t>
            </a:r>
            <a:r>
              <a:rPr lang="pt-BR"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064312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95536" y="476672"/>
            <a:ext cx="8280920" cy="64807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pt-BR" sz="3200" b="0" i="0" u="none" strike="noStrike" cap="none" baseline="0" dirty="0">
                <a:solidFill>
                  <a:srgbClr val="00B0F0"/>
                </a:solidFill>
                <a:latin typeface="Trebuchet MS"/>
                <a:ea typeface="Trebuchet MS"/>
                <a:cs typeface="Trebuchet MS"/>
                <a:sym typeface="Trebuchet MS"/>
              </a:rPr>
              <a:t>ATO COOPERATIVO: ECD X ECF</a:t>
            </a:r>
          </a:p>
        </p:txBody>
      </p:sp>
      <p:sp>
        <p:nvSpPr>
          <p:cNvPr id="41" name="Shape 41"/>
          <p:cNvSpPr txBox="1">
            <a:spLocks noGrp="1"/>
          </p:cNvSpPr>
          <p:nvPr>
            <p:ph idx="1"/>
          </p:nvPr>
        </p:nvSpPr>
        <p:spPr>
          <a:xfrm>
            <a:off x="323528" y="1484784"/>
            <a:ext cx="8568952" cy="4968552"/>
          </a:xfrm>
          <a:prstGeom prst="rect">
            <a:avLst/>
          </a:prstGeom>
          <a:noFill/>
          <a:ln>
            <a:noFill/>
          </a:ln>
        </p:spPr>
        <p:txBody>
          <a:bodyPr lIns="91425" tIns="45700" rIns="91425" bIns="45700" anchor="t" anchorCtr="0">
            <a:noAutofit/>
          </a:bodyPr>
          <a:lstStyle/>
          <a:p>
            <a:pPr algn="just">
              <a:buFont typeface="Wingdings" panose="05000000000000000000" pitchFamily="2" charset="2"/>
              <a:buChar char="ü"/>
            </a:pPr>
            <a:r>
              <a:rPr lang="pt-BR" sz="2700" b="1" dirty="0">
                <a:solidFill>
                  <a:schemeClr val="tx1"/>
                </a:solidFill>
                <a:latin typeface="Arial" panose="020B0604020202020204" pitchFamily="34" charset="0"/>
                <a:cs typeface="Arial" panose="020B0604020202020204" pitchFamily="34" charset="0"/>
              </a:rPr>
              <a:t>As informações</a:t>
            </a:r>
            <a:r>
              <a:rPr lang="pt-BR" sz="2700" dirty="0">
                <a:solidFill>
                  <a:schemeClr val="tx1"/>
                </a:solidFill>
                <a:latin typeface="Arial" panose="020B0604020202020204" pitchFamily="34" charset="0"/>
                <a:cs typeface="Arial" panose="020B0604020202020204" pitchFamily="34" charset="0"/>
              </a:rPr>
              <a:t> da escrituração contábil presentes no arquivo digital </a:t>
            </a:r>
            <a:r>
              <a:rPr lang="pt-BR" sz="2700" b="1" dirty="0">
                <a:solidFill>
                  <a:schemeClr val="tx1"/>
                </a:solidFill>
                <a:latin typeface="Arial" panose="020B0604020202020204" pitchFamily="34" charset="0"/>
                <a:cs typeface="Arial" panose="020B0604020202020204" pitchFamily="34" charset="0"/>
              </a:rPr>
              <a:t>da ECD,</a:t>
            </a:r>
            <a:r>
              <a:rPr lang="pt-BR" sz="2700" dirty="0">
                <a:solidFill>
                  <a:schemeClr val="tx1"/>
                </a:solidFill>
                <a:latin typeface="Arial" panose="020B0604020202020204" pitchFamily="34" charset="0"/>
                <a:cs typeface="Arial" panose="020B0604020202020204" pitchFamily="34" charset="0"/>
              </a:rPr>
              <a:t> de acordo com a IN RFB nº 1.422/2013, </a:t>
            </a:r>
            <a:r>
              <a:rPr lang="pt-BR" sz="2700" b="1" dirty="0">
                <a:solidFill>
                  <a:schemeClr val="tx1"/>
                </a:solidFill>
                <a:latin typeface="Arial" panose="020B0604020202020204" pitchFamily="34" charset="0"/>
                <a:cs typeface="Arial" panose="020B0604020202020204" pitchFamily="34" charset="0"/>
              </a:rPr>
              <a:t>serão recuperadas junto a Escrituração Contábil Fiscal – ECF,</a:t>
            </a:r>
            <a:r>
              <a:rPr lang="pt-BR" sz="2700" dirty="0">
                <a:solidFill>
                  <a:schemeClr val="tx1"/>
                </a:solidFill>
                <a:latin typeface="Arial" panose="020B0604020202020204" pitchFamily="34" charset="0"/>
                <a:cs typeface="Arial" panose="020B0604020202020204" pitchFamily="34" charset="0"/>
              </a:rPr>
              <a:t> </a:t>
            </a:r>
            <a:r>
              <a:rPr lang="pt-BR" sz="2700" b="1" u="sng" dirty="0">
                <a:solidFill>
                  <a:schemeClr val="accent1"/>
                </a:solidFill>
                <a:latin typeface="Arial" panose="020B0604020202020204" pitchFamily="34" charset="0"/>
                <a:cs typeface="Arial" panose="020B0604020202020204" pitchFamily="34" charset="0"/>
              </a:rPr>
              <a:t>para composição da </a:t>
            </a:r>
            <a:r>
              <a:rPr lang="pt-BR" altLang="pt-BR" sz="2700" b="1" u="sng" dirty="0">
                <a:solidFill>
                  <a:schemeClr val="accent1"/>
                </a:solidFill>
                <a:latin typeface="Arial" panose="020B0604020202020204" pitchFamily="34" charset="0"/>
                <a:cs typeface="Arial" panose="020B0604020202020204" pitchFamily="34" charset="0"/>
              </a:rPr>
              <a:t>base de cálculo do IRPJ e da CSLL.</a:t>
            </a:r>
          </a:p>
          <a:p>
            <a:pPr algn="just">
              <a:buFont typeface="Wingdings" panose="05000000000000000000" pitchFamily="2" charset="2"/>
              <a:buChar char="ü"/>
            </a:pPr>
            <a:r>
              <a:rPr lang="pt-BR" sz="2700" b="1" dirty="0">
                <a:solidFill>
                  <a:schemeClr val="tx1"/>
                </a:solidFill>
                <a:latin typeface="Arial" panose="020B0604020202020204" pitchFamily="34" charset="0"/>
                <a:cs typeface="Arial" panose="020B0604020202020204" pitchFamily="34" charset="0"/>
              </a:rPr>
              <a:t>O registro segregado dos atos cooperados,</a:t>
            </a:r>
            <a:r>
              <a:rPr lang="pt-BR" sz="2700" dirty="0">
                <a:solidFill>
                  <a:schemeClr val="tx1"/>
                </a:solidFill>
                <a:latin typeface="Arial" panose="020B0604020202020204" pitchFamily="34" charset="0"/>
                <a:cs typeface="Arial" panose="020B0604020202020204" pitchFamily="34" charset="0"/>
              </a:rPr>
              <a:t> ingressos e dispêndios, </a:t>
            </a:r>
            <a:r>
              <a:rPr lang="pt-BR" sz="2700" b="1" dirty="0">
                <a:solidFill>
                  <a:schemeClr val="accent1"/>
                </a:solidFill>
                <a:latin typeface="Arial" panose="020B0604020202020204" pitchFamily="34" charset="0"/>
                <a:cs typeface="Arial" panose="020B0604020202020204" pitchFamily="34" charset="0"/>
              </a:rPr>
              <a:t>é fundamental para composição e detalhamento do resultado do ato cooperativo</a:t>
            </a:r>
            <a:r>
              <a:rPr lang="pt-BR" sz="2700" dirty="0">
                <a:solidFill>
                  <a:schemeClr val="accent1"/>
                </a:solidFill>
                <a:latin typeface="Arial" panose="020B0604020202020204" pitchFamily="34" charset="0"/>
                <a:cs typeface="Arial" panose="020B0604020202020204" pitchFamily="34" charset="0"/>
              </a:rPr>
              <a:t> </a:t>
            </a:r>
            <a:r>
              <a:rPr lang="pt-BR" sz="2700" dirty="0">
                <a:solidFill>
                  <a:schemeClr val="tx1"/>
                </a:solidFill>
                <a:latin typeface="Arial" panose="020B0604020202020204" pitchFamily="34" charset="0"/>
                <a:cs typeface="Arial" panose="020B0604020202020204" pitchFamily="34" charset="0"/>
              </a:rPr>
              <a:t>a ser ajustado, via adição ou exclusão, </a:t>
            </a:r>
            <a:r>
              <a:rPr lang="pt-BR" sz="2700" b="1" dirty="0">
                <a:solidFill>
                  <a:schemeClr val="tx1"/>
                </a:solidFill>
                <a:latin typeface="Arial" panose="020B0604020202020204" pitchFamily="34" charset="0"/>
                <a:cs typeface="Arial" panose="020B0604020202020204" pitchFamily="34" charset="0"/>
              </a:rPr>
              <a:t>no </a:t>
            </a:r>
            <a:r>
              <a:rPr lang="pt-BR" sz="2700" b="1" dirty="0" err="1">
                <a:solidFill>
                  <a:schemeClr val="tx1"/>
                </a:solidFill>
                <a:latin typeface="Arial" panose="020B0604020202020204" pitchFamily="34" charset="0"/>
                <a:cs typeface="Arial" panose="020B0604020202020204" pitchFamily="34" charset="0"/>
              </a:rPr>
              <a:t>e.LALUR</a:t>
            </a:r>
            <a:r>
              <a:rPr lang="pt-BR" sz="2700" b="1" dirty="0">
                <a:solidFill>
                  <a:schemeClr val="tx1"/>
                </a:solidFill>
                <a:latin typeface="Arial" panose="020B0604020202020204" pitchFamily="34" charset="0"/>
                <a:cs typeface="Arial" panose="020B0604020202020204" pitchFamily="34" charset="0"/>
              </a:rPr>
              <a:t> e </a:t>
            </a:r>
            <a:r>
              <a:rPr lang="pt-BR" sz="2700" b="1" dirty="0" err="1">
                <a:solidFill>
                  <a:schemeClr val="tx1"/>
                </a:solidFill>
                <a:latin typeface="Arial" panose="020B0604020202020204" pitchFamily="34" charset="0"/>
                <a:cs typeface="Arial" panose="020B0604020202020204" pitchFamily="34" charset="0"/>
              </a:rPr>
              <a:t>e.LACS</a:t>
            </a:r>
            <a:r>
              <a:rPr lang="pt-BR" sz="2700" dirty="0">
                <a:solidFill>
                  <a:schemeClr val="tx1"/>
                </a:solidFill>
                <a:latin typeface="Arial" panose="020B0604020202020204" pitchFamily="34" charset="0"/>
                <a:cs typeface="Arial" panose="020B0604020202020204" pitchFamily="34" charset="0"/>
              </a:rPr>
              <a:t>, presente na ECF.</a:t>
            </a:r>
          </a:p>
        </p:txBody>
      </p:sp>
    </p:spTree>
    <p:extLst>
      <p:ext uri="{BB962C8B-B14F-4D97-AF65-F5344CB8AC3E}">
        <p14:creationId xmlns:p14="http://schemas.microsoft.com/office/powerpoint/2010/main" val="6195556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DSM_Padrão">
  <a:themeElements>
    <a:clrScheme name="Vermelho Laranj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91440" tIns="45720" rIns="91440" bIns="45720" numCol="1" anchor="t" anchorCtr="0" compatLnSpc="1">
        <a:prstTxWarp prst="textNoShape">
          <a:avLst/>
        </a:prstTxWarp>
      </a:bodyPr>
      <a:lstStyle>
        <a:defPPr>
          <a:defRPr sz="2400" dirty="0" smtClean="0"/>
        </a:defPPr>
      </a:lstStyle>
    </a:txDef>
  </a:objectDefaults>
  <a:extraClrSchemeLst/>
  <a:extLst>
    <a:ext uri="{05A4C25C-085E-4340-85A3-A5531E510DB2}">
      <thm15:themeFamily xmlns:thm15="http://schemas.microsoft.com/office/thememl/2012/main" name="DSM_Padrão" id="{B324158E-52AC-4698-BD4E-51658BE0E481}" vid="{9ED0B8C4-930C-4DFC-85BD-EAB809AA18B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DSM_Padrão</Template>
  <TotalTime>16068</TotalTime>
  <Words>1711</Words>
  <Application>Microsoft Office PowerPoint</Application>
  <PresentationFormat>Apresentação na tela (4:3)</PresentationFormat>
  <Paragraphs>173</Paragraphs>
  <Slides>23</Slides>
  <Notes>21</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23</vt:i4>
      </vt:variant>
    </vt:vector>
  </HeadingPairs>
  <TitlesOfParts>
    <vt:vector size="31" baseType="lpstr">
      <vt:lpstr>Microsoft YaHei</vt:lpstr>
      <vt:lpstr>Arial</vt:lpstr>
      <vt:lpstr>Calibri</vt:lpstr>
      <vt:lpstr>Tahoma</vt:lpstr>
      <vt:lpstr>Times New Roman</vt:lpstr>
      <vt:lpstr>Trebuchet MS</vt:lpstr>
      <vt:lpstr>Wingdings</vt:lpstr>
      <vt:lpstr>DSM_Padrão</vt:lpstr>
      <vt:lpstr>ASPECTOS CONTÁBEIS E  JURÍDICOS DAS SOCIEDADES   COOPERATIVAS  Painel: Aspectos Contábeis das Sociedades Cooperativas</vt:lpstr>
      <vt:lpstr>LEGISLAÇÃO BÁSICA</vt:lpstr>
      <vt:lpstr>ATO COOPERATIVO</vt:lpstr>
      <vt:lpstr>REGULAMENTO DO IMPOSTO DE RENDA</vt:lpstr>
      <vt:lpstr>ATO COOPERATIVO</vt:lpstr>
      <vt:lpstr>ATO COOPERATIVO</vt:lpstr>
      <vt:lpstr>ATO COOPERATIVO</vt:lpstr>
      <vt:lpstr>ATO COOPERATIVO: ECD X ECF</vt:lpstr>
      <vt:lpstr>ATO COOPERATIVO: ECD X ECF</vt:lpstr>
      <vt:lpstr>FORMAS DE TRIBUTAÇÃO</vt:lpstr>
      <vt:lpstr>EVIDENCIAÇÃO DO ATO COOPERATIVO</vt:lpstr>
      <vt:lpstr>EVIDENCIAÇÃO DO ATO COOPERATIVO</vt:lpstr>
      <vt:lpstr>EVIDENCIAÇÃO DO ATO COOPERATIVO</vt:lpstr>
      <vt:lpstr>EVIDENCIAÇÃO DO ATO COOPERATIVO</vt:lpstr>
      <vt:lpstr>ATIVIDADES COMPLEMENTARES</vt:lpstr>
      <vt:lpstr>DISPÊNDIOS/DESPESAS INDIRETAS</vt:lpstr>
      <vt:lpstr>ATIVIDADES COMPLEMENTARES</vt:lpstr>
      <vt:lpstr>ATIVIDADES COMPLEMENTARES</vt:lpstr>
      <vt:lpstr>ATIVIDADES COMPLEMENTARES</vt:lpstr>
      <vt:lpstr>ATIVIDADES COMPLEMENTARES</vt:lpstr>
      <vt:lpstr>Apresentação do PowerPoint</vt:lpstr>
      <vt:lpstr>Apresentação do PowerPoint</vt:lpstr>
      <vt:lpstr>Muito Obrigado!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Atualização Tributária e ECF</dc:title>
  <dc:creator>Dorly Dickel</dc:creator>
  <cp:lastModifiedBy>Dorly Dickel</cp:lastModifiedBy>
  <cp:revision>252</cp:revision>
  <dcterms:modified xsi:type="dcterms:W3CDTF">2017-06-22T14:13:03Z</dcterms:modified>
</cp:coreProperties>
</file>