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382" r:id="rId2"/>
    <p:sldId id="414" r:id="rId3"/>
    <p:sldId id="517" r:id="rId4"/>
    <p:sldId id="518" r:id="rId5"/>
    <p:sldId id="520" r:id="rId6"/>
    <p:sldId id="521" r:id="rId7"/>
    <p:sldId id="519" r:id="rId8"/>
    <p:sldId id="522" r:id="rId9"/>
    <p:sldId id="523" r:id="rId10"/>
    <p:sldId id="524" r:id="rId11"/>
    <p:sldId id="525" r:id="rId12"/>
    <p:sldId id="526" r:id="rId13"/>
    <p:sldId id="393" r:id="rId14"/>
    <p:sldId id="431" r:id="rId15"/>
    <p:sldId id="531" r:id="rId16"/>
    <p:sldId id="514" r:id="rId17"/>
    <p:sldId id="433" r:id="rId18"/>
    <p:sldId id="509" r:id="rId19"/>
    <p:sldId id="434" r:id="rId20"/>
    <p:sldId id="436" r:id="rId21"/>
    <p:sldId id="435" r:id="rId22"/>
    <p:sldId id="510" r:id="rId23"/>
    <p:sldId id="508" r:id="rId24"/>
    <p:sldId id="516" r:id="rId25"/>
    <p:sldId id="529" r:id="rId26"/>
    <p:sldId id="530" r:id="rId27"/>
    <p:sldId id="527" r:id="rId28"/>
    <p:sldId id="515" r:id="rId29"/>
    <p:sldId id="533" r:id="rId30"/>
    <p:sldId id="532" r:id="rId31"/>
    <p:sldId id="537" r:id="rId32"/>
    <p:sldId id="534" r:id="rId33"/>
    <p:sldId id="535" r:id="rId34"/>
    <p:sldId id="536" r:id="rId35"/>
    <p:sldId id="539" r:id="rId36"/>
    <p:sldId id="540" r:id="rId37"/>
    <p:sldId id="541" r:id="rId38"/>
    <p:sldId id="542" r:id="rId39"/>
    <p:sldId id="538" r:id="rId40"/>
    <p:sldId id="543" r:id="rId41"/>
    <p:sldId id="505" r:id="rId42"/>
    <p:sldId id="506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6" autoAdjust="0"/>
    <p:restoredTop sz="94662" autoAdjust="0"/>
  </p:normalViewPr>
  <p:slideViewPr>
    <p:cSldViewPr>
      <p:cViewPr>
        <p:scale>
          <a:sx n="75" d="100"/>
          <a:sy n="75" d="100"/>
        </p:scale>
        <p:origin x="-109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1E957-07E8-4C8E-9075-92A1BB6A9AD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88D17-B43B-403F-8073-0FAA738E8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671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97DB77-E90C-403F-849D-7B7568036C1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2CD63B-90BB-48E9-8D73-D1CD313CC8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016"/>
            <a:ext cx="6400800" cy="2232248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</a:rPr>
              <a:t>CRC ES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b="1" dirty="0" smtClean="0">
              <a:solidFill>
                <a:schemeClr val="tx1"/>
              </a:solidFill>
            </a:endParaRPr>
          </a:p>
          <a:p>
            <a:r>
              <a:rPr lang="pt-BR" b="1" dirty="0" err="1" smtClean="0">
                <a:solidFill>
                  <a:schemeClr val="tx1"/>
                </a:solidFill>
              </a:rPr>
              <a:t>Haynner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smtClean="0">
                <a:solidFill>
                  <a:schemeClr val="tx1"/>
                </a:solidFill>
              </a:rPr>
              <a:t>Batista </a:t>
            </a:r>
            <a:r>
              <a:rPr lang="pt-BR" b="1" dirty="0" smtClean="0">
                <a:solidFill>
                  <a:schemeClr val="tx1"/>
                </a:solidFill>
              </a:rPr>
              <a:t>Capettini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julho </a:t>
            </a:r>
            <a:r>
              <a:rPr lang="pt-BR" b="1" dirty="0" smtClean="0">
                <a:solidFill>
                  <a:schemeClr val="tx1"/>
                </a:solidFill>
              </a:rPr>
              <a:t>de </a:t>
            </a:r>
            <a:r>
              <a:rPr lang="pt-BR" b="1" dirty="0" smtClean="0">
                <a:solidFill>
                  <a:schemeClr val="tx1"/>
                </a:solidFill>
              </a:rPr>
              <a:t>2017</a:t>
            </a:r>
            <a:endParaRPr lang="pt-BR" b="1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7544" y="476672"/>
            <a:ext cx="8208912" cy="1656184"/>
          </a:xfrm>
        </p:spPr>
        <p:txBody>
          <a:bodyPr>
            <a:normAutofit fontScale="90000"/>
          </a:bodyPr>
          <a:lstStyle/>
          <a:p>
            <a:r>
              <a:rPr lang="pt-BR" b="1" u="sng" dirty="0" smtClean="0"/>
              <a:t>CONSTITUIÇÃO E </a:t>
            </a:r>
            <a:r>
              <a:rPr lang="pt-BR" b="1" u="sng" dirty="0" smtClean="0"/>
              <a:t>ASPECTOS JURÍDICOS DAS SOCIEDADES COOPERATIVAS</a:t>
            </a: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1714084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260350"/>
            <a:ext cx="6408712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ESTATUTO SOCIAL</a:t>
            </a:r>
            <a:endParaRPr lang="pt-BR" sz="4000" b="1" u="sng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pt-BR" sz="1600" b="1" u="sng" dirty="0" smtClean="0"/>
          </a:p>
          <a:p>
            <a:pPr marL="0" indent="0" algn="ctr">
              <a:buNone/>
            </a:pPr>
            <a:endParaRPr lang="pt-BR" sz="1600" b="1" u="sng" dirty="0"/>
          </a:p>
          <a:p>
            <a:pPr marL="0" indent="0" algn="ctr">
              <a:buNone/>
            </a:pPr>
            <a:endParaRPr lang="pt-BR" sz="1600" b="1" u="sng" dirty="0" smtClean="0"/>
          </a:p>
          <a:p>
            <a:pPr marL="0" indent="0" algn="ctr">
              <a:buNone/>
            </a:pPr>
            <a:endParaRPr lang="pt-BR" sz="1600" b="1" u="sng" dirty="0"/>
          </a:p>
          <a:p>
            <a:pPr marL="0" indent="0" algn="ctr">
              <a:buNone/>
            </a:pPr>
            <a:endParaRPr lang="pt-BR" sz="1600" b="1" u="sng" dirty="0" smtClean="0"/>
          </a:p>
          <a:p>
            <a:pPr marL="0" indent="0" algn="ctr">
              <a:buNone/>
            </a:pPr>
            <a:endParaRPr lang="pt-BR" sz="1600" b="1" u="sng" dirty="0"/>
          </a:p>
          <a:p>
            <a:pPr marL="0" indent="0" algn="ctr">
              <a:buNone/>
            </a:pPr>
            <a:r>
              <a:rPr lang="pt-BR" sz="1800" b="1" u="sng" dirty="0" smtClean="0"/>
              <a:t>Observar Anexo </a:t>
            </a:r>
            <a:r>
              <a:rPr lang="pt-BR" sz="1800" b="1" u="sng" dirty="0"/>
              <a:t>IV </a:t>
            </a:r>
            <a:r>
              <a:rPr lang="pt-BR" sz="1800" b="1" u="sng" dirty="0" smtClean="0"/>
              <a:t>da IN </a:t>
            </a:r>
            <a:r>
              <a:rPr lang="pt-BR" sz="1800" b="1" u="sng" dirty="0"/>
              <a:t>38-2017 </a:t>
            </a:r>
            <a:r>
              <a:rPr lang="pt-BR" sz="1800" b="1" u="sng" dirty="0" smtClean="0"/>
              <a:t>- Manual </a:t>
            </a:r>
            <a:r>
              <a:rPr lang="pt-BR" sz="1800" b="1" u="sng" dirty="0"/>
              <a:t>de Registro Cooperativa - alterado pela IN 40-2017</a:t>
            </a:r>
          </a:p>
        </p:txBody>
      </p:sp>
    </p:spTree>
    <p:extLst>
      <p:ext uri="{BB962C8B-B14F-4D97-AF65-F5344CB8AC3E}">
        <p14:creationId xmlns:p14="http://schemas.microsoft.com/office/powerpoint/2010/main" val="225320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350"/>
            <a:ext cx="8496944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VALIDADE DOS ATOS JURÍDICOS</a:t>
            </a:r>
            <a:endParaRPr lang="pt-BR" sz="4000" b="1" u="sng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 u="sng" dirty="0" smtClean="0"/>
              <a:t>CÓDIGO </a:t>
            </a:r>
            <a:r>
              <a:rPr lang="pt-BR" sz="1600" b="1" u="sng" dirty="0"/>
              <a:t>CIVIL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pt-BR" sz="1600" b="1" u="sng" dirty="0"/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 u="sng" dirty="0"/>
              <a:t>Art. 104. A validade do negócio jurídico requer: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dirty="0"/>
              <a:t>I - agente capaz;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dirty="0"/>
              <a:t>II - objeto lícito, possível, determinado ou determinável;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 u="sng" dirty="0"/>
              <a:t>III - forma prescrita ou não defesa em lei.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pt-BR" sz="16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 u="sng" dirty="0"/>
              <a:t>Art. 166. É nulo o negócio jurídico quando: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dirty="0"/>
              <a:t>I - celebrado por pessoa absolutamente incapaz;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dirty="0"/>
              <a:t>II - for ilícito, impossível ou indeterminável o seu objeto;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dirty="0"/>
              <a:t>III - o motivo determinante, comum a ambas as partes, for ilícito;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 u="sng" dirty="0"/>
              <a:t>IV - não revestir a forma prescrita em lei;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 u="sng" dirty="0"/>
              <a:t>V - for preterida alguma solenidade que a lei considere essencial para a sua validade;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dirty="0"/>
              <a:t>VI - tiver por objetivo fraudar lei imperativa;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1600" dirty="0"/>
              <a:t>VII - a lei taxativamente o declarar nulo, ou proibir-lhe a prática, sem cominar sanção.</a:t>
            </a:r>
          </a:p>
          <a:p>
            <a:pPr marL="0" indent="0" algn="ctr">
              <a:buNone/>
            </a:pPr>
            <a:endParaRPr lang="pt-BR" sz="1600" b="1" u="sng" dirty="0"/>
          </a:p>
        </p:txBody>
      </p:sp>
    </p:spTree>
    <p:extLst>
      <p:ext uri="{BB962C8B-B14F-4D97-AF65-F5344CB8AC3E}">
        <p14:creationId xmlns:p14="http://schemas.microsoft.com/office/powerpoint/2010/main" val="9379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350"/>
            <a:ext cx="8496944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DESCONSIDERAÇÃO DA PJ</a:t>
            </a:r>
            <a:endParaRPr lang="pt-BR" sz="4000" b="1" u="sng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712968" cy="485428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1300" b="1" u="sng" dirty="0" smtClean="0"/>
              <a:t>DIREITO CIVIL - CC</a:t>
            </a:r>
            <a:endParaRPr lang="pt-BR" sz="1300" b="1" u="sng" dirty="0"/>
          </a:p>
          <a:p>
            <a:pPr marL="0" indent="0" algn="just">
              <a:buNone/>
            </a:pPr>
            <a:r>
              <a:rPr lang="pt-BR" sz="1300" dirty="0"/>
              <a:t>Art. 50. Em caso de abuso da personalidade jurídica, caracterizado pelo desvio de finalidade, ou pela confusão patrimonial, pode o juiz decidir, a requerimento da parte, ou do Ministério Público quando lhe couber intervir no processo, que os efeitos de certas e determinadas relações de obrigações sejam estendidos aos bens particulares dos administradores ou sócios da pessoa jurídica</a:t>
            </a:r>
            <a:r>
              <a:rPr lang="pt-BR" sz="1300" dirty="0" smtClean="0"/>
              <a:t>.</a:t>
            </a:r>
          </a:p>
          <a:p>
            <a:pPr marL="0" indent="0" algn="just">
              <a:buNone/>
            </a:pPr>
            <a:endParaRPr lang="pt-BR" sz="1300" dirty="0" smtClean="0"/>
          </a:p>
          <a:p>
            <a:pPr marL="0" indent="0" algn="just">
              <a:buNone/>
            </a:pPr>
            <a:r>
              <a:rPr lang="pt-BR" sz="1300" b="1" u="sng" dirty="0" smtClean="0"/>
              <a:t>DIREITO CONSUMERISTA - CDC</a:t>
            </a:r>
            <a:endParaRPr lang="pt-BR" sz="1300" b="1" u="sng" dirty="0"/>
          </a:p>
          <a:p>
            <a:pPr marL="0" indent="0" algn="just">
              <a:buNone/>
            </a:pPr>
            <a:r>
              <a:rPr lang="pt-BR" sz="1300" dirty="0"/>
              <a:t>Art. 28. O juiz poderá desconsiderar a personalidade jurídica da sociedade quando, em detrimento do consumidor, houver abuso de direito, excesso de poder, infração da lei, fato ou ato ilícito ou violação dos estatutos ou contrato social. A desconsideração também será efetivada quando houver falência, estado de insolvência, encerramento ou inatividade da pessoa jurídica provocados por má administração</a:t>
            </a:r>
            <a:r>
              <a:rPr lang="pt-BR" sz="1300" dirty="0" smtClean="0"/>
              <a:t>.</a:t>
            </a:r>
          </a:p>
          <a:p>
            <a:pPr marL="0" indent="0" algn="just">
              <a:buNone/>
            </a:pPr>
            <a:endParaRPr lang="pt-BR" sz="1300" dirty="0" smtClean="0"/>
          </a:p>
          <a:p>
            <a:pPr marL="0" indent="0" algn="just">
              <a:buNone/>
            </a:pPr>
            <a:r>
              <a:rPr lang="pt-BR" sz="1300" b="1" u="sng" dirty="0" smtClean="0"/>
              <a:t>DIREITO CONCORRENCIAL – Lei nº 12.529</a:t>
            </a:r>
            <a:endParaRPr lang="pt-BR" sz="1300" b="1" u="sng" dirty="0"/>
          </a:p>
          <a:p>
            <a:pPr marL="0" indent="0" algn="just">
              <a:buNone/>
            </a:pPr>
            <a:r>
              <a:rPr lang="pt-BR" sz="1300" dirty="0"/>
              <a:t>Art. 34.  A personalidade jurídica do responsável por infração da ordem econômica poderá </a:t>
            </a:r>
            <a:r>
              <a:rPr lang="pt-BR" sz="1300" dirty="0" smtClean="0"/>
              <a:t>ser desconsiderada </a:t>
            </a:r>
            <a:r>
              <a:rPr lang="pt-BR" sz="1300" dirty="0"/>
              <a:t>quando houver da parte deste abuso de direito, excesso de poder, infração da lei, fato ou ato ilícito ou violação dos estatutos ou contrato social. </a:t>
            </a:r>
          </a:p>
          <a:p>
            <a:pPr marL="0" indent="0" algn="just">
              <a:buNone/>
            </a:pPr>
            <a:r>
              <a:rPr lang="pt-BR" sz="1300" dirty="0"/>
              <a:t>Parágrafo único.  A desconsideração também será efetivada quando houver falência, estado de </a:t>
            </a:r>
            <a:r>
              <a:rPr lang="pt-BR" sz="1300" dirty="0" smtClean="0"/>
              <a:t>insolvência, encerramento </a:t>
            </a:r>
            <a:r>
              <a:rPr lang="pt-BR" sz="1300" dirty="0"/>
              <a:t>ou inatividade da pessoa jurídica provocados por má administração.</a:t>
            </a:r>
          </a:p>
          <a:p>
            <a:pPr marL="0" indent="0" algn="just">
              <a:buNone/>
            </a:pPr>
            <a:endParaRPr lang="pt-BR" sz="1300" dirty="0" smtClean="0"/>
          </a:p>
          <a:p>
            <a:pPr marL="0" indent="0" algn="just">
              <a:buNone/>
            </a:pPr>
            <a:r>
              <a:rPr lang="pt-BR" sz="1300" b="1" u="sng" dirty="0" smtClean="0"/>
              <a:t>DIREITO AMBIENTAL – Lei nº 9605</a:t>
            </a:r>
          </a:p>
          <a:p>
            <a:pPr marL="0" indent="0" algn="just">
              <a:buNone/>
            </a:pPr>
            <a:r>
              <a:rPr lang="pt-BR" sz="1300" dirty="0"/>
              <a:t>Art. 4º Poderá ser desconsiderada a pessoa jurídica sempre que sua personalidade for obstáculo ao ressarcimento de prejuízos causados à qualidade do meio ambiente.</a:t>
            </a: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22658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344815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ASPECTO CONSTITUCIONAL</a:t>
            </a:r>
            <a:endParaRPr lang="pt-BR" sz="4000" b="1" u="sng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3"/>
            <a:ext cx="8785225" cy="4392488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1800" b="1" u="sng" dirty="0"/>
              <a:t>DOS DIREITOS E GARANTIAS FUNDAMENTAIS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800" b="1" u="sng" dirty="0"/>
              <a:t>DOS DIREITOS E DEVERES INDIVIDUAIS E </a:t>
            </a:r>
            <a:r>
              <a:rPr lang="pt-BR" sz="1800" b="1" u="sng" dirty="0" smtClean="0"/>
              <a:t>COLETIVOS</a:t>
            </a:r>
          </a:p>
          <a:p>
            <a:pPr marL="0" indent="0" algn="ctr">
              <a:buFont typeface="Wingdings" pitchFamily="2" charset="2"/>
              <a:buNone/>
            </a:pPr>
            <a:endParaRPr lang="pt-BR" sz="1800" b="1" u="sng" dirty="0" smtClean="0"/>
          </a:p>
          <a:p>
            <a:pPr marL="0" indent="0">
              <a:buFont typeface="Wingdings" pitchFamily="2" charset="2"/>
              <a:buNone/>
            </a:pPr>
            <a:r>
              <a:rPr lang="pt-BR" sz="1800" b="1" dirty="0" smtClean="0"/>
              <a:t>Artigo </a:t>
            </a:r>
            <a:r>
              <a:rPr lang="pt-BR" sz="1800" b="1" dirty="0"/>
              <a:t>5º. </a:t>
            </a:r>
            <a:r>
              <a:rPr lang="pt-BR" sz="1800" dirty="0"/>
              <a:t>Todos são iguais perante a lei, (...) nos termos seguintes</a:t>
            </a:r>
            <a:r>
              <a:rPr lang="pt-BR" sz="1800" dirty="0" smtClean="0"/>
              <a:t>:</a:t>
            </a:r>
            <a:endParaRPr lang="pt-BR" sz="1800" b="1" dirty="0"/>
          </a:p>
          <a:p>
            <a:pPr marL="0" indent="0" algn="just">
              <a:buFont typeface="Wingdings" pitchFamily="2" charset="2"/>
              <a:buNone/>
            </a:pPr>
            <a:r>
              <a:rPr lang="pt-BR" sz="1800" b="1" dirty="0"/>
              <a:t>XVII – </a:t>
            </a:r>
            <a:r>
              <a:rPr lang="pt-BR" sz="1800" b="1" u="sng" dirty="0"/>
              <a:t>é plena a liberdade de associação</a:t>
            </a:r>
            <a:r>
              <a:rPr lang="pt-BR" sz="1800" dirty="0"/>
              <a:t> para fins lícitos, vedada a de caráter paramilitar;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800" b="1" dirty="0"/>
              <a:t>XVIII – </a:t>
            </a:r>
            <a:r>
              <a:rPr lang="pt-BR" sz="1800" dirty="0"/>
              <a:t>a criação de associações e, </a:t>
            </a:r>
            <a:r>
              <a:rPr lang="pt-BR" sz="1800" b="1" u="sng" dirty="0"/>
              <a:t>na forma da lei</a:t>
            </a:r>
            <a:r>
              <a:rPr lang="pt-BR" sz="1800" dirty="0"/>
              <a:t>, </a:t>
            </a:r>
            <a:r>
              <a:rPr lang="pt-BR" sz="1800" b="1" u="sng" dirty="0"/>
              <a:t>a de cooperativas</a:t>
            </a:r>
            <a:r>
              <a:rPr lang="pt-BR" sz="1800" dirty="0"/>
              <a:t> independem de autorização, sendo vedada a intervenção estatal em seu funcionamento</a:t>
            </a:r>
            <a:r>
              <a:rPr lang="pt-BR" sz="1800" dirty="0" smtClean="0"/>
              <a:t>;</a:t>
            </a:r>
          </a:p>
          <a:p>
            <a:pPr marL="0" indent="0" algn="ctr">
              <a:buFont typeface="Wingdings" pitchFamily="2" charset="2"/>
              <a:buNone/>
            </a:pPr>
            <a:endParaRPr lang="pt-BR" sz="1800" b="1" dirty="0"/>
          </a:p>
          <a:p>
            <a:pPr marL="0" indent="0" algn="ctr">
              <a:buFont typeface="Wingdings" pitchFamily="2" charset="2"/>
              <a:buNone/>
            </a:pPr>
            <a:r>
              <a:rPr lang="pt-BR" sz="1800" b="1" dirty="0"/>
              <a:t>“NA FORMA DA LEI” = Lei nº 5.764/71</a:t>
            </a:r>
          </a:p>
          <a:p>
            <a:pPr marL="0" indent="0" algn="ctr">
              <a:buFont typeface="Wingdings" pitchFamily="2" charset="2"/>
              <a:buNone/>
            </a:pPr>
            <a:r>
              <a:rPr lang="pt-BR" sz="1800" b="1" dirty="0"/>
              <a:t>(principalmente)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6128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720378"/>
          </a:xfrm>
        </p:spPr>
        <p:txBody>
          <a:bodyPr>
            <a:normAutofit/>
          </a:bodyPr>
          <a:lstStyle/>
          <a:p>
            <a:pPr algn="l"/>
            <a:r>
              <a:rPr lang="pt-BR" sz="4000" b="1" u="sng" dirty="0" smtClean="0"/>
              <a:t>A Lei </a:t>
            </a:r>
            <a:r>
              <a:rPr lang="pt-BR" sz="4000" b="1" u="sng" dirty="0"/>
              <a:t>nº 5.764/71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2"/>
            <a:ext cx="8775700" cy="4435475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pt-BR" sz="2300" b="1" dirty="0"/>
              <a:t>Art. 107 -</a:t>
            </a:r>
            <a:r>
              <a:rPr lang="pt-BR" sz="2300" dirty="0"/>
              <a:t> As cooperativas são obrigadas, para seu funcionamento, </a:t>
            </a:r>
            <a:r>
              <a:rPr lang="pt-BR" sz="2300" b="1" u="sng" dirty="0"/>
              <a:t>a registrar-se na Organização das Cooperativas Brasileiras ou na entidade estadual</a:t>
            </a:r>
            <a:r>
              <a:rPr lang="pt-BR" sz="2300" dirty="0"/>
              <a:t>, se houver, mediante apresentação dos estatutos sociais e suas alterações </a:t>
            </a:r>
            <a:r>
              <a:rPr lang="pt-BR" sz="2300" dirty="0" smtClean="0"/>
              <a:t>posteriores.</a:t>
            </a:r>
          </a:p>
          <a:p>
            <a:pPr marL="0" indent="0" algn="just">
              <a:buFontTx/>
              <a:buNone/>
            </a:pPr>
            <a:endParaRPr lang="pt-BR" sz="2300" dirty="0" smtClean="0"/>
          </a:p>
          <a:p>
            <a:pPr marL="0" indent="0" algn="ctr">
              <a:buFontTx/>
              <a:buNone/>
            </a:pPr>
            <a:r>
              <a:rPr lang="pt-BR" sz="2300" b="1" dirty="0" smtClean="0"/>
              <a:t>Registro </a:t>
            </a:r>
          </a:p>
          <a:p>
            <a:pPr marL="0" indent="0" algn="ctr">
              <a:buFontTx/>
              <a:buNone/>
            </a:pPr>
            <a:r>
              <a:rPr lang="pt-BR" sz="2300" b="1" dirty="0" smtClean="0"/>
              <a:t>x </a:t>
            </a:r>
          </a:p>
          <a:p>
            <a:pPr marL="0" indent="0" algn="ctr">
              <a:buFontTx/>
              <a:buNone/>
            </a:pPr>
            <a:r>
              <a:rPr lang="pt-BR" sz="2300" b="1" dirty="0" smtClean="0"/>
              <a:t>Filiação </a:t>
            </a:r>
            <a:r>
              <a:rPr lang="pt-BR" sz="2300" b="1" dirty="0"/>
              <a:t>(Sindical) </a:t>
            </a:r>
            <a:endParaRPr lang="pt-BR" sz="2300" b="1" dirty="0" smtClean="0"/>
          </a:p>
          <a:p>
            <a:pPr marL="0" indent="0" algn="ctr">
              <a:buFontTx/>
              <a:buNone/>
            </a:pPr>
            <a:r>
              <a:rPr lang="pt-BR" sz="2300" b="1" dirty="0" smtClean="0"/>
              <a:t>x </a:t>
            </a:r>
          </a:p>
          <a:p>
            <a:pPr marL="0" indent="0" algn="ctr">
              <a:buFontTx/>
              <a:buNone/>
            </a:pPr>
            <a:r>
              <a:rPr lang="pt-BR" sz="2300" b="1" dirty="0" smtClean="0"/>
              <a:t>Autorização </a:t>
            </a:r>
            <a:r>
              <a:rPr lang="pt-BR" sz="2300" b="1" dirty="0"/>
              <a:t>(Vedação constitucional)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3698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720378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SISTEMA COOPERATIVO</a:t>
            </a:r>
            <a:endParaRPr lang="pt-BR" sz="4000" b="1" u="sng" dirty="0"/>
          </a:p>
        </p:txBody>
      </p:sp>
      <p:grpSp>
        <p:nvGrpSpPr>
          <p:cNvPr id="25" name="Grupo 24"/>
          <p:cNvGrpSpPr/>
          <p:nvPr/>
        </p:nvGrpSpPr>
        <p:grpSpPr>
          <a:xfrm>
            <a:off x="485944" y="1603558"/>
            <a:ext cx="8064896" cy="4756561"/>
            <a:chOff x="1356918" y="1343952"/>
            <a:chExt cx="6160419" cy="4681480"/>
          </a:xfrm>
        </p:grpSpPr>
        <p:sp>
          <p:nvSpPr>
            <p:cNvPr id="26" name="Forma livre 25"/>
            <p:cNvSpPr/>
            <p:nvPr/>
          </p:nvSpPr>
          <p:spPr>
            <a:xfrm>
              <a:off x="4538415" y="2582634"/>
              <a:ext cx="1226781" cy="2440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6675"/>
                  </a:lnTo>
                  <a:lnTo>
                    <a:pt x="1226781" y="136675"/>
                  </a:lnTo>
                  <a:lnTo>
                    <a:pt x="1226781" y="244067"/>
                  </a:lnTo>
                </a:path>
              </a:pathLst>
            </a:custGeom>
            <a:noFill/>
            <a:ln w="25400" cap="flat" cmpd="sng" algn="ctr">
              <a:solidFill>
                <a:srgbClr val="4F81B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7" name="Forma livre 26"/>
            <p:cNvSpPr/>
            <p:nvPr/>
          </p:nvSpPr>
          <p:spPr>
            <a:xfrm>
              <a:off x="5068761" y="5303340"/>
              <a:ext cx="380011" cy="4663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3369" y="0"/>
                  </a:moveTo>
                  <a:lnTo>
                    <a:pt x="323369" y="466395"/>
                  </a:lnTo>
                  <a:lnTo>
                    <a:pt x="0" y="466395"/>
                  </a:lnTo>
                </a:path>
              </a:pathLst>
            </a:custGeom>
            <a:noFill/>
            <a:ln w="25400" cap="flat" cmpd="sng" algn="ctr">
              <a:solidFill>
                <a:srgbClr val="4F81B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8" name="Forma livre 27"/>
            <p:cNvSpPr/>
            <p:nvPr/>
          </p:nvSpPr>
          <p:spPr>
            <a:xfrm>
              <a:off x="3394425" y="4656324"/>
              <a:ext cx="166898" cy="3913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91318"/>
                  </a:lnTo>
                  <a:lnTo>
                    <a:pt x="166898" y="391318"/>
                  </a:lnTo>
                </a:path>
              </a:pathLst>
            </a:custGeom>
            <a:noFill/>
            <a:ln w="25400" cap="flat" cmpd="sng" algn="ctr">
              <a:solidFill>
                <a:srgbClr val="4F81B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9" name="Forma livre 28"/>
            <p:cNvSpPr/>
            <p:nvPr/>
          </p:nvSpPr>
          <p:spPr>
            <a:xfrm>
              <a:off x="3148573" y="4656324"/>
              <a:ext cx="178762" cy="3913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78762" y="0"/>
                  </a:moveTo>
                  <a:lnTo>
                    <a:pt x="178762" y="391318"/>
                  </a:lnTo>
                  <a:lnTo>
                    <a:pt x="0" y="391318"/>
                  </a:lnTo>
                </a:path>
              </a:pathLst>
            </a:custGeom>
            <a:noFill/>
            <a:ln w="25400" cap="flat" cmpd="sng" algn="ctr">
              <a:solidFill>
                <a:srgbClr val="4F81B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30" name="Forma livre 29"/>
            <p:cNvSpPr/>
            <p:nvPr/>
          </p:nvSpPr>
          <p:spPr>
            <a:xfrm>
              <a:off x="3346505" y="4046457"/>
              <a:ext cx="468651" cy="27160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68651" y="0"/>
                  </a:moveTo>
                  <a:lnTo>
                    <a:pt x="468651" y="164213"/>
                  </a:lnTo>
                  <a:lnTo>
                    <a:pt x="0" y="164213"/>
                  </a:lnTo>
                  <a:lnTo>
                    <a:pt x="0" y="271606"/>
                  </a:lnTo>
                </a:path>
              </a:pathLst>
            </a:custGeom>
            <a:noFill/>
            <a:ln w="25400" cap="flat" cmpd="sng" algn="ctr">
              <a:solidFill>
                <a:srgbClr val="4F81B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31" name="Forma livre 30"/>
            <p:cNvSpPr/>
            <p:nvPr/>
          </p:nvSpPr>
          <p:spPr>
            <a:xfrm>
              <a:off x="3342383" y="3338095"/>
              <a:ext cx="472773" cy="19696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9575"/>
                  </a:lnTo>
                  <a:lnTo>
                    <a:pt x="472773" y="89575"/>
                  </a:lnTo>
                  <a:lnTo>
                    <a:pt x="472773" y="196968"/>
                  </a:lnTo>
                </a:path>
              </a:pathLst>
            </a:custGeom>
            <a:noFill/>
            <a:ln w="25400" cap="flat" cmpd="sng" algn="ctr">
              <a:solidFill>
                <a:srgbClr val="4F81B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32" name="Forma livre 31"/>
            <p:cNvSpPr/>
            <p:nvPr/>
          </p:nvSpPr>
          <p:spPr>
            <a:xfrm>
              <a:off x="3342383" y="2582634"/>
              <a:ext cx="1196031" cy="2440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96031" y="0"/>
                  </a:moveTo>
                  <a:lnTo>
                    <a:pt x="1196031" y="136675"/>
                  </a:lnTo>
                  <a:lnTo>
                    <a:pt x="0" y="136675"/>
                  </a:lnTo>
                  <a:lnTo>
                    <a:pt x="0" y="244067"/>
                  </a:lnTo>
                </a:path>
              </a:pathLst>
            </a:custGeom>
            <a:noFill/>
            <a:ln w="25400" cap="flat" cmpd="sng" algn="ctr">
              <a:solidFill>
                <a:srgbClr val="4F81B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33" name="Forma livre 32"/>
            <p:cNvSpPr/>
            <p:nvPr/>
          </p:nvSpPr>
          <p:spPr>
            <a:xfrm>
              <a:off x="4492695" y="2071322"/>
              <a:ext cx="91440" cy="1445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44509"/>
                  </a:lnTo>
                </a:path>
              </a:pathLst>
            </a:custGeom>
            <a:noFill/>
            <a:ln w="25400" cap="flat" cmpd="sng" algn="ctr">
              <a:solidFill>
                <a:srgbClr val="4F81B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34" name="Forma livre 33"/>
            <p:cNvSpPr/>
            <p:nvPr/>
          </p:nvSpPr>
          <p:spPr>
            <a:xfrm>
              <a:off x="4492695" y="1599673"/>
              <a:ext cx="91440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4672" y="45720"/>
                  </a:moveTo>
                  <a:lnTo>
                    <a:pt x="45720" y="45720"/>
                  </a:lnTo>
                  <a:lnTo>
                    <a:pt x="45720" y="137049"/>
                  </a:lnTo>
                </a:path>
              </a:pathLst>
            </a:custGeom>
            <a:noFill/>
            <a:ln w="25400" cap="flat" cmpd="sng" algn="ctr">
              <a:solidFill>
                <a:srgbClr val="4F81BD">
                  <a:shade val="6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35" name="Forma livre 34"/>
            <p:cNvSpPr/>
            <p:nvPr/>
          </p:nvSpPr>
          <p:spPr>
            <a:xfrm>
              <a:off x="4045974" y="1343952"/>
              <a:ext cx="1022786" cy="301440"/>
            </a:xfrm>
            <a:custGeom>
              <a:avLst/>
              <a:gdLst>
                <a:gd name="connsiteX0" fmla="*/ 0 w 1022786"/>
                <a:gd name="connsiteY0" fmla="*/ 0 h 301440"/>
                <a:gd name="connsiteX1" fmla="*/ 1022786 w 1022786"/>
                <a:gd name="connsiteY1" fmla="*/ 0 h 301440"/>
                <a:gd name="connsiteX2" fmla="*/ 1022786 w 1022786"/>
                <a:gd name="connsiteY2" fmla="*/ 301440 h 301440"/>
                <a:gd name="connsiteX3" fmla="*/ 0 w 1022786"/>
                <a:gd name="connsiteY3" fmla="*/ 301440 h 301440"/>
                <a:gd name="connsiteX4" fmla="*/ 0 w 1022786"/>
                <a:gd name="connsiteY4" fmla="*/ 0 h 30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786" h="301440">
                  <a:moveTo>
                    <a:pt x="0" y="0"/>
                  </a:moveTo>
                  <a:lnTo>
                    <a:pt x="1022786" y="0"/>
                  </a:lnTo>
                  <a:lnTo>
                    <a:pt x="1022786" y="301440"/>
                  </a:lnTo>
                  <a:lnTo>
                    <a:pt x="0" y="3014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ACI</a:t>
              </a: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3393113" y="1736723"/>
              <a:ext cx="2290603" cy="334599"/>
            </a:xfrm>
            <a:custGeom>
              <a:avLst/>
              <a:gdLst>
                <a:gd name="connsiteX0" fmla="*/ 0 w 2290603"/>
                <a:gd name="connsiteY0" fmla="*/ 0 h 334599"/>
                <a:gd name="connsiteX1" fmla="*/ 2290603 w 2290603"/>
                <a:gd name="connsiteY1" fmla="*/ 0 h 334599"/>
                <a:gd name="connsiteX2" fmla="*/ 2290603 w 2290603"/>
                <a:gd name="connsiteY2" fmla="*/ 334599 h 334599"/>
                <a:gd name="connsiteX3" fmla="*/ 0 w 2290603"/>
                <a:gd name="connsiteY3" fmla="*/ 334599 h 334599"/>
                <a:gd name="connsiteX4" fmla="*/ 0 w 2290603"/>
                <a:gd name="connsiteY4" fmla="*/ 0 h 334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0603" h="334599">
                  <a:moveTo>
                    <a:pt x="0" y="0"/>
                  </a:moveTo>
                  <a:lnTo>
                    <a:pt x="2290603" y="0"/>
                  </a:lnTo>
                  <a:lnTo>
                    <a:pt x="2290603" y="334599"/>
                  </a:lnTo>
                  <a:lnTo>
                    <a:pt x="0" y="334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ACI AMÉRICA</a:t>
              </a: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2946744" y="2215832"/>
              <a:ext cx="3183342" cy="366802"/>
            </a:xfrm>
            <a:custGeom>
              <a:avLst/>
              <a:gdLst>
                <a:gd name="connsiteX0" fmla="*/ 0 w 3183342"/>
                <a:gd name="connsiteY0" fmla="*/ 0 h 366802"/>
                <a:gd name="connsiteX1" fmla="*/ 3183342 w 3183342"/>
                <a:gd name="connsiteY1" fmla="*/ 0 h 366802"/>
                <a:gd name="connsiteX2" fmla="*/ 3183342 w 3183342"/>
                <a:gd name="connsiteY2" fmla="*/ 366802 h 366802"/>
                <a:gd name="connsiteX3" fmla="*/ 0 w 3183342"/>
                <a:gd name="connsiteY3" fmla="*/ 366802 h 366802"/>
                <a:gd name="connsiteX4" fmla="*/ 0 w 3183342"/>
                <a:gd name="connsiteY4" fmla="*/ 0 h 36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3342" h="366802">
                  <a:moveTo>
                    <a:pt x="0" y="0"/>
                  </a:moveTo>
                  <a:lnTo>
                    <a:pt x="3183342" y="0"/>
                  </a:lnTo>
                  <a:lnTo>
                    <a:pt x="3183342" y="366802"/>
                  </a:lnTo>
                  <a:lnTo>
                    <a:pt x="0" y="3668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Sistema Cooperativo Nacional</a:t>
              </a: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1517588" y="2826702"/>
              <a:ext cx="1022786" cy="511393"/>
            </a:xfrm>
            <a:custGeom>
              <a:avLst/>
              <a:gdLst>
                <a:gd name="connsiteX0" fmla="*/ 0 w 1022786"/>
                <a:gd name="connsiteY0" fmla="*/ 0 h 511393"/>
                <a:gd name="connsiteX1" fmla="*/ 1022786 w 1022786"/>
                <a:gd name="connsiteY1" fmla="*/ 0 h 511393"/>
                <a:gd name="connsiteX2" fmla="*/ 1022786 w 1022786"/>
                <a:gd name="connsiteY2" fmla="*/ 511393 h 511393"/>
                <a:gd name="connsiteX3" fmla="*/ 0 w 1022786"/>
                <a:gd name="connsiteY3" fmla="*/ 511393 h 511393"/>
                <a:gd name="connsiteX4" fmla="*/ 0 w 1022786"/>
                <a:gd name="connsiteY4" fmla="*/ 0 h 511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786" h="511393">
                  <a:moveTo>
                    <a:pt x="0" y="0"/>
                  </a:moveTo>
                  <a:lnTo>
                    <a:pt x="1022786" y="0"/>
                  </a:lnTo>
                  <a:lnTo>
                    <a:pt x="1022786" y="511393"/>
                  </a:lnTo>
                  <a:lnTo>
                    <a:pt x="0" y="511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OCB</a:t>
              </a:r>
            </a:p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“Organização”</a:t>
              </a: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2830990" y="2826702"/>
              <a:ext cx="1022786" cy="511393"/>
            </a:xfrm>
            <a:custGeom>
              <a:avLst/>
              <a:gdLst>
                <a:gd name="connsiteX0" fmla="*/ 0 w 1022786"/>
                <a:gd name="connsiteY0" fmla="*/ 0 h 511393"/>
                <a:gd name="connsiteX1" fmla="*/ 1022786 w 1022786"/>
                <a:gd name="connsiteY1" fmla="*/ 0 h 511393"/>
                <a:gd name="connsiteX2" fmla="*/ 1022786 w 1022786"/>
                <a:gd name="connsiteY2" fmla="*/ 511393 h 511393"/>
                <a:gd name="connsiteX3" fmla="*/ 0 w 1022786"/>
                <a:gd name="connsiteY3" fmla="*/ 511393 h 511393"/>
                <a:gd name="connsiteX4" fmla="*/ 0 w 1022786"/>
                <a:gd name="connsiteY4" fmla="*/ 0 h 511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786" h="511393">
                  <a:moveTo>
                    <a:pt x="0" y="0"/>
                  </a:moveTo>
                  <a:lnTo>
                    <a:pt x="1022786" y="0"/>
                  </a:lnTo>
                  <a:lnTo>
                    <a:pt x="1022786" y="511393"/>
                  </a:lnTo>
                  <a:lnTo>
                    <a:pt x="0" y="511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CNCOOP</a:t>
              </a:r>
            </a:p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“Sindical”</a:t>
              </a: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3231109" y="3535064"/>
              <a:ext cx="1168094" cy="511393"/>
            </a:xfrm>
            <a:custGeom>
              <a:avLst/>
              <a:gdLst>
                <a:gd name="connsiteX0" fmla="*/ 0 w 1168094"/>
                <a:gd name="connsiteY0" fmla="*/ 0 h 511393"/>
                <a:gd name="connsiteX1" fmla="*/ 1168094 w 1168094"/>
                <a:gd name="connsiteY1" fmla="*/ 0 h 511393"/>
                <a:gd name="connsiteX2" fmla="*/ 1168094 w 1168094"/>
                <a:gd name="connsiteY2" fmla="*/ 511393 h 511393"/>
                <a:gd name="connsiteX3" fmla="*/ 0 w 1168094"/>
                <a:gd name="connsiteY3" fmla="*/ 511393 h 511393"/>
                <a:gd name="connsiteX4" fmla="*/ 0 w 1168094"/>
                <a:gd name="connsiteY4" fmla="*/ 0 h 511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094" h="511393">
                  <a:moveTo>
                    <a:pt x="0" y="0"/>
                  </a:moveTo>
                  <a:lnTo>
                    <a:pt x="1168094" y="0"/>
                  </a:lnTo>
                  <a:lnTo>
                    <a:pt x="1168094" y="511393"/>
                  </a:lnTo>
                  <a:lnTo>
                    <a:pt x="0" y="511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FECOOP SULENE</a:t>
              </a:r>
            </a:p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ES, MG, SC, BA e AL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1356918" y="4318063"/>
              <a:ext cx="4202250" cy="338261"/>
            </a:xfrm>
            <a:custGeom>
              <a:avLst/>
              <a:gdLst>
                <a:gd name="connsiteX0" fmla="*/ 0 w 4425323"/>
                <a:gd name="connsiteY0" fmla="*/ 0 h 338261"/>
                <a:gd name="connsiteX1" fmla="*/ 4425323 w 4425323"/>
                <a:gd name="connsiteY1" fmla="*/ 0 h 338261"/>
                <a:gd name="connsiteX2" fmla="*/ 4425323 w 4425323"/>
                <a:gd name="connsiteY2" fmla="*/ 338261 h 338261"/>
                <a:gd name="connsiteX3" fmla="*/ 0 w 4425323"/>
                <a:gd name="connsiteY3" fmla="*/ 338261 h 338261"/>
                <a:gd name="connsiteX4" fmla="*/ 0 w 4425323"/>
                <a:gd name="connsiteY4" fmla="*/ 0 h 338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5323" h="338261">
                  <a:moveTo>
                    <a:pt x="0" y="0"/>
                  </a:moveTo>
                  <a:lnTo>
                    <a:pt x="4425323" y="0"/>
                  </a:lnTo>
                  <a:lnTo>
                    <a:pt x="4425323" y="338261"/>
                  </a:lnTo>
                  <a:lnTo>
                    <a:pt x="0" y="338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Sistema Cooperativo Estadual</a:t>
              </a:r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1356918" y="4791946"/>
              <a:ext cx="1810823" cy="511393"/>
            </a:xfrm>
            <a:custGeom>
              <a:avLst/>
              <a:gdLst>
                <a:gd name="connsiteX0" fmla="*/ 0 w 1810823"/>
                <a:gd name="connsiteY0" fmla="*/ 0 h 511393"/>
                <a:gd name="connsiteX1" fmla="*/ 1810823 w 1810823"/>
                <a:gd name="connsiteY1" fmla="*/ 0 h 511393"/>
                <a:gd name="connsiteX2" fmla="*/ 1810823 w 1810823"/>
                <a:gd name="connsiteY2" fmla="*/ 511393 h 511393"/>
                <a:gd name="connsiteX3" fmla="*/ 0 w 1810823"/>
                <a:gd name="connsiteY3" fmla="*/ 511393 h 511393"/>
                <a:gd name="connsiteX4" fmla="*/ 0 w 1810823"/>
                <a:gd name="connsiteY4" fmla="*/ 0 h 511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0823" h="511393">
                  <a:moveTo>
                    <a:pt x="0" y="0"/>
                  </a:moveTo>
                  <a:lnTo>
                    <a:pt x="1810823" y="0"/>
                  </a:lnTo>
                  <a:lnTo>
                    <a:pt x="1810823" y="511393"/>
                  </a:lnTo>
                  <a:lnTo>
                    <a:pt x="0" y="511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OCB/ES</a:t>
              </a:r>
            </a:p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“Sindicato e Organização”</a:t>
              </a: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3513403" y="4791946"/>
              <a:ext cx="3870737" cy="511393"/>
            </a:xfrm>
            <a:custGeom>
              <a:avLst/>
              <a:gdLst>
                <a:gd name="connsiteX0" fmla="*/ 0 w 3870737"/>
                <a:gd name="connsiteY0" fmla="*/ 0 h 511393"/>
                <a:gd name="connsiteX1" fmla="*/ 3870737 w 3870737"/>
                <a:gd name="connsiteY1" fmla="*/ 0 h 511393"/>
                <a:gd name="connsiteX2" fmla="*/ 3870737 w 3870737"/>
                <a:gd name="connsiteY2" fmla="*/ 511393 h 511393"/>
                <a:gd name="connsiteX3" fmla="*/ 0 w 3870737"/>
                <a:gd name="connsiteY3" fmla="*/ 511393 h 511393"/>
                <a:gd name="connsiteX4" fmla="*/ 0 w 3870737"/>
                <a:gd name="connsiteY4" fmla="*/ 0 h 511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0737" h="511393">
                  <a:moveTo>
                    <a:pt x="0" y="0"/>
                  </a:moveTo>
                  <a:lnTo>
                    <a:pt x="3870737" y="0"/>
                  </a:lnTo>
                  <a:lnTo>
                    <a:pt x="3870737" y="511393"/>
                  </a:lnTo>
                  <a:lnTo>
                    <a:pt x="0" y="511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SESCOOP/ES</a:t>
              </a:r>
            </a:p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“Monitoramento, Formação  Profissional e Promoção Social”</a:t>
              </a:r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2881336" y="5514039"/>
              <a:ext cx="2244066" cy="511393"/>
            </a:xfrm>
            <a:custGeom>
              <a:avLst/>
              <a:gdLst>
                <a:gd name="connsiteX0" fmla="*/ 0 w 2244066"/>
                <a:gd name="connsiteY0" fmla="*/ 0 h 511393"/>
                <a:gd name="connsiteX1" fmla="*/ 2244066 w 2244066"/>
                <a:gd name="connsiteY1" fmla="*/ 0 h 511393"/>
                <a:gd name="connsiteX2" fmla="*/ 2244066 w 2244066"/>
                <a:gd name="connsiteY2" fmla="*/ 511393 h 511393"/>
                <a:gd name="connsiteX3" fmla="*/ 0 w 2244066"/>
                <a:gd name="connsiteY3" fmla="*/ 511393 h 511393"/>
                <a:gd name="connsiteX4" fmla="*/ 0 w 2244066"/>
                <a:gd name="connsiteY4" fmla="*/ 0 h 511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4066" h="511393">
                  <a:moveTo>
                    <a:pt x="0" y="0"/>
                  </a:moveTo>
                  <a:lnTo>
                    <a:pt x="2244066" y="0"/>
                  </a:lnTo>
                  <a:lnTo>
                    <a:pt x="2244066" y="511393"/>
                  </a:lnTo>
                  <a:lnTo>
                    <a:pt x="0" y="511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Cooperativas  (Singulares, Centrais, e Federações)</a:t>
              </a:r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4013055" y="2826702"/>
              <a:ext cx="3504282" cy="517944"/>
            </a:xfrm>
            <a:custGeom>
              <a:avLst/>
              <a:gdLst>
                <a:gd name="connsiteX0" fmla="*/ 0 w 3504282"/>
                <a:gd name="connsiteY0" fmla="*/ 0 h 517944"/>
                <a:gd name="connsiteX1" fmla="*/ 3504282 w 3504282"/>
                <a:gd name="connsiteY1" fmla="*/ 0 h 517944"/>
                <a:gd name="connsiteX2" fmla="*/ 3504282 w 3504282"/>
                <a:gd name="connsiteY2" fmla="*/ 517944 h 517944"/>
                <a:gd name="connsiteX3" fmla="*/ 0 w 3504282"/>
                <a:gd name="connsiteY3" fmla="*/ 517944 h 517944"/>
                <a:gd name="connsiteX4" fmla="*/ 0 w 3504282"/>
                <a:gd name="connsiteY4" fmla="*/ 0 h 51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4282" h="517944">
                  <a:moveTo>
                    <a:pt x="0" y="0"/>
                  </a:moveTo>
                  <a:lnTo>
                    <a:pt x="3504282" y="0"/>
                  </a:lnTo>
                  <a:lnTo>
                    <a:pt x="3504282" y="517944"/>
                  </a:lnTo>
                  <a:lnTo>
                    <a:pt x="0" y="5179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SESCOOP</a:t>
              </a:r>
            </a:p>
            <a:p>
              <a:pPr marL="0" marR="0" lvl="0" indent="0" algn="ctr" defTabSz="4889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“Monitoramento, Formação  Profissional e Promoção Social”</a:t>
              </a:r>
            </a:p>
          </p:txBody>
        </p:sp>
      </p:grpSp>
      <p:sp>
        <p:nvSpPr>
          <p:cNvPr id="46" name="Forma livre 45"/>
          <p:cNvSpPr/>
          <p:nvPr/>
        </p:nvSpPr>
        <p:spPr>
          <a:xfrm>
            <a:off x="1494051" y="2820979"/>
            <a:ext cx="1565781" cy="2479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96031" y="0"/>
                </a:moveTo>
                <a:lnTo>
                  <a:pt x="1196031" y="136675"/>
                </a:lnTo>
                <a:lnTo>
                  <a:pt x="0" y="136675"/>
                </a:lnTo>
                <a:lnTo>
                  <a:pt x="0" y="244067"/>
                </a:lnTo>
              </a:path>
            </a:pathLst>
          </a:custGeom>
          <a:noFill/>
          <a:ln w="25400" cap="flat" cmpd="sng" algn="ctr">
            <a:solidFill>
              <a:srgbClr val="4F81BD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sp>
        <p:nvSpPr>
          <p:cNvPr id="48" name="Forma livre 47"/>
          <p:cNvSpPr/>
          <p:nvPr/>
        </p:nvSpPr>
        <p:spPr>
          <a:xfrm>
            <a:off x="1741827" y="3566459"/>
            <a:ext cx="1606037" cy="2479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6675"/>
                </a:lnTo>
                <a:lnTo>
                  <a:pt x="1226781" y="136675"/>
                </a:lnTo>
                <a:lnTo>
                  <a:pt x="1226781" y="244067"/>
                </a:lnTo>
              </a:path>
            </a:pathLst>
          </a:custGeom>
          <a:noFill/>
          <a:ln w="25400" cap="flat" cmpd="sng" algn="ctr">
            <a:solidFill>
              <a:srgbClr val="4F81BD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sp>
        <p:nvSpPr>
          <p:cNvPr id="49" name="Forma livre 48"/>
          <p:cNvSpPr/>
          <p:nvPr/>
        </p:nvSpPr>
        <p:spPr>
          <a:xfrm>
            <a:off x="4427984" y="3613067"/>
            <a:ext cx="1565781" cy="2479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96031" y="0"/>
                </a:moveTo>
                <a:lnTo>
                  <a:pt x="1196031" y="136675"/>
                </a:lnTo>
                <a:lnTo>
                  <a:pt x="0" y="136675"/>
                </a:lnTo>
                <a:lnTo>
                  <a:pt x="0" y="244067"/>
                </a:lnTo>
              </a:path>
            </a:pathLst>
          </a:custGeom>
          <a:noFill/>
          <a:ln w="25400" cap="flat" cmpd="sng" algn="ctr">
            <a:solidFill>
              <a:srgbClr val="4F81BD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sp>
        <p:nvSpPr>
          <p:cNvPr id="50" name="Forma livre 49"/>
          <p:cNvSpPr/>
          <p:nvPr/>
        </p:nvSpPr>
        <p:spPr>
          <a:xfrm>
            <a:off x="2267744" y="5589240"/>
            <a:ext cx="218494" cy="3975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1318"/>
                </a:lnTo>
                <a:lnTo>
                  <a:pt x="166898" y="391318"/>
                </a:lnTo>
              </a:path>
            </a:pathLst>
          </a:custGeom>
          <a:noFill/>
          <a:ln w="25400" cap="flat" cmpd="sng" algn="ctr">
            <a:solidFill>
              <a:srgbClr val="4F81BD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</p:spTree>
    <p:extLst>
      <p:ext uri="{BB962C8B-B14F-4D97-AF65-F5344CB8AC3E}">
        <p14:creationId xmlns:p14="http://schemas.microsoft.com/office/powerpoint/2010/main" val="9303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A OCB</a:t>
            </a:r>
            <a:endParaRPr lang="pt-BR" sz="4000" b="1" u="sng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2"/>
            <a:ext cx="8775700" cy="44354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FontTx/>
              <a:buNone/>
            </a:pPr>
            <a:r>
              <a:rPr lang="pt-BR" sz="2400" b="1" u="sng" dirty="0"/>
              <a:t>A OCB – Organização das Cooperativas Brasileiras</a:t>
            </a:r>
            <a:r>
              <a:rPr lang="pt-BR" sz="2400" dirty="0"/>
              <a:t>, da qual a OCB/ES – Sindicato e Organização das Cooperativas Brasileiras do Estado do Espírito Santo, é sua unidade estadual neste estado, </a:t>
            </a:r>
            <a:r>
              <a:rPr lang="pt-BR" sz="2400" dirty="0" smtClean="0"/>
              <a:t>une </a:t>
            </a:r>
            <a:r>
              <a:rPr lang="pt-BR" sz="2400" b="1" u="sng" dirty="0"/>
              <a:t>duas finalidades distintas</a:t>
            </a:r>
            <a:r>
              <a:rPr lang="pt-BR" sz="2400" dirty="0"/>
              <a:t>, normalmente identificadas com institutos distintos: </a:t>
            </a:r>
            <a:r>
              <a:rPr lang="pt-BR" sz="2400" b="1" u="sng" dirty="0"/>
              <a:t>a representação de interesses privados</a:t>
            </a:r>
            <a:r>
              <a:rPr lang="pt-BR" sz="2400" dirty="0"/>
              <a:t>, típica de associação; e outra, eminentemente pública, típica de autarquia, que é </a:t>
            </a:r>
            <a:r>
              <a:rPr lang="pt-BR" sz="2400" b="1" u="sng" dirty="0"/>
              <a:t>o monitoramento</a:t>
            </a:r>
            <a:r>
              <a:rPr lang="pt-BR" sz="2400" dirty="0"/>
              <a:t>, a regulação de atividade econômica privada, voltada, no caso, para a guarda da doutrina cooperativista</a:t>
            </a:r>
            <a:r>
              <a:rPr lang="pt-BR" sz="2400" dirty="0" smtClean="0"/>
              <a:t>.</a:t>
            </a:r>
          </a:p>
          <a:p>
            <a:pPr marL="0" indent="0" algn="just">
              <a:buFontTx/>
              <a:buNone/>
            </a:pPr>
            <a:endParaRPr lang="pt-BR" sz="2400" dirty="0"/>
          </a:p>
          <a:p>
            <a:pPr marL="0" indent="0" algn="just">
              <a:buFontTx/>
              <a:buNone/>
            </a:pPr>
            <a:r>
              <a:rPr lang="pt-BR" sz="2400" dirty="0"/>
              <a:t>Sendo a sociedade cooperativa um </a:t>
            </a:r>
            <a:r>
              <a:rPr lang="pt-BR" sz="2400" b="1" u="sng" dirty="0" smtClean="0"/>
              <a:t>TIPO JURÍDICO IMPREGNADO DE CONTEÚDO DOUTRINÁRIO</a:t>
            </a:r>
            <a:r>
              <a:rPr lang="pt-BR" sz="2400" dirty="0" smtClean="0"/>
              <a:t>, </a:t>
            </a:r>
            <a:r>
              <a:rPr lang="pt-BR" sz="2400" dirty="0"/>
              <a:t>necessária é a sua guarda por quem legitima e inquestionavelmente detém essa doutrina, garantindo a aplicação da Lei, nos casos concretos, mediante prevalecente interpretação que melhor a preserve. </a:t>
            </a:r>
            <a:r>
              <a:rPr lang="pt-BR" sz="2400" dirty="0" smtClean="0"/>
              <a:t>Trata-se </a:t>
            </a:r>
            <a:r>
              <a:rPr lang="pt-BR" sz="2400" dirty="0"/>
              <a:t>de </a:t>
            </a:r>
            <a:r>
              <a:rPr lang="pt-BR" sz="2400" b="1" u="sng" dirty="0"/>
              <a:t>iniciativa preventiva à prática do cooperativismo por novatos que, sem monitoramento, resultaria em desvirtuamento da doutrina e desvios de conduta</a:t>
            </a:r>
            <a:r>
              <a:rPr lang="pt-BR" sz="2400" dirty="0"/>
              <a:t>.</a:t>
            </a:r>
          </a:p>
          <a:p>
            <a:pPr marL="0" indent="0" algn="just">
              <a:buFontTx/>
              <a:buNone/>
            </a:pPr>
            <a:endParaRPr lang="pt-BR" sz="2300" dirty="0" smtClean="0"/>
          </a:p>
          <a:p>
            <a:pPr marL="0" indent="0" algn="just">
              <a:buFontTx/>
              <a:buNone/>
            </a:pP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6273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720378"/>
          </a:xfrm>
        </p:spPr>
        <p:txBody>
          <a:bodyPr>
            <a:normAutofit/>
          </a:bodyPr>
          <a:lstStyle/>
          <a:p>
            <a:pPr algn="l"/>
            <a:r>
              <a:rPr lang="pt-BR" sz="4000" b="1" u="sng" dirty="0" smtClean="0"/>
              <a:t>DO REGISTRO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2"/>
            <a:ext cx="8775700" cy="44354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2300" i="1" dirty="0" smtClean="0"/>
              <a:t>“Com efeito, verifico que o artigo 107, da Lei 5764/71, </a:t>
            </a:r>
            <a:r>
              <a:rPr lang="pt-BR" sz="2300" b="1" i="1" u="sng" dirty="0" smtClean="0"/>
              <a:t>não deixa margens para dúvidas quanto a obrigatoriedade das Cooperativas em inscrever-se junto à Organização das Cooperativas  Brasileiras</a:t>
            </a:r>
            <a:r>
              <a:rPr lang="pt-BR" sz="2300" i="1" dirty="0" smtClean="0"/>
              <a:t>, (...). Dessa forma, não obstante as Cooperativas independam de autorização, </a:t>
            </a:r>
            <a:r>
              <a:rPr lang="pt-BR" sz="2300" b="1" i="1" u="sng" dirty="0" smtClean="0"/>
              <a:t>devem ser criadas na forma da lei, o que revela a necessidade/obrigatoriedade de serem inscritas junto à Organização  das Cooperativas Brasileiras</a:t>
            </a:r>
            <a:r>
              <a:rPr lang="pt-BR" sz="2300" i="1" dirty="0" smtClean="0"/>
              <a:t>.”</a:t>
            </a:r>
          </a:p>
          <a:p>
            <a:pPr marL="0" indent="0" algn="just">
              <a:buFont typeface="Wingdings" pitchFamily="2" charset="2"/>
              <a:buNone/>
            </a:pPr>
            <a:endParaRPr lang="pt-BR" sz="2300" b="1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BR" sz="2300" b="1" dirty="0" smtClean="0"/>
              <a:t>(Tribunal de Justiça do Estado do Espírito Santo, Apelação nº 24070332176, Relator Desembargador José Paulo Calmon Nogueira da Gama, Segunda Câmara Cível, julgamento realizado em 27/04/2010, publicado no Diário de 29/06/2010)</a:t>
            </a:r>
            <a:r>
              <a:rPr lang="pt-BR" sz="2300" b="1" i="1" dirty="0" smtClean="0"/>
              <a:t>		</a:t>
            </a:r>
            <a:endParaRPr lang="pt-BR" sz="2300" b="1" i="1" dirty="0"/>
          </a:p>
        </p:txBody>
      </p:sp>
    </p:spTree>
    <p:extLst>
      <p:ext uri="{BB962C8B-B14F-4D97-AF65-F5344CB8AC3E}">
        <p14:creationId xmlns:p14="http://schemas.microsoft.com/office/powerpoint/2010/main" val="37224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DO REGISTRO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2"/>
            <a:ext cx="8775700" cy="44354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2500" i="1" dirty="0" smtClean="0"/>
              <a:t>“</a:t>
            </a:r>
            <a:r>
              <a:rPr lang="pt-BR" sz="2500" i="1" dirty="0"/>
              <a:t>AGRAVO DE INSTRUMENTO. MANDADO DE SEGURANÇA. LICITAÇÃO. </a:t>
            </a:r>
            <a:r>
              <a:rPr lang="pt-BR" sz="2500" i="1" dirty="0" smtClean="0"/>
              <a:t>PREGÃO</a:t>
            </a:r>
            <a:r>
              <a:rPr lang="pt-BR" sz="2500" i="1" dirty="0"/>
              <a:t>. COOPERATIVA. INABILITAÇÃO. RECURSO. PRAZO. AUTORIDADE </a:t>
            </a:r>
            <a:r>
              <a:rPr lang="pt-BR" sz="2500" i="1" dirty="0" smtClean="0"/>
              <a:t>COMPETENTE</a:t>
            </a:r>
            <a:r>
              <a:rPr lang="pt-BR" sz="2500" i="1" dirty="0"/>
              <a:t>. SUPRESSÃO DE INSTÂNCIA NÃO VERIFICADA. </a:t>
            </a:r>
            <a:r>
              <a:rPr lang="pt-BR" sz="2500" i="1" dirty="0" smtClean="0"/>
              <a:t>Exigindo </a:t>
            </a:r>
            <a:r>
              <a:rPr lang="pt-BR" sz="2500" i="1" dirty="0"/>
              <a:t>o edital de licitação registro ou autorização para funcionamento expedido pelo </a:t>
            </a:r>
            <a:r>
              <a:rPr lang="pt-BR" sz="2500" i="1" dirty="0" smtClean="0"/>
              <a:t>órgão </a:t>
            </a:r>
            <a:r>
              <a:rPr lang="pt-BR" sz="2500" i="1" dirty="0"/>
              <a:t>competente, </a:t>
            </a:r>
            <a:r>
              <a:rPr lang="pt-BR" sz="2500" b="1" i="1" u="sng" dirty="0"/>
              <a:t>tratando-se de cooperativa, necessária a apresentação de documento </a:t>
            </a:r>
            <a:r>
              <a:rPr lang="pt-BR" sz="2500" b="1" i="1" u="sng" dirty="0" smtClean="0"/>
              <a:t>comprobatório </a:t>
            </a:r>
            <a:r>
              <a:rPr lang="pt-BR" sz="2500" b="1" i="1" u="sng" dirty="0"/>
              <a:t>do registro de inscrição da OCB – Organização das Cooperativas do </a:t>
            </a:r>
            <a:r>
              <a:rPr lang="pt-BR" sz="2500" b="1" i="1" u="sng" dirty="0" smtClean="0"/>
              <a:t>Brasil </a:t>
            </a:r>
            <a:r>
              <a:rPr lang="pt-BR" sz="2500" b="1" i="1" u="sng" dirty="0"/>
              <a:t>ou na OCERGS – Organização das Cooperativas do Estado do Rio Grande do Sul</a:t>
            </a:r>
            <a:r>
              <a:rPr lang="pt-BR" sz="2500" i="1" dirty="0"/>
              <a:t>, </a:t>
            </a:r>
            <a:r>
              <a:rPr lang="pt-BR" sz="2500" i="1" dirty="0" smtClean="0"/>
              <a:t>não </a:t>
            </a:r>
            <a:r>
              <a:rPr lang="pt-BR" sz="2500" i="1" dirty="0"/>
              <a:t>suprindo a exigência a juntada de Licença para Localização e Funcionamento de </a:t>
            </a:r>
            <a:r>
              <a:rPr lang="pt-BR" sz="2500" i="1" dirty="0" smtClean="0"/>
              <a:t>empresa</a:t>
            </a:r>
            <a:r>
              <a:rPr lang="pt-BR" sz="2500" i="1" dirty="0"/>
              <a:t>. </a:t>
            </a:r>
            <a:r>
              <a:rPr lang="pt-BR" sz="2500" i="1" dirty="0" smtClean="0"/>
              <a:t>Exegese </a:t>
            </a:r>
            <a:r>
              <a:rPr lang="pt-BR" sz="2500" i="1" dirty="0"/>
              <a:t>do art. 107 da Lei nº 5.764/71; </a:t>
            </a:r>
            <a:r>
              <a:rPr lang="pt-BR" sz="2500" i="1" dirty="0" err="1"/>
              <a:t>arts</a:t>
            </a:r>
            <a:r>
              <a:rPr lang="pt-BR" sz="2500" i="1" dirty="0"/>
              <a:t>. 1º e 4º do Estatuto Social da OCERGS e </a:t>
            </a:r>
            <a:r>
              <a:rPr lang="pt-BR" sz="2500" i="1" dirty="0" err="1"/>
              <a:t>arts</a:t>
            </a:r>
            <a:r>
              <a:rPr lang="pt-BR" sz="2500" i="1" dirty="0"/>
              <a:t>. </a:t>
            </a:r>
            <a:r>
              <a:rPr lang="pt-BR" sz="2500" i="1" dirty="0" smtClean="0"/>
              <a:t>4º </a:t>
            </a:r>
            <a:r>
              <a:rPr lang="pt-BR" sz="2500" i="1" dirty="0"/>
              <a:t>e 5º, § 2º, do Regimento Interno da OCERGS. </a:t>
            </a:r>
            <a:r>
              <a:rPr lang="pt-BR" sz="2500" i="1" dirty="0" smtClean="0"/>
              <a:t>(...) Agravo </a:t>
            </a:r>
            <a:r>
              <a:rPr lang="pt-BR" sz="2500" i="1" dirty="0"/>
              <a:t>de instrumento a que se nega seguimento”. 	</a:t>
            </a:r>
            <a:r>
              <a:rPr lang="pt-BR" sz="2500" b="1" i="1" dirty="0"/>
              <a:t>	</a:t>
            </a:r>
            <a:endParaRPr lang="pt-BR" sz="2500" b="1" i="1" dirty="0" smtClean="0"/>
          </a:p>
          <a:p>
            <a:pPr marL="0" indent="0" algn="just">
              <a:buFont typeface="Wingdings" pitchFamily="2" charset="2"/>
              <a:buNone/>
            </a:pPr>
            <a:endParaRPr lang="pt-BR" sz="2500" b="1" i="1" dirty="0"/>
          </a:p>
          <a:p>
            <a:pPr marL="0" indent="0" algn="just">
              <a:buFont typeface="Wingdings" pitchFamily="2" charset="2"/>
              <a:buNone/>
            </a:pPr>
            <a:r>
              <a:rPr lang="pt-BR" sz="2500" b="1" dirty="0" smtClean="0"/>
              <a:t>(</a:t>
            </a:r>
            <a:r>
              <a:rPr lang="pt-BR" sz="2500" b="1" dirty="0"/>
              <a:t>TJRS – AG N. 70022547731 – 22ª CÂMARA CÍVEL, RELATOR: CARLOS </a:t>
            </a:r>
            <a:r>
              <a:rPr lang="pt-BR" sz="2500" b="1" dirty="0" smtClean="0"/>
              <a:t>EDUARDO </a:t>
            </a:r>
            <a:r>
              <a:rPr lang="pt-BR" sz="2500" b="1" dirty="0"/>
              <a:t>ZIETLOW DURO, JULGADO EM 28/02/2008) </a:t>
            </a:r>
            <a:r>
              <a:rPr lang="pt-BR" sz="2400" b="1" dirty="0"/>
              <a:t>		 		 </a:t>
            </a:r>
            <a:r>
              <a:rPr lang="pt-BR" sz="2400" b="1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39524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720378"/>
          </a:xfrm>
        </p:spPr>
        <p:txBody>
          <a:bodyPr>
            <a:normAutofit/>
          </a:bodyPr>
          <a:lstStyle/>
          <a:p>
            <a:pPr algn="l"/>
            <a:r>
              <a:rPr lang="pt-BR" sz="4000" b="1" u="sng" dirty="0" smtClean="0"/>
              <a:t>DO REGISTRO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2"/>
            <a:ext cx="8775700" cy="44354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2400" i="1" dirty="0" smtClean="0"/>
              <a:t>“A propósito, vale ressalt</a:t>
            </a:r>
            <a:r>
              <a:rPr lang="pt-BR" sz="2400" i="1" dirty="0"/>
              <a:t>a</a:t>
            </a:r>
            <a:r>
              <a:rPr lang="pt-BR" sz="2400" i="1" dirty="0" smtClean="0"/>
              <a:t>r que </a:t>
            </a:r>
            <a:r>
              <a:rPr lang="pt-BR" sz="2400" b="1" i="1" u="sng" dirty="0" smtClean="0"/>
              <a:t>o direito à livre associ</a:t>
            </a:r>
            <a:r>
              <a:rPr lang="pt-BR" sz="2400" b="1" i="1" u="sng" dirty="0"/>
              <a:t>a</a:t>
            </a:r>
            <a:r>
              <a:rPr lang="pt-BR" sz="2400" b="1" i="1" u="sng" dirty="0" smtClean="0"/>
              <a:t>ção não é  absoluto e irrestrito</a:t>
            </a:r>
            <a:r>
              <a:rPr lang="pt-BR" sz="2400" i="1" dirty="0" smtClean="0"/>
              <a:t>, cabendo ao Estado atuar como agente normativo e regulador da atividade econômica cujo dever é planejar, fiscalizar e incentivar (art. 174 da CF), </a:t>
            </a:r>
            <a:r>
              <a:rPr lang="pt-BR" sz="2400" b="1" i="1" u="sng" dirty="0" smtClean="0"/>
              <a:t>não estando o cooperativismo isento de observar procedimentos e deveres para o exercício da atividade econômica impostos pela lei em respeito à natureza da ativid</a:t>
            </a:r>
            <a:r>
              <a:rPr lang="pt-BR" sz="2400" b="1" i="1" u="sng" dirty="0"/>
              <a:t>a</a:t>
            </a:r>
            <a:r>
              <a:rPr lang="pt-BR" sz="2400" b="1" i="1" u="sng" dirty="0" smtClean="0"/>
              <a:t>de ser exercida</a:t>
            </a:r>
            <a:r>
              <a:rPr lang="pt-BR" sz="2400" i="1" dirty="0" smtClean="0"/>
              <a:t>. (...) Não há constrangimento ao direito à livre  associ</a:t>
            </a:r>
            <a:r>
              <a:rPr lang="pt-BR" sz="2400" i="1" dirty="0"/>
              <a:t>a</a:t>
            </a:r>
            <a:r>
              <a:rPr lang="pt-BR" sz="2400" i="1" dirty="0" smtClean="0"/>
              <a:t>ção, mas simples regulação de atividade econômica pelo Estado, consubstanciada na </a:t>
            </a:r>
            <a:r>
              <a:rPr lang="pt-BR" sz="2400" b="1" i="1" u="sng" dirty="0" smtClean="0"/>
              <a:t>exigência, fundada em lei, de registro da Cooperativa junto à OCESP ou OCB.</a:t>
            </a:r>
            <a:r>
              <a:rPr lang="pt-BR" sz="2400" i="1" dirty="0" smtClean="0"/>
              <a:t>”	</a:t>
            </a:r>
          </a:p>
          <a:p>
            <a:pPr marL="0" indent="0" algn="just">
              <a:buFont typeface="Wingdings" pitchFamily="2" charset="2"/>
              <a:buNone/>
            </a:pPr>
            <a:endParaRPr lang="pt-BR" sz="2400" i="1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BR" sz="2400" b="1" dirty="0" smtClean="0"/>
              <a:t>(A </a:t>
            </a:r>
            <a:r>
              <a:rPr lang="pt-BR" sz="2400" b="1" dirty="0" err="1" smtClean="0"/>
              <a:t>Cobrate</a:t>
            </a:r>
            <a:r>
              <a:rPr lang="pt-BR" sz="2400" b="1" dirty="0" smtClean="0"/>
              <a:t> entrou com ação porque não conseguia participar de licitações de transporte escolar para a rede pública estadual, uma vez que os editais exigiam o registro na </a:t>
            </a:r>
            <a:r>
              <a:rPr lang="pt-BR" sz="2400" b="1" dirty="0" err="1" smtClean="0"/>
              <a:t>Ocesp</a:t>
            </a:r>
            <a:r>
              <a:rPr lang="pt-BR" sz="2400" b="1" dirty="0" smtClean="0"/>
              <a:t>. A ação alegava que a associação das cooperativas à </a:t>
            </a:r>
            <a:r>
              <a:rPr lang="pt-BR" sz="2400" b="1" dirty="0" err="1" smtClean="0"/>
              <a:t>Ocesp</a:t>
            </a:r>
            <a:r>
              <a:rPr lang="pt-BR" sz="2400" b="1" dirty="0" smtClean="0"/>
              <a:t> era inconstitucional, pois feria o direito à livre associação e incorria em intervenção estatal)</a:t>
            </a:r>
            <a:r>
              <a:rPr lang="pt-BR" sz="2400" b="1" i="1" dirty="0" smtClean="0"/>
              <a:t>		</a:t>
            </a:r>
            <a:endParaRPr lang="pt-BR" sz="2400" b="1" i="1" dirty="0"/>
          </a:p>
        </p:txBody>
      </p:sp>
    </p:spTree>
    <p:extLst>
      <p:ext uri="{BB962C8B-B14F-4D97-AF65-F5344CB8AC3E}">
        <p14:creationId xmlns:p14="http://schemas.microsoft.com/office/powerpoint/2010/main" val="423886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260350"/>
            <a:ext cx="6408712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PROVOCAÇÃO INICIAL</a:t>
            </a:r>
            <a:endParaRPr lang="pt-BR" sz="4000" b="1" u="sng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3"/>
            <a:ext cx="8631238" cy="4536503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2500" dirty="0"/>
              <a:t>O que é uma Cooperativa</a:t>
            </a:r>
            <a:r>
              <a:rPr lang="pt-BR" sz="2500" dirty="0" smtClean="0"/>
              <a:t>?</a:t>
            </a:r>
          </a:p>
          <a:p>
            <a:pPr marL="0" indent="0" algn="just">
              <a:buFont typeface="Wingdings" pitchFamily="2" charset="2"/>
              <a:buNone/>
            </a:pP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r>
              <a:rPr lang="pt-BR" sz="2500" dirty="0" smtClean="0"/>
              <a:t>Como se constitui uma Cooperativa?</a:t>
            </a: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r>
              <a:rPr lang="pt-BR" sz="2500" dirty="0"/>
              <a:t>Quem sou </a:t>
            </a:r>
            <a:r>
              <a:rPr lang="pt-BR" sz="2500" dirty="0" smtClean="0"/>
              <a:t>eu (grupo)? </a:t>
            </a:r>
            <a:r>
              <a:rPr lang="pt-BR" sz="2500" dirty="0"/>
              <a:t>E </a:t>
            </a:r>
            <a:r>
              <a:rPr lang="pt-BR" sz="2500" dirty="0" smtClean="0"/>
              <a:t>nós (assessores)? </a:t>
            </a: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r>
              <a:rPr lang="pt-BR" sz="2500" dirty="0"/>
              <a:t>Quem faz o que </a:t>
            </a:r>
            <a:r>
              <a:rPr lang="pt-BR" sz="2500" dirty="0" smtClean="0"/>
              <a:t>aqui (na cooperativa)?</a:t>
            </a: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r>
              <a:rPr lang="pt-BR" sz="2500" dirty="0"/>
              <a:t>Ainda bem que estamos aqui...</a:t>
            </a:r>
          </a:p>
          <a:p>
            <a:pPr marL="0" indent="0" algn="just">
              <a:buFont typeface="Wingdings" pitchFamily="2" charset="2"/>
              <a:buNone/>
            </a:pP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18822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720378"/>
          </a:xfrm>
        </p:spPr>
        <p:txBody>
          <a:bodyPr>
            <a:normAutofit/>
          </a:bodyPr>
          <a:lstStyle/>
          <a:p>
            <a:pPr algn="l"/>
            <a:r>
              <a:rPr lang="pt-BR" sz="4000" b="1" u="sng" dirty="0" smtClean="0"/>
              <a:t>DO REGISTRO</a:t>
            </a:r>
            <a:endParaRPr lang="pt-BR" sz="4000" b="1" u="sng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2"/>
            <a:ext cx="8775700" cy="4435475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2400" i="1" dirty="0"/>
              <a:t>“(...) Por fim, </a:t>
            </a:r>
            <a:r>
              <a:rPr lang="pt-BR" sz="2400" b="1" i="1" u="sng" dirty="0"/>
              <a:t>não há notícia do registro indispensável da 1ª reclamada, na OCB – Organização das Cooperativas Brasileiras</a:t>
            </a:r>
            <a:r>
              <a:rPr lang="pt-BR" sz="2400" i="1" dirty="0"/>
              <a:t>, </a:t>
            </a:r>
            <a:r>
              <a:rPr lang="pt-BR" sz="2400" b="1" i="1" u="sng" dirty="0"/>
              <a:t>como exige o artigo 107, da Lei das Sociedades Cooperativas, restando configurada a irregularidade de seu funcionamento, e o desvio finalístico constatado nestes autos</a:t>
            </a:r>
            <a:r>
              <a:rPr lang="pt-BR" sz="2400" i="1" dirty="0"/>
              <a:t>. Recurso provido para reconhecer o vínculo com a tomadora dos serviços” </a:t>
            </a:r>
            <a:endParaRPr lang="pt-BR" sz="2400" i="1" dirty="0" smtClean="0"/>
          </a:p>
          <a:p>
            <a:pPr marL="0" indent="0" algn="just">
              <a:buFont typeface="Wingdings" pitchFamily="2" charset="2"/>
              <a:buNone/>
            </a:pPr>
            <a:endParaRPr lang="pt-BR" sz="2400" i="1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BR" sz="2400" b="1" dirty="0" smtClean="0"/>
              <a:t>(</a:t>
            </a:r>
            <a:r>
              <a:rPr lang="pt-BR" sz="2400" b="1" dirty="0"/>
              <a:t>TRT 2ª Reg., RO 43135200290202005, Ac. 3ª T. 20030664327, Rel. Juiz Ricardo Artur Costa e </a:t>
            </a:r>
            <a:r>
              <a:rPr lang="pt-BR" sz="2400" b="1" dirty="0" smtClean="0"/>
              <a:t>Trigueiros</a:t>
            </a:r>
            <a:r>
              <a:rPr lang="pt-BR" sz="2400" b="1" dirty="0"/>
              <a:t>, DJSP de 2.12.2003, p. 13)</a:t>
            </a:r>
          </a:p>
        </p:txBody>
      </p:sp>
    </p:spTree>
    <p:extLst>
      <p:ext uri="{BB962C8B-B14F-4D97-AF65-F5344CB8AC3E}">
        <p14:creationId xmlns:p14="http://schemas.microsoft.com/office/powerpoint/2010/main" val="1564542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720378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O INTERESSE PÚBLICO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2"/>
            <a:ext cx="8775700" cy="4435475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2400" i="1" dirty="0"/>
              <a:t>“O livre exercício da cooperação, todavia, não quer dizer que as cooperativas nascem e fazem o que bem entendem, sem respeitar os parâmetros mínimos do que designa uma conduta digna. </a:t>
            </a:r>
            <a:r>
              <a:rPr lang="pt-BR" sz="2400" b="1" i="1" u="sng" dirty="0"/>
              <a:t>Não se pode perder de vista que a Constituição, especialmente pela combinação dos </a:t>
            </a:r>
            <a:r>
              <a:rPr lang="pt-BR" sz="2400" b="1" i="1" u="sng" dirty="0" err="1"/>
              <a:t>arts</a:t>
            </a:r>
            <a:r>
              <a:rPr lang="pt-BR" sz="2400" b="1" i="1" u="sng" dirty="0"/>
              <a:t>. 174 e 173, § 3°, outorga ao Estado o poder de monitoramento da atividade econômica e lhe impõe o dever de </a:t>
            </a:r>
            <a:r>
              <a:rPr lang="pt-BR" sz="2400" b="1" i="1" u="sng" dirty="0" smtClean="0"/>
              <a:t>REPRIMIR EVENTUAIS ABUSOS. </a:t>
            </a:r>
            <a:r>
              <a:rPr lang="pt-BR" sz="2400" b="1" i="1" u="sng" dirty="0"/>
              <a:t>O permanente </a:t>
            </a:r>
            <a:r>
              <a:rPr lang="pt-BR" sz="2400" b="1" i="1" u="sng" dirty="0" smtClean="0"/>
              <a:t>EQUILÍBRIO NAS RELAÇÕES ECONÔMICO-SOCIAIS E A ELEVAÇÃO DO INTERESSE PÚBLICO SÃO VALORES OU FUNDAMENTOS QUE SE SOBREPÕEM À LIVRE INICIATIVA, </a:t>
            </a:r>
            <a:r>
              <a:rPr lang="pt-BR" sz="2400" b="1" i="1" u="sng" dirty="0"/>
              <a:t>inclusive materializada na forma cooperativa</a:t>
            </a:r>
            <a:r>
              <a:rPr lang="pt-BR" sz="2400" i="1" dirty="0" smtClean="0"/>
              <a:t>.” </a:t>
            </a:r>
            <a:r>
              <a:rPr lang="pt-BR" sz="2400" b="1" dirty="0" smtClean="0"/>
              <a:t>(</a:t>
            </a:r>
            <a:r>
              <a:rPr lang="pt-BR" sz="2400" b="1" dirty="0"/>
              <a:t>Ênio </a:t>
            </a:r>
            <a:r>
              <a:rPr lang="pt-BR" sz="2400" b="1" dirty="0" err="1"/>
              <a:t>Meinem</a:t>
            </a:r>
            <a:r>
              <a:rPr lang="pt-BR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2013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PROBLEMAS!!!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775700" cy="4896544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pt-BR" sz="1900" dirty="0" smtClean="0"/>
              <a:t>Cooperativa do </a:t>
            </a:r>
            <a:r>
              <a:rPr lang="pt-BR" sz="1900" dirty="0" err="1" smtClean="0"/>
              <a:t>Toin</a:t>
            </a:r>
            <a:r>
              <a:rPr lang="pt-BR" sz="1900" dirty="0" smtClean="0"/>
              <a:t>, do Zé, do Tião;</a:t>
            </a:r>
          </a:p>
          <a:p>
            <a:pPr algn="just">
              <a:buFontTx/>
              <a:buChar char="-"/>
            </a:pPr>
            <a:r>
              <a:rPr lang="pt-BR" sz="1900" dirty="0" smtClean="0"/>
              <a:t>Cooperativa do Prefeito X;</a:t>
            </a:r>
          </a:p>
          <a:p>
            <a:pPr algn="just">
              <a:buFontTx/>
              <a:buChar char="-"/>
            </a:pPr>
            <a:r>
              <a:rPr lang="pt-BR" sz="1900" dirty="0" smtClean="0"/>
              <a:t>Cooperativa do Consultor Y;</a:t>
            </a:r>
          </a:p>
          <a:p>
            <a:pPr algn="just">
              <a:buFontTx/>
              <a:buChar char="-"/>
            </a:pPr>
            <a:r>
              <a:rPr lang="pt-BR" sz="1900" dirty="0" smtClean="0"/>
              <a:t>Cooperativa com cooperados que não sabiam que eram cooperados de uma cooperativa e nem que tinham participado de processo de constituição;</a:t>
            </a:r>
          </a:p>
          <a:p>
            <a:pPr algn="just">
              <a:buFontTx/>
              <a:buChar char="-"/>
            </a:pPr>
            <a:r>
              <a:rPr lang="pt-BR" sz="1900" dirty="0" smtClean="0"/>
              <a:t>Cooperativa sem viabilidade econômica ou técnica;</a:t>
            </a:r>
          </a:p>
          <a:p>
            <a:pPr algn="just">
              <a:buFontTx/>
              <a:buChar char="-"/>
            </a:pPr>
            <a:r>
              <a:rPr lang="pt-BR" sz="1900" dirty="0" smtClean="0"/>
              <a:t>Cooperativa </a:t>
            </a:r>
            <a:r>
              <a:rPr lang="pt-BR" sz="1900" dirty="0" smtClean="0"/>
              <a:t>sem: </a:t>
            </a:r>
          </a:p>
          <a:p>
            <a:pPr lvl="1" algn="just">
              <a:buFontTx/>
              <a:buChar char="-"/>
            </a:pPr>
            <a:r>
              <a:rPr lang="pt-BR" sz="1500" dirty="0" smtClean="0">
                <a:solidFill>
                  <a:schemeClr val="tx1"/>
                </a:solidFill>
              </a:rPr>
              <a:t>condições </a:t>
            </a:r>
            <a:r>
              <a:rPr lang="pt-BR" sz="1500" dirty="0" smtClean="0">
                <a:solidFill>
                  <a:schemeClr val="tx1"/>
                </a:solidFill>
              </a:rPr>
              <a:t>de definições claras sobre “responsabilidade”, </a:t>
            </a:r>
            <a:endParaRPr lang="pt-BR" sz="15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1500" dirty="0" smtClean="0">
                <a:solidFill>
                  <a:schemeClr val="tx1"/>
                </a:solidFill>
              </a:rPr>
              <a:t>“</a:t>
            </a:r>
            <a:r>
              <a:rPr lang="pt-BR" sz="1500" dirty="0" smtClean="0">
                <a:solidFill>
                  <a:schemeClr val="tx1"/>
                </a:solidFill>
              </a:rPr>
              <a:t>gestão”, </a:t>
            </a:r>
            <a:endParaRPr lang="pt-BR" sz="15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1500" dirty="0" smtClean="0">
                <a:solidFill>
                  <a:schemeClr val="tx1"/>
                </a:solidFill>
              </a:rPr>
              <a:t>“</a:t>
            </a:r>
            <a:r>
              <a:rPr lang="pt-BR" sz="1500" dirty="0" smtClean="0">
                <a:solidFill>
                  <a:schemeClr val="tx1"/>
                </a:solidFill>
              </a:rPr>
              <a:t>objeto x objetivo”, </a:t>
            </a:r>
            <a:endParaRPr lang="pt-BR" sz="15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1500" dirty="0" smtClean="0">
                <a:solidFill>
                  <a:schemeClr val="tx1"/>
                </a:solidFill>
              </a:rPr>
              <a:t>“</a:t>
            </a:r>
            <a:r>
              <a:rPr lang="pt-BR" sz="1500" dirty="0" smtClean="0">
                <a:solidFill>
                  <a:schemeClr val="tx1"/>
                </a:solidFill>
              </a:rPr>
              <a:t>área de ação e admissão”, </a:t>
            </a:r>
            <a:endParaRPr lang="pt-BR" sz="15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1500" dirty="0" smtClean="0">
                <a:solidFill>
                  <a:schemeClr val="tx1"/>
                </a:solidFill>
              </a:rPr>
              <a:t>“</a:t>
            </a:r>
            <a:r>
              <a:rPr lang="pt-BR" sz="1500" dirty="0" smtClean="0">
                <a:solidFill>
                  <a:schemeClr val="tx1"/>
                </a:solidFill>
              </a:rPr>
              <a:t>atividades econômicas imprecisas”, </a:t>
            </a:r>
            <a:endParaRPr lang="pt-BR" sz="15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1500" dirty="0" smtClean="0">
                <a:solidFill>
                  <a:schemeClr val="tx1"/>
                </a:solidFill>
              </a:rPr>
              <a:t>“</a:t>
            </a:r>
            <a:r>
              <a:rPr lang="pt-BR" sz="1500" dirty="0" smtClean="0">
                <a:solidFill>
                  <a:schemeClr val="tx1"/>
                </a:solidFill>
              </a:rPr>
              <a:t>definição do capital social”, </a:t>
            </a:r>
            <a:endParaRPr lang="pt-BR" sz="15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1500" dirty="0" smtClean="0">
                <a:solidFill>
                  <a:schemeClr val="tx1"/>
                </a:solidFill>
              </a:rPr>
              <a:t>“</a:t>
            </a:r>
            <a:r>
              <a:rPr lang="pt-BR" sz="1500" dirty="0" smtClean="0">
                <a:solidFill>
                  <a:schemeClr val="tx1"/>
                </a:solidFill>
              </a:rPr>
              <a:t>definição das competências dos Conselheiros/Diretores”, </a:t>
            </a:r>
            <a:endParaRPr lang="pt-BR" sz="15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1500" dirty="0" smtClean="0">
                <a:solidFill>
                  <a:schemeClr val="tx1"/>
                </a:solidFill>
              </a:rPr>
              <a:t>“</a:t>
            </a:r>
            <a:r>
              <a:rPr lang="pt-BR" sz="1500" dirty="0" smtClean="0">
                <a:solidFill>
                  <a:schemeClr val="tx1"/>
                </a:solidFill>
              </a:rPr>
              <a:t>visto de advogado”, </a:t>
            </a:r>
            <a:endParaRPr lang="pt-BR" sz="15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1500" dirty="0" smtClean="0">
                <a:solidFill>
                  <a:schemeClr val="tx1"/>
                </a:solidFill>
              </a:rPr>
              <a:t>“</a:t>
            </a:r>
            <a:r>
              <a:rPr lang="pt-BR" sz="1500" dirty="0" smtClean="0">
                <a:solidFill>
                  <a:schemeClr val="tx1"/>
                </a:solidFill>
              </a:rPr>
              <a:t>assinatura dos instrumentos”, </a:t>
            </a:r>
            <a:r>
              <a:rPr lang="pt-BR" sz="1500" dirty="0" err="1" smtClean="0">
                <a:solidFill>
                  <a:schemeClr val="tx1"/>
                </a:solidFill>
              </a:rPr>
              <a:t>etc</a:t>
            </a:r>
            <a:r>
              <a:rPr lang="pt-BR" sz="1500" dirty="0" smtClean="0">
                <a:solidFill>
                  <a:schemeClr val="tx1"/>
                </a:solidFill>
              </a:rPr>
              <a:t>; </a:t>
            </a:r>
          </a:p>
          <a:p>
            <a:pPr marL="0" indent="0" algn="just">
              <a:buNone/>
            </a:pPr>
            <a:endParaRPr lang="pt-BR" sz="1900" dirty="0" smtClean="0"/>
          </a:p>
        </p:txBody>
      </p:sp>
    </p:spTree>
    <p:extLst>
      <p:ext uri="{BB962C8B-B14F-4D97-AF65-F5344CB8AC3E}">
        <p14:creationId xmlns:p14="http://schemas.microsoft.com/office/powerpoint/2010/main" val="3064847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/>
          </p:cNvSpPr>
          <p:nvPr>
            <p:ph sz="quarter" idx="1"/>
          </p:nvPr>
        </p:nvSpPr>
        <p:spPr>
          <a:xfrm>
            <a:off x="251521" y="1527048"/>
            <a:ext cx="8640959" cy="4710264"/>
          </a:xfrm>
        </p:spPr>
        <p:txBody>
          <a:bodyPr>
            <a:normAutofit fontScale="70000" lnSpcReduction="20000"/>
          </a:bodyPr>
          <a:lstStyle/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400" b="1" u="sng" dirty="0" smtClean="0">
                <a:cs typeface="Times New Roman" pitchFamily="18" charset="0"/>
              </a:rPr>
              <a:t>CORREGEDORIA GERAL DA JUSTIÇA DETERMINA AOS CARTÓRIOS À NÃO ARQUIVAREM ATOS DE CRIAÇÃO DE COOPERATIVAS CAPIXABAS</a:t>
            </a:r>
            <a:endParaRPr lang="pt-BR" sz="2400" b="1" u="sng" dirty="0">
              <a:cs typeface="Times New Roman" pitchFamily="18" charset="0"/>
            </a:endParaRP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400" dirty="0" smtClean="0">
                <a:cs typeface="Times New Roman" pitchFamily="18" charset="0"/>
              </a:rPr>
              <a:t>Os </a:t>
            </a:r>
            <a:r>
              <a:rPr lang="pt-BR" sz="2400" dirty="0">
                <a:cs typeface="Times New Roman" pitchFamily="18" charset="0"/>
              </a:rPr>
              <a:t>Titulares dos Cartórios de Registro de Pessoa Jurídica  não vão mais proceder ao arquivamento dos atos constitutivos das Cooperativas Capixabas. Esta determinação é decorrente de uma </a:t>
            </a:r>
            <a:r>
              <a:rPr lang="pt-BR" sz="2400" b="1" u="sng" dirty="0">
                <a:cs typeface="Times New Roman" pitchFamily="18" charset="0"/>
              </a:rPr>
              <a:t>solicitação feita pelo Sistema OCB/ES-SECOOP/ES à Corregedoria Geral da Justiça</a:t>
            </a:r>
            <a:r>
              <a:rPr lang="pt-BR" sz="2400" dirty="0">
                <a:cs typeface="Times New Roman" pitchFamily="18" charset="0"/>
              </a:rPr>
              <a:t>.  O Desembargador Manoel Alves Rabelo, Corregedor Geral da Justiça, orientou que os interessados em constituir Cooperativas se dirigiram à Junta Comercial do Estado do Espírito Santo, bem como, os Titulares dos Cartórios, orientem os constituintes a se dirigirem à Junta Comercial do Estado do Espírito Santo. 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400" dirty="0" smtClean="0">
                <a:cs typeface="Times New Roman" pitchFamily="18" charset="0"/>
              </a:rPr>
              <a:t>Após </a:t>
            </a:r>
            <a:r>
              <a:rPr lang="pt-BR" sz="2400" dirty="0">
                <a:cs typeface="Times New Roman" pitchFamily="18" charset="0"/>
              </a:rPr>
              <a:t>envio do ofício-circular nº046/2006, </a:t>
            </a:r>
            <a:r>
              <a:rPr lang="pt-BR" sz="2400" b="1" u="sng" dirty="0">
                <a:cs typeface="Times New Roman" pitchFamily="18" charset="0"/>
              </a:rPr>
              <a:t>os Cartórios de Registro de Pessoas Jurídicas deverão se abster ao arquivamento dos atos constitutivos das Cooperativas Capixabas</a:t>
            </a:r>
            <a:r>
              <a:rPr lang="pt-BR" sz="2400" dirty="0">
                <a:cs typeface="Times New Roman" pitchFamily="18" charset="0"/>
              </a:rPr>
              <a:t>. A orientação é que os interessados em constituir Cooperativas se dirigiram à Junta Comercial do Estado do Espírito Santo. Esta determinação é do Desembargador Manoel Alves Rabelo, Corregedor-Geral da Justiça, que, após solicitação do Sistema OCB/ES-SESCOOP/ES, expediu o citado ofício, com o objetivo prevenir as irregularidades quanto ao arquivamento de atos constitutivos de cooperativas .</a:t>
            </a:r>
          </a:p>
          <a:p>
            <a:pPr marL="95250" indent="-4763" algn="ctr">
              <a:lnSpc>
                <a:spcPct val="110000"/>
              </a:lnSpc>
              <a:buFont typeface="Wingdings" pitchFamily="2" charset="2"/>
              <a:buNone/>
            </a:pPr>
            <a:endParaRPr lang="pt-BR" sz="2200" dirty="0"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1" y="260648"/>
            <a:ext cx="6480720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u="sng" dirty="0" smtClean="0">
                <a:solidFill>
                  <a:schemeClr val="bg2">
                    <a:lumMod val="75000"/>
                  </a:schemeClr>
                </a:solidFill>
              </a:rPr>
              <a:t>O INÍCIO</a:t>
            </a:r>
            <a:endParaRPr lang="pt-BR" sz="4000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6984775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REGRAMENTO ESTADUAL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775700" cy="4579491"/>
          </a:xfrm>
        </p:spPr>
        <p:txBody>
          <a:bodyPr>
            <a:noAutofit/>
          </a:bodyPr>
          <a:lstStyle/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400" b="1" u="sng" dirty="0">
                <a:cs typeface="Times New Roman" pitchFamily="18" charset="0"/>
              </a:rPr>
              <a:t>LEI Nº 8.257/06</a:t>
            </a:r>
          </a:p>
          <a:p>
            <a:pPr marL="95250" indent="-4763" algn="ctr">
              <a:lnSpc>
                <a:spcPct val="110000"/>
              </a:lnSpc>
              <a:buFont typeface="Wingdings" pitchFamily="2" charset="2"/>
              <a:buNone/>
            </a:pPr>
            <a:endParaRPr lang="pt-BR" sz="1400" b="1" u="sng" dirty="0">
              <a:cs typeface="Times New Roman" pitchFamily="18" charset="0"/>
            </a:endParaRP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400" dirty="0">
                <a:cs typeface="Times New Roman" pitchFamily="18" charset="0"/>
              </a:rPr>
              <a:t>Art. 1º Fica instituída a Política Estadual do Cooperativismo, que consiste no conjunto de diretrizes e regras voltadas para o incentivo à atividade cooperativista e ao seu desenvolvimento no Estado do Espírito Santo.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400" dirty="0">
                <a:cs typeface="Times New Roman" pitchFamily="18" charset="0"/>
              </a:rPr>
              <a:t>Art. 2º O Poder Executivo Estadual atuará de forma a estimular as atividades das cooperativas, nos termos da lei, incentivando um sistema de sustentação para o contínuo crescimento da atividade cooperativista.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400" dirty="0">
                <a:cs typeface="Times New Roman" pitchFamily="18" charset="0"/>
              </a:rPr>
              <a:t>Art. 4º Para os efeitos desta Lei, </a:t>
            </a:r>
            <a:r>
              <a:rPr lang="pt-BR" sz="1400" b="1" u="sng" dirty="0">
                <a:cs typeface="Times New Roman" pitchFamily="18" charset="0"/>
              </a:rPr>
              <a:t>são sociedades cooperativas</a:t>
            </a:r>
            <a:r>
              <a:rPr lang="pt-BR" sz="1400" dirty="0">
                <a:cs typeface="Times New Roman" pitchFamily="18" charset="0"/>
              </a:rPr>
              <a:t> aquelas regularmente registradas nos órgãos públicos competentes, na JUCEES nos termos da legislação federal pertinente e nos órgãos fazendários Federal, Municipal e Estadual, quando for o caso.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400" dirty="0">
                <a:cs typeface="Times New Roman" pitchFamily="18" charset="0"/>
              </a:rPr>
              <a:t>Parágrafo único. </a:t>
            </a:r>
            <a:r>
              <a:rPr lang="pt-BR" sz="1400" b="1" u="sng" dirty="0">
                <a:cs typeface="Times New Roman" pitchFamily="18" charset="0"/>
              </a:rPr>
              <a:t>A JUCEES exigirá</a:t>
            </a:r>
            <a:r>
              <a:rPr lang="pt-BR" sz="1400" dirty="0">
                <a:cs typeface="Times New Roman" pitchFamily="18" charset="0"/>
              </a:rPr>
              <a:t>, por ocasião do registro dos atos constitutivos das cooperativas, o certificado comprobatório de análise e aprovação dos documentos e procedimentos constitutivos de cooperativas: </a:t>
            </a:r>
            <a:r>
              <a:rPr lang="pt-BR" sz="1400" dirty="0" err="1">
                <a:cs typeface="Times New Roman" pitchFamily="18" charset="0"/>
              </a:rPr>
              <a:t>pré</a:t>
            </a:r>
            <a:r>
              <a:rPr lang="pt-BR" sz="1400" dirty="0">
                <a:cs typeface="Times New Roman" pitchFamily="18" charset="0"/>
              </a:rPr>
              <a:t>-registro, de acordo com as normas e diretrizes do Programa de Autogestão, Monitoramento e Acompanhamento do Cooperativismo Brasileiro do Sistema de Organização das Cooperativas Brasileiras - OCB, emitido pelo Sindicato e Organização das Cooperativas Brasileiras do Estado do Espírito Santo - OCB/ES.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400" dirty="0">
                <a:cs typeface="Times New Roman" pitchFamily="18" charset="0"/>
              </a:rPr>
              <a:t>Art. 5º Para o regular funcionamento no âmbito do Estado, </a:t>
            </a:r>
            <a:r>
              <a:rPr lang="pt-BR" sz="1400" b="1" u="sng" dirty="0">
                <a:cs typeface="Times New Roman" pitchFamily="18" charset="0"/>
              </a:rPr>
              <a:t>as cooperativas deverão estar constituídas de acordo com as exigências da legislação federal e estar devidamente registradas na OCB/ES</a:t>
            </a:r>
            <a:r>
              <a:rPr lang="pt-BR" sz="1400" dirty="0">
                <a:cs typeface="Times New Roman" pitchFamily="18" charset="0"/>
              </a:rPr>
              <a:t>, de acordo com a Lei Federal nº 5.764, de 16.12.1971.</a:t>
            </a:r>
          </a:p>
          <a:p>
            <a:pPr marL="95250" indent="-4763" algn="ctr">
              <a:lnSpc>
                <a:spcPct val="110000"/>
              </a:lnSpc>
              <a:buFont typeface="Wingdings" pitchFamily="2" charset="2"/>
              <a:buNone/>
            </a:pPr>
            <a:endParaRPr lang="pt-BR" sz="2000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22303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6984775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REGRAMENTO ESTADUAL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775700" cy="4579491"/>
          </a:xfrm>
        </p:spPr>
        <p:txBody>
          <a:bodyPr>
            <a:noAutofit/>
          </a:bodyPr>
          <a:lstStyle/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500" b="1" u="sng" dirty="0">
                <a:cs typeface="Times New Roman" pitchFamily="18" charset="0"/>
              </a:rPr>
              <a:t>LEI Nº 8.257/06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endParaRPr lang="pt-BR" sz="1500" dirty="0">
              <a:cs typeface="Times New Roman" pitchFamily="18" charset="0"/>
            </a:endParaRP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500" dirty="0">
                <a:cs typeface="Times New Roman" pitchFamily="18" charset="0"/>
              </a:rPr>
              <a:t>Art. 8º O Poder Executivo poderá firmar </a:t>
            </a:r>
            <a:r>
              <a:rPr lang="pt-BR" sz="1500" b="1" u="sng" dirty="0">
                <a:cs typeface="Times New Roman" pitchFamily="18" charset="0"/>
              </a:rPr>
              <a:t>convênios</a:t>
            </a:r>
            <a:r>
              <a:rPr lang="pt-BR" sz="1500" dirty="0">
                <a:cs typeface="Times New Roman" pitchFamily="18" charset="0"/>
              </a:rPr>
              <a:t> com cooperativas de crédito que possuam Certificados de Registro e de Regularidade Técnica da OCB/ES, visando a arrecadação de tributos estaduais, após atendidas as exigências da Secretaria de Estado da Fazenda - SEFAZ.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500" dirty="0">
                <a:cs typeface="Times New Roman" pitchFamily="18" charset="0"/>
              </a:rPr>
              <a:t>Art. 9º Fica assegurada às cooperativas regularmente constituídas na forma da Lei Federal nº 5.764/71, e que atendam as demais exigências legais e regulamentares vigentes, a </a:t>
            </a:r>
            <a:r>
              <a:rPr lang="pt-BR" sz="1500" b="1" u="sng" dirty="0">
                <a:cs typeface="Times New Roman" pitchFamily="18" charset="0"/>
              </a:rPr>
              <a:t>consignação em folha de pagamento</a:t>
            </a:r>
            <a:r>
              <a:rPr lang="pt-BR" sz="1500" dirty="0">
                <a:cs typeface="Times New Roman" pitchFamily="18" charset="0"/>
              </a:rPr>
              <a:t> das contribuições estatutárias e demais débitos de servidores públicos estaduais, civis e militares, ativos, inativos e pensionistas.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500" dirty="0">
                <a:cs typeface="Times New Roman" pitchFamily="18" charset="0"/>
              </a:rPr>
              <a:t>Art. 10. Nos </a:t>
            </a:r>
            <a:r>
              <a:rPr lang="pt-BR" sz="1500" b="1" u="sng" dirty="0">
                <a:cs typeface="Times New Roman" pitchFamily="18" charset="0"/>
              </a:rPr>
              <a:t>processos licitatórios </a:t>
            </a:r>
            <a:r>
              <a:rPr lang="pt-BR" sz="1500" dirty="0">
                <a:cs typeface="Times New Roman" pitchFamily="18" charset="0"/>
              </a:rPr>
              <a:t>promovidos pelos órgãos do Poder Executivo Estadual, para prestação de serviços, obras, compras, publicidade, alienações e locações, poderão participar em igualdade de condições as cooperativas legalmente constituídas, conforme Lei Federal nº 5.764/71.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500" dirty="0">
                <a:cs typeface="Times New Roman" pitchFamily="18" charset="0"/>
              </a:rPr>
              <a:t>Art. 11. A participação das cooperativas nos processos licitatórios da administração direta e indireta do Estado está vinculada à apresentação de Certificado de Registro na OCB/ES, previsto na Lei Federal nº 5.764/71, bem como do Certificado de Regularidade Técnica da OCB/ES e desde que atendam as exigências específicas, notadamente as da Lei Federal nº 8.666, de 21.6. 1993.</a:t>
            </a:r>
          </a:p>
          <a:p>
            <a:pPr marL="95250" indent="-4763" algn="ctr">
              <a:lnSpc>
                <a:spcPct val="110000"/>
              </a:lnSpc>
              <a:buFont typeface="Wingdings" pitchFamily="2" charset="2"/>
              <a:buNone/>
            </a:pPr>
            <a:endParaRPr lang="pt-BR" sz="2000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622919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6984775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REGRAMENTO ESTADUAL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775700" cy="4579491"/>
          </a:xfrm>
        </p:spPr>
        <p:txBody>
          <a:bodyPr>
            <a:noAutofit/>
          </a:bodyPr>
          <a:lstStyle/>
          <a:p>
            <a:pPr marL="95250" indent="-4763" algn="just">
              <a:lnSpc>
                <a:spcPct val="110000"/>
              </a:lnSpc>
              <a:buNone/>
            </a:pPr>
            <a:r>
              <a:rPr lang="pt-BR" sz="1600" b="1" u="sng" dirty="0"/>
              <a:t>DECRETO 1931-R/2007</a:t>
            </a:r>
          </a:p>
          <a:p>
            <a:pPr marL="95250" indent="-4763" algn="ctr">
              <a:lnSpc>
                <a:spcPct val="110000"/>
              </a:lnSpc>
              <a:buNone/>
            </a:pPr>
            <a:endParaRPr lang="pt-BR" sz="1600" b="1" u="sng" dirty="0"/>
          </a:p>
          <a:p>
            <a:pPr marL="0" indent="0" algn="just">
              <a:buNone/>
            </a:pPr>
            <a:r>
              <a:rPr lang="pt-BR" sz="1600" b="1" dirty="0"/>
              <a:t>Art. 3º.</a:t>
            </a:r>
            <a:r>
              <a:rPr lang="pt-BR" sz="1600" dirty="0"/>
              <a:t> Cabe à </a:t>
            </a:r>
            <a:r>
              <a:rPr lang="pt-BR" sz="1600" b="1" dirty="0"/>
              <a:t>Junta Comercial do estado do Espírito Santo –</a:t>
            </a:r>
            <a:r>
              <a:rPr lang="pt-BR" sz="1600" dirty="0"/>
              <a:t> </a:t>
            </a:r>
            <a:r>
              <a:rPr lang="pt-BR" sz="1600" b="1" dirty="0"/>
              <a:t>JUCEES,</a:t>
            </a:r>
            <a:r>
              <a:rPr lang="pt-BR" sz="1600" dirty="0"/>
              <a:t> na forma da lei, promover o registro oficial das cooperativas:</a:t>
            </a:r>
          </a:p>
          <a:p>
            <a:pPr marL="0" indent="0" algn="just">
              <a:buNone/>
            </a:pPr>
            <a:r>
              <a:rPr lang="pt-BR" sz="1600" b="1" dirty="0"/>
              <a:t>§ 1°</a:t>
            </a:r>
            <a:r>
              <a:rPr lang="pt-BR" sz="1600" dirty="0"/>
              <a:t> O registro referido no caput não supre as exigências de inscrição em outros órgãos públicos e entidades previstas em lei, principalmente na OCB/ES – Sindicato e Organização das Cooperativas e Brasileiras do Estado do Espírito Santo.</a:t>
            </a:r>
          </a:p>
          <a:p>
            <a:pPr marL="0" indent="0" algn="just">
              <a:buNone/>
            </a:pPr>
            <a:r>
              <a:rPr lang="pt-BR" sz="1600" b="1" dirty="0"/>
              <a:t>§ 2° </a:t>
            </a:r>
            <a:r>
              <a:rPr lang="pt-BR" sz="1600" dirty="0"/>
              <a:t>A JUCEES observará, quando do registro, o Certificado Comprobatório de Análise e Aprovação dos Documentos e Procedimentos Constitutivos de Cooperativas: </a:t>
            </a:r>
            <a:r>
              <a:rPr lang="pt-BR" sz="1600" dirty="0" err="1"/>
              <a:t>Pré</a:t>
            </a:r>
            <a:r>
              <a:rPr lang="pt-BR" sz="1600" dirty="0"/>
              <a:t> – Registro, emitido pela OCB/ES de acordo com o Parágrafo Único do artigo 4° da Lei Estadual </a:t>
            </a:r>
            <a:r>
              <a:rPr lang="pt-BR" sz="1600" dirty="0" err="1"/>
              <a:t>N.°</a:t>
            </a:r>
            <a:r>
              <a:rPr lang="pt-BR" sz="1600" dirty="0"/>
              <a:t> 8.257 de 17 de janeiro de 2006 (publicada no DIO/ES em 18/01/2006) e se o ato constitutivo da cooperativa atende ao disposto na Lei Federal Específica.</a:t>
            </a:r>
          </a:p>
          <a:p>
            <a:pPr marL="95250" indent="-4763" algn="ctr">
              <a:lnSpc>
                <a:spcPct val="110000"/>
              </a:lnSpc>
              <a:buFont typeface="Wingdings" pitchFamily="2" charset="2"/>
              <a:buNone/>
            </a:pPr>
            <a:endParaRPr lang="pt-BR" sz="2000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3492327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DO CONVÊNIO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775700" cy="4579491"/>
          </a:xfrm>
        </p:spPr>
        <p:txBody>
          <a:bodyPr>
            <a:noAutofit/>
          </a:bodyPr>
          <a:lstStyle/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000" dirty="0" smtClean="0">
                <a:cs typeface="Times New Roman" pitchFamily="18" charset="0"/>
              </a:rPr>
              <a:t>O convênio </a:t>
            </a:r>
            <a:r>
              <a:rPr lang="pt-BR" sz="2000" dirty="0">
                <a:cs typeface="Times New Roman" pitchFamily="18" charset="0"/>
              </a:rPr>
              <a:t>tem por objeto o estabelecimento entre os seus signatários, de um acordo de cooperação mútua de natureza técnica e de provimento de informações, para atender a necessidade de suas respectivas atribuições </a:t>
            </a:r>
            <a:r>
              <a:rPr lang="pt-BR" sz="2000" dirty="0" smtClean="0">
                <a:cs typeface="Times New Roman" pitchFamily="18" charset="0"/>
              </a:rPr>
              <a:t>legais, </a:t>
            </a:r>
            <a:r>
              <a:rPr lang="pt-BR" sz="2000" dirty="0">
                <a:cs typeface="Times New Roman" pitchFamily="18" charset="0"/>
              </a:rPr>
              <a:t>cumprindo a missão precípua de orientar e defender a sociedade.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000" dirty="0" smtClean="0">
                <a:cs typeface="Times New Roman" pitchFamily="18" charset="0"/>
              </a:rPr>
              <a:t>Esta </a:t>
            </a:r>
            <a:r>
              <a:rPr lang="pt-BR" sz="2000" dirty="0">
                <a:cs typeface="Times New Roman" pitchFamily="18" charset="0"/>
              </a:rPr>
              <a:t>interação proporcionará um julgamento homogêneo, e evitará, a curto prazo, que processos já analisados pela OCB/ES, ou seja, que contenham o </a:t>
            </a:r>
            <a:r>
              <a:rPr lang="pt-BR" sz="2000" b="1" u="sng" dirty="0">
                <a:cs typeface="Times New Roman" pitchFamily="18" charset="0"/>
              </a:rPr>
              <a:t>Certificado Comprobatório de Análise e Aprovação dos Documentos e Procedimentos Constitutivos de Cooperativas – </a:t>
            </a:r>
            <a:r>
              <a:rPr lang="pt-BR" sz="2000" b="1" u="sng" dirty="0" smtClean="0">
                <a:cs typeface="Times New Roman" pitchFamily="18" charset="0"/>
              </a:rPr>
              <a:t>“CERTIFICADO DE PRÉ-REGISTRO”</a:t>
            </a:r>
            <a:r>
              <a:rPr lang="pt-BR" sz="2000" dirty="0" smtClean="0">
                <a:cs typeface="Times New Roman" pitchFamily="18" charset="0"/>
              </a:rPr>
              <a:t>, </a:t>
            </a:r>
            <a:r>
              <a:rPr lang="pt-BR" sz="2000" dirty="0">
                <a:cs typeface="Times New Roman" pitchFamily="18" charset="0"/>
              </a:rPr>
              <a:t>sejam objeto de exigência ou indeferimento por parte da JUCEES.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000" b="1" u="sng" dirty="0" smtClean="0">
                <a:cs typeface="Times New Roman" pitchFamily="18" charset="0"/>
              </a:rPr>
              <a:t>A </a:t>
            </a:r>
            <a:r>
              <a:rPr lang="pt-BR" sz="2000" b="1" u="sng" dirty="0">
                <a:cs typeface="Times New Roman" pitchFamily="18" charset="0"/>
              </a:rPr>
              <a:t>JUCEES, ao analisar o Ato Constitutivo da Cooperativa ou Ata de Assembleia que altere o Estatuto Social da Cooperativa, exigirá que instrua o referido processo o “Certificado de </a:t>
            </a:r>
            <a:r>
              <a:rPr lang="pt-BR" sz="2000" b="1" u="sng" dirty="0" err="1">
                <a:cs typeface="Times New Roman" pitchFamily="18" charset="0"/>
              </a:rPr>
              <a:t>Pré</a:t>
            </a:r>
            <a:r>
              <a:rPr lang="pt-BR" sz="2000" b="1" u="sng" dirty="0">
                <a:cs typeface="Times New Roman" pitchFamily="18" charset="0"/>
              </a:rPr>
              <a:t>-Registro” fornecido pela OCB/ES.</a:t>
            </a:r>
          </a:p>
          <a:p>
            <a:pPr marL="95250" indent="-4763" algn="ctr">
              <a:lnSpc>
                <a:spcPct val="110000"/>
              </a:lnSpc>
              <a:buFont typeface="Wingdings" pitchFamily="2" charset="2"/>
              <a:buNone/>
            </a:pPr>
            <a:endParaRPr lang="pt-BR" sz="2000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61942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480720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DO CONVÊNIO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5794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100" dirty="0"/>
              <a:t>O Parecer emitido pela OCB/ES aponta, previamente, com o objetivo de evitar retrabalho, insucesso no registro e no funcionamento, e descumprimento à legislação vigente, eventuais adequações necessárias aos documentos de </a:t>
            </a:r>
            <a:r>
              <a:rPr lang="pt-BR" sz="2100" dirty="0" smtClean="0"/>
              <a:t>constituição</a:t>
            </a:r>
            <a:r>
              <a:rPr lang="pt-BR" sz="2100" dirty="0"/>
              <a:t>.</a:t>
            </a:r>
          </a:p>
          <a:p>
            <a:pPr marL="0" indent="0" algn="just">
              <a:buNone/>
            </a:pPr>
            <a:r>
              <a:rPr lang="pt-BR" sz="2100" dirty="0" smtClean="0"/>
              <a:t>Este </a:t>
            </a:r>
            <a:r>
              <a:rPr lang="pt-BR" sz="2100" dirty="0"/>
              <a:t>procedimento preliminar </a:t>
            </a:r>
            <a:r>
              <a:rPr lang="pt-BR" sz="2100" dirty="0" smtClean="0"/>
              <a:t>visa </a:t>
            </a:r>
            <a:r>
              <a:rPr lang="pt-BR" sz="2100" dirty="0"/>
              <a:t>dar garantia ao processo de constituição de cooperativas em nosso Estado, evitando a marginalização do mesmo, a exploração por aproveitadores, a garantia jurídica aos tomadores dos serviços, aos cooperados, aos consumidores e à administração pública. </a:t>
            </a:r>
          </a:p>
          <a:p>
            <a:pPr marL="0" indent="0" algn="just">
              <a:buNone/>
            </a:pPr>
            <a:r>
              <a:rPr lang="pt-BR" sz="2100" dirty="0" smtClean="0"/>
              <a:t>Em </a:t>
            </a:r>
            <a:r>
              <a:rPr lang="pt-BR" sz="2100" dirty="0"/>
              <a:t>nada compromete o </a:t>
            </a:r>
            <a:r>
              <a:rPr lang="pt-BR" sz="2100" b="1" u="sng" dirty="0" smtClean="0"/>
              <a:t>CUSTO</a:t>
            </a:r>
            <a:r>
              <a:rPr lang="pt-BR" sz="2100" dirty="0" smtClean="0"/>
              <a:t> </a:t>
            </a:r>
            <a:r>
              <a:rPr lang="pt-BR" sz="2100" dirty="0"/>
              <a:t>e a </a:t>
            </a:r>
            <a:r>
              <a:rPr lang="pt-BR" sz="2100" b="1" u="sng" dirty="0" smtClean="0"/>
              <a:t>AGILIDADE</a:t>
            </a:r>
            <a:r>
              <a:rPr lang="pt-BR" sz="2100" dirty="0" smtClean="0"/>
              <a:t> </a:t>
            </a:r>
            <a:r>
              <a:rPr lang="pt-BR" sz="2100" dirty="0"/>
              <a:t>do processo de registro, e ainda contribuem como uma </a:t>
            </a:r>
            <a:r>
              <a:rPr lang="pt-BR" sz="2100" b="1" u="sng" dirty="0" smtClean="0"/>
              <a:t>SEGURANÇA JURÍDICA</a:t>
            </a:r>
            <a:r>
              <a:rPr lang="pt-BR" sz="2100" dirty="0" smtClean="0"/>
              <a:t> </a:t>
            </a:r>
            <a:r>
              <a:rPr lang="pt-BR" sz="2100" dirty="0"/>
              <a:t>impar ao êxito da sociedade </a:t>
            </a:r>
            <a:r>
              <a:rPr lang="pt-BR" sz="2100" dirty="0" smtClean="0"/>
              <a:t>constituída.</a:t>
            </a:r>
            <a:r>
              <a:rPr lang="pt-BR" sz="2100" b="1" i="1" dirty="0" smtClean="0"/>
              <a:t> </a:t>
            </a:r>
            <a:endParaRPr lang="pt-BR" sz="2100" dirty="0" smtClean="0"/>
          </a:p>
        </p:txBody>
      </p:sp>
    </p:spTree>
    <p:extLst>
      <p:ext uri="{BB962C8B-B14F-4D97-AF65-F5344CB8AC3E}">
        <p14:creationId xmlns:p14="http://schemas.microsoft.com/office/powerpoint/2010/main" val="3993314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5794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100" dirty="0" smtClean="0"/>
              <a:t> </a:t>
            </a:r>
            <a:endParaRPr lang="pt-BR" sz="21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315840" y="27089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/>
              <a:t>TUDO CERTO ATÉ AQUI?</a:t>
            </a:r>
          </a:p>
          <a:p>
            <a:pPr algn="ctr"/>
            <a:endParaRPr lang="pt-BR" b="1" dirty="0"/>
          </a:p>
          <a:p>
            <a:pPr algn="ctr"/>
            <a:r>
              <a:rPr lang="pt-BR" b="1" dirty="0" smtClean="0"/>
              <a:t>AINDA NÃO ACABOU</a:t>
            </a:r>
          </a:p>
          <a:p>
            <a:pPr algn="ctr"/>
            <a:endParaRPr lang="pt-BR" b="1" dirty="0"/>
          </a:p>
          <a:p>
            <a:pPr algn="ctr"/>
            <a:r>
              <a:rPr lang="pt-BR" b="1" dirty="0" smtClean="0"/>
              <a:t>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5649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260350"/>
            <a:ext cx="6408712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REFLEXÃO INICIAL</a:t>
            </a:r>
            <a:endParaRPr lang="pt-BR" sz="4000" b="1" u="sng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017" y="2204864"/>
            <a:ext cx="4435012" cy="396044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23528" y="1700808"/>
            <a:ext cx="396044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>
                <a:solidFill>
                  <a:prstClr val="black"/>
                </a:solidFill>
              </a:rPr>
              <a:t>ANALISE</a:t>
            </a:r>
            <a:r>
              <a:rPr lang="pt-BR" sz="2500" b="1" dirty="0" smtClean="0">
                <a:solidFill>
                  <a:prstClr val="black"/>
                </a:solidFill>
              </a:rPr>
              <a:t>:</a:t>
            </a:r>
          </a:p>
          <a:p>
            <a:endParaRPr lang="pt-BR" sz="2500" b="1" dirty="0">
              <a:solidFill>
                <a:prstClr val="black"/>
              </a:solidFill>
            </a:endParaRPr>
          </a:p>
          <a:p>
            <a:r>
              <a:rPr lang="pt-BR" sz="2500" b="1" dirty="0" smtClean="0">
                <a:solidFill>
                  <a:prstClr val="black"/>
                </a:solidFill>
              </a:rPr>
              <a:t>Se </a:t>
            </a:r>
            <a:r>
              <a:rPr lang="pt-BR" sz="2500" b="1" dirty="0">
                <a:solidFill>
                  <a:prstClr val="black"/>
                </a:solidFill>
              </a:rPr>
              <a:t>a Cooperativa fosse este estádio de futebol, onde </a:t>
            </a:r>
            <a:r>
              <a:rPr lang="pt-BR" sz="2500" b="1" dirty="0" smtClean="0">
                <a:solidFill>
                  <a:prstClr val="black"/>
                </a:solidFill>
              </a:rPr>
              <a:t>os cooperados estariam?</a:t>
            </a:r>
            <a:endParaRPr lang="pt-BR" sz="2500" b="1" dirty="0">
              <a:solidFill>
                <a:prstClr val="black"/>
              </a:solidFill>
            </a:endParaRPr>
          </a:p>
          <a:p>
            <a:endParaRPr lang="pt-BR" sz="2500" dirty="0">
              <a:solidFill>
                <a:prstClr val="black"/>
              </a:solidFill>
            </a:endParaRPr>
          </a:p>
          <a:p>
            <a:r>
              <a:rPr lang="pt-BR" sz="2500" dirty="0">
                <a:solidFill>
                  <a:prstClr val="black"/>
                </a:solidFill>
              </a:rPr>
              <a:t>Fora do Estádio?</a:t>
            </a:r>
          </a:p>
          <a:p>
            <a:r>
              <a:rPr lang="pt-BR" sz="2500" dirty="0" smtClean="0">
                <a:solidFill>
                  <a:prstClr val="black"/>
                </a:solidFill>
              </a:rPr>
              <a:t>Arquibancada</a:t>
            </a:r>
            <a:r>
              <a:rPr lang="pt-BR" sz="2500" dirty="0">
                <a:solidFill>
                  <a:prstClr val="black"/>
                </a:solidFill>
              </a:rPr>
              <a:t>?</a:t>
            </a:r>
          </a:p>
          <a:p>
            <a:r>
              <a:rPr lang="pt-BR" sz="2500" dirty="0" smtClean="0">
                <a:solidFill>
                  <a:prstClr val="black"/>
                </a:solidFill>
              </a:rPr>
              <a:t>Banco </a:t>
            </a:r>
            <a:r>
              <a:rPr lang="pt-BR" sz="2500" dirty="0">
                <a:solidFill>
                  <a:prstClr val="black"/>
                </a:solidFill>
              </a:rPr>
              <a:t>de Reserva?</a:t>
            </a:r>
          </a:p>
          <a:p>
            <a:r>
              <a:rPr lang="pt-BR" sz="2500" dirty="0" smtClean="0">
                <a:solidFill>
                  <a:prstClr val="black"/>
                </a:solidFill>
              </a:rPr>
              <a:t>Campo </a:t>
            </a:r>
            <a:r>
              <a:rPr lang="pt-BR" sz="2500" dirty="0">
                <a:solidFill>
                  <a:prstClr val="black"/>
                </a:solidFill>
              </a:rPr>
              <a:t>de Jogo?</a:t>
            </a:r>
          </a:p>
          <a:p>
            <a:r>
              <a:rPr lang="pt-BR" sz="2500" dirty="0" smtClean="0">
                <a:solidFill>
                  <a:prstClr val="black"/>
                </a:solidFill>
              </a:rPr>
              <a:t>Porque</a:t>
            </a:r>
            <a:r>
              <a:rPr lang="pt-BR" sz="2500" dirty="0">
                <a:solidFill>
                  <a:prstClr val="black"/>
                </a:solidFill>
              </a:rPr>
              <a:t>?</a:t>
            </a:r>
          </a:p>
          <a:p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ASPECTOS CONSUMERISTAS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579491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1700" b="1" dirty="0" smtClean="0"/>
              <a:t>Lei nº 5764/71. Art</a:t>
            </a:r>
            <a:r>
              <a:rPr lang="pt-BR" sz="1700" b="1" dirty="0"/>
              <a:t>. 79. </a:t>
            </a:r>
            <a:r>
              <a:rPr lang="pt-BR" sz="1700" dirty="0"/>
              <a:t>Denominam-se </a:t>
            </a:r>
            <a:r>
              <a:rPr lang="pt-BR" sz="1700" b="1" u="sng" dirty="0"/>
              <a:t>atos cooperativos</a:t>
            </a:r>
            <a:r>
              <a:rPr lang="pt-BR" sz="1700" dirty="0"/>
              <a:t> os praticados entre as cooperativas e seus associados, entre estes e aquelas e pelas cooperativas entre si quando associados, para a consecução dos objetivos sociais.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700" dirty="0"/>
              <a:t>Parágrafo único. O ato cooperativo não implica operação de mercado, nem contrato de compra e venda de produto ou </a:t>
            </a:r>
            <a:r>
              <a:rPr lang="pt-BR" sz="1700" dirty="0" smtClean="0"/>
              <a:t>mercadoria.</a:t>
            </a:r>
          </a:p>
          <a:p>
            <a:pPr marL="0" indent="0" algn="just">
              <a:buFont typeface="Wingdings" pitchFamily="2" charset="2"/>
              <a:buNone/>
            </a:pPr>
            <a:endParaRPr lang="pt-BR" sz="1700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BR" sz="1700" u="sng" dirty="0" smtClean="0"/>
              <a:t>O </a:t>
            </a:r>
            <a:r>
              <a:rPr lang="pt-BR" sz="1700" u="sng" dirty="0"/>
              <a:t>Código de Defesa do Consumidor não tem aplicação ao </a:t>
            </a:r>
            <a:r>
              <a:rPr lang="pt-BR" sz="1700" b="1" i="1" u="sng" dirty="0"/>
              <a:t>ato cooperativo</a:t>
            </a:r>
            <a:r>
              <a:rPr lang="pt-BR" sz="1700" dirty="0"/>
              <a:t>, ou seja, </a:t>
            </a:r>
            <a:r>
              <a:rPr lang="pt-BR" sz="1700" i="1" dirty="0"/>
              <a:t>não incidem nas relações entre Cooperativas e Cooperados quando  relacionam-se entre si para consecução dos fins sociais </a:t>
            </a:r>
            <a:r>
              <a:rPr lang="pt-BR" sz="1700" i="1" dirty="0" smtClean="0"/>
              <a:t>cooperativos.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700" dirty="0" smtClean="0"/>
              <a:t>Válido </a:t>
            </a:r>
            <a:r>
              <a:rPr lang="pt-BR" sz="1700" dirty="0"/>
              <a:t>destacar o embasamento jurídico que permita visualizar que, nestas condições, aquela (a cooperativa) </a:t>
            </a:r>
            <a:r>
              <a:rPr lang="pt-BR" sz="1700" b="1" u="sng" dirty="0"/>
              <a:t>não se enquadra no conceito de fornecedor</a:t>
            </a:r>
            <a:r>
              <a:rPr lang="pt-BR" sz="1700" dirty="0"/>
              <a:t> (art. 3º, Lei 8.078/90), nem estes (os cooperados) </a:t>
            </a:r>
            <a:r>
              <a:rPr lang="pt-BR" sz="1700" b="1" u="sng" dirty="0"/>
              <a:t>no de consumidores</a:t>
            </a:r>
            <a:r>
              <a:rPr lang="pt-BR" sz="1700" dirty="0"/>
              <a:t> (art. 2º, Lei 8.078/90), </a:t>
            </a:r>
            <a:r>
              <a:rPr lang="pt-BR" sz="1700" b="1" u="sng" dirty="0"/>
              <a:t>não constituindo relação de consumo</a:t>
            </a:r>
            <a:r>
              <a:rPr lang="pt-BR" sz="1700" dirty="0"/>
              <a:t>. </a:t>
            </a:r>
            <a:endParaRPr lang="pt-BR" sz="1700" dirty="0" smtClean="0"/>
          </a:p>
          <a:p>
            <a:pPr marL="0" indent="0" algn="just">
              <a:buNone/>
            </a:pPr>
            <a:endParaRPr lang="pt-BR" sz="1700" dirty="0" smtClean="0"/>
          </a:p>
          <a:p>
            <a:pPr marL="0" indent="0" algn="just">
              <a:buNone/>
            </a:pPr>
            <a:r>
              <a:rPr lang="pt-BR" sz="1700" dirty="0" smtClean="0"/>
              <a:t>De </a:t>
            </a:r>
            <a:r>
              <a:rPr lang="pt-BR" sz="1700" dirty="0"/>
              <a:t>outro prisma, diferencia-se a constituição pura de </a:t>
            </a:r>
            <a:r>
              <a:rPr lang="pt-BR" sz="1700" b="1" u="sng" dirty="0"/>
              <a:t>relações de consumo </a:t>
            </a:r>
            <a:r>
              <a:rPr lang="pt-BR" sz="1700" dirty="0"/>
              <a:t>oriundas das atividades e negócios perpetrados pelo “ente cooperativo”, ou pelos “cooperados individualmente”, </a:t>
            </a:r>
            <a:r>
              <a:rPr lang="pt-BR" sz="1700" b="1" u="sng" dirty="0"/>
              <a:t>na interação estabelecida nas relações jurídicas com terceiros.</a:t>
            </a:r>
            <a:endParaRPr lang="pt-BR" sz="1700" b="1" u="sng" dirty="0"/>
          </a:p>
        </p:txBody>
      </p:sp>
    </p:spTree>
    <p:extLst>
      <p:ext uri="{BB962C8B-B14F-4D97-AF65-F5344CB8AC3E}">
        <p14:creationId xmlns:p14="http://schemas.microsoft.com/office/powerpoint/2010/main" val="3012887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ASPECTOS CONSUMERISTAS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/>
              <a:t>APELAÇÃO CÍVEL. EMBARGOS DE DEVEDOR. CÉDULA DE PRODUTO RURAL. MULTA CONTRATUAL. PAGAMENTO PARCIAL. DEMONSTRAÇÃO DE COTAÇÃO. 1. </a:t>
            </a:r>
            <a:r>
              <a:rPr lang="pt-BR" sz="1600" b="1" dirty="0"/>
              <a:t>Inaplicabilidade do CDC à relação entre cooperado e cooperativa. Ato cooperativo sujeito às disposições da lei n</a:t>
            </a:r>
            <a:r>
              <a:rPr lang="en-US" sz="1600" b="1" dirty="0"/>
              <a:t>º</a:t>
            </a:r>
            <a:r>
              <a:rPr lang="pt-BR" sz="1600" b="1" dirty="0"/>
              <a:t> 5764/71. </a:t>
            </a:r>
            <a:r>
              <a:rPr lang="pt-BR" sz="1600" dirty="0"/>
              <a:t>Multa mantida conforme o ajustado. Segundo recurso provido. 2. Tendo havido depósito de grão junto à cooperativa exequente, computado em cálculo desta como abatimento da dívida, resta incontroversa a existência efetiva de tal amortização. </a:t>
            </a:r>
            <a:r>
              <a:rPr lang="pt-BR" sz="1600" dirty="0" smtClean="0"/>
              <a:t>(...). </a:t>
            </a:r>
            <a:r>
              <a:rPr lang="pt-BR" sz="1600" dirty="0"/>
              <a:t>Unânime. (Apelação Cível N</a:t>
            </a:r>
            <a:r>
              <a:rPr lang="en-US" sz="1600" dirty="0"/>
              <a:t>º</a:t>
            </a:r>
            <a:r>
              <a:rPr lang="pt-BR" sz="1600" dirty="0"/>
              <a:t> 70011133287, Décima Oitava Câmara Cível, Tribunal de Justiça do RS, Relator: Mario Rocha </a:t>
            </a:r>
            <a:r>
              <a:rPr lang="pt-BR" sz="1600" dirty="0" smtClean="0"/>
              <a:t>Lope</a:t>
            </a:r>
            <a:r>
              <a:rPr lang="pt-BR" sz="1600" dirty="0"/>
              <a:t>s Filho, Julgado em 14/04/2005</a:t>
            </a:r>
            <a:r>
              <a:rPr lang="pt-BR" sz="1600" dirty="0" smtClean="0"/>
              <a:t>)</a:t>
            </a:r>
          </a:p>
          <a:p>
            <a:pPr marL="0" indent="0">
              <a:buNone/>
            </a:pPr>
            <a:endParaRPr lang="pt-BR" sz="1600" i="1" dirty="0" smtClean="0"/>
          </a:p>
          <a:p>
            <a:pPr marL="0" indent="0" algn="just">
              <a:buNone/>
            </a:pPr>
            <a:r>
              <a:rPr lang="pt-BR" sz="1600" i="1" dirty="0" smtClean="0"/>
              <a:t>AGRAVO </a:t>
            </a:r>
            <a:r>
              <a:rPr lang="pt-BR" sz="1600" i="1" dirty="0"/>
              <a:t>DE INSTRUMENTO. COOPERATIVA E </a:t>
            </a:r>
            <a:r>
              <a:rPr lang="pt-BR" sz="1600" i="1" dirty="0" smtClean="0"/>
              <a:t>COOPERADO. RELAÇÃO </a:t>
            </a:r>
            <a:r>
              <a:rPr lang="pt-BR" sz="1600" i="1" dirty="0"/>
              <a:t>CIVIL. NÃO APLICÁVEL O CDC. CLÁUSULA DE ELEIÇÃO </a:t>
            </a:r>
            <a:r>
              <a:rPr lang="pt-BR" sz="1600" i="1" dirty="0" smtClean="0"/>
              <a:t>DE FORO</a:t>
            </a:r>
            <a:r>
              <a:rPr lang="pt-BR" sz="1600" i="1" dirty="0"/>
              <a:t>. NÃO ABUSIVA. COMPETÊNCIA RELATIVA. MODIFICÁVEL. </a:t>
            </a:r>
            <a:r>
              <a:rPr lang="pt-BR" sz="1600" b="1" i="1" dirty="0" smtClean="0"/>
              <a:t>Não se </a:t>
            </a:r>
            <a:r>
              <a:rPr lang="pt-BR" sz="1600" b="1" i="1" dirty="0"/>
              <a:t>aplica o CDC à relação entre cooperativa e cooperado, visto </a:t>
            </a:r>
            <a:r>
              <a:rPr lang="pt-BR" sz="1600" b="1" i="1" dirty="0" smtClean="0"/>
              <a:t>que estes </a:t>
            </a:r>
            <a:r>
              <a:rPr lang="pt-BR" sz="1600" b="1" i="1" dirty="0"/>
              <a:t>não se enquadram nos conceitos de consumidor e </a:t>
            </a:r>
            <a:r>
              <a:rPr lang="pt-BR" sz="1600" b="1" i="1" dirty="0" smtClean="0"/>
              <a:t>fornecedor, não </a:t>
            </a:r>
            <a:r>
              <a:rPr lang="pt-BR" sz="1600" b="1" i="1" dirty="0"/>
              <a:t>havendo de se falar em competência absoluta do domicílio </a:t>
            </a:r>
            <a:r>
              <a:rPr lang="pt-BR" sz="1600" b="1" i="1" dirty="0" smtClean="0"/>
              <a:t>do cooperado</a:t>
            </a:r>
            <a:r>
              <a:rPr lang="pt-BR" sz="1600" b="1" i="1" dirty="0"/>
              <a:t>. Trata-se de hipótese de competência relativa, podendo </a:t>
            </a:r>
            <a:r>
              <a:rPr lang="pt-BR" sz="1600" b="1" i="1" dirty="0" smtClean="0"/>
              <a:t>ser alterada </a:t>
            </a:r>
            <a:r>
              <a:rPr lang="pt-BR" sz="1600" b="1" i="1" dirty="0"/>
              <a:t>por vontade das partes. A cláusula de eleição de foro </a:t>
            </a:r>
            <a:r>
              <a:rPr lang="pt-BR" sz="1600" b="1" i="1" dirty="0" smtClean="0"/>
              <a:t>somente pode </a:t>
            </a:r>
            <a:r>
              <a:rPr lang="pt-BR" sz="1600" b="1" i="1" dirty="0"/>
              <a:t>ser reputada ineficaz se abusiva. </a:t>
            </a:r>
            <a:r>
              <a:rPr lang="pt-BR" sz="1600" b="1" i="1" dirty="0" smtClean="0"/>
              <a:t>(...)</a:t>
            </a:r>
            <a:r>
              <a:rPr lang="pt-BR" sz="1600" i="1" dirty="0" smtClean="0"/>
              <a:t>. </a:t>
            </a:r>
            <a:r>
              <a:rPr lang="pt-BR" sz="1600" i="1" dirty="0"/>
              <a:t>Agravo de instrumento conhecido e não provido</a:t>
            </a:r>
            <a:r>
              <a:rPr lang="pt-BR" sz="1600" i="1" dirty="0" smtClean="0"/>
              <a:t>. </a:t>
            </a:r>
            <a:r>
              <a:rPr lang="pt-BR" sz="1600" i="1" dirty="0"/>
              <a:t>(</a:t>
            </a:r>
            <a:r>
              <a:rPr lang="pt-BR" sz="1600" i="1" dirty="0" smtClean="0"/>
              <a:t>Acórdão n.944319</a:t>
            </a:r>
            <a:r>
              <a:rPr lang="pt-BR" sz="1600" i="1" dirty="0"/>
              <a:t>, </a:t>
            </a:r>
            <a:r>
              <a:rPr lang="pt-BR" sz="1600" i="1" dirty="0" smtClean="0"/>
              <a:t>20160020028598AGI TJDF, </a:t>
            </a:r>
            <a:r>
              <a:rPr lang="pt-BR" sz="1600" i="1" dirty="0"/>
              <a:t>Relator: ANA MARIA AMARANTE </a:t>
            </a:r>
            <a:r>
              <a:rPr lang="pt-BR" sz="1600" i="1" dirty="0" smtClean="0"/>
              <a:t>6ª TURMA </a:t>
            </a:r>
            <a:r>
              <a:rPr lang="pt-BR" sz="1600" i="1" dirty="0"/>
              <a:t>CÍVEL, Data de Julgamento: 25/05/2016, Publicado no </a:t>
            </a:r>
            <a:r>
              <a:rPr lang="pt-BR" sz="1600" i="1" dirty="0" smtClean="0"/>
              <a:t>DJE: 07/06/2016</a:t>
            </a:r>
            <a:r>
              <a:rPr lang="pt-BR" sz="1600" i="1" dirty="0"/>
              <a:t>. Pág.: </a:t>
            </a:r>
            <a:r>
              <a:rPr lang="pt-BR" sz="1600" i="1" dirty="0" smtClean="0"/>
              <a:t>446/519</a:t>
            </a:r>
            <a:r>
              <a:rPr lang="pt-BR" sz="1600" dirty="0" smtClean="0"/>
              <a:t>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25771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ASPECTOS TRABALHISTAS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579491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1500" b="1" u="sng" dirty="0"/>
              <a:t>Lei nº 5.764/71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500" b="1" dirty="0"/>
              <a:t>Art. 90. </a:t>
            </a:r>
            <a:r>
              <a:rPr lang="pt-BR" sz="1500" dirty="0"/>
              <a:t>Qualquer que seja o tipo de cooperativa, </a:t>
            </a:r>
            <a:r>
              <a:rPr lang="pt-BR" sz="1500" b="1" u="sng" dirty="0"/>
              <a:t>não existe vínculo empregatício entre ela e seus associados</a:t>
            </a:r>
            <a:r>
              <a:rPr lang="pt-BR" sz="1500" dirty="0"/>
              <a:t>.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500" b="1" dirty="0"/>
              <a:t>Art. 91. </a:t>
            </a:r>
            <a:r>
              <a:rPr lang="pt-BR" sz="1500" dirty="0"/>
              <a:t>As cooperativas igualam-se às demais empresas em relação aos seus empregados para os fins da legislação trabalhista e previdenciária. </a:t>
            </a:r>
            <a:r>
              <a:rPr lang="pt-BR" sz="1500" b="1" u="sng" dirty="0"/>
              <a:t>(Não há diferença no trato com os empregados)</a:t>
            </a:r>
          </a:p>
          <a:p>
            <a:pPr marL="0" indent="0" algn="just">
              <a:buFont typeface="Wingdings" pitchFamily="2" charset="2"/>
              <a:buNone/>
            </a:pPr>
            <a:endParaRPr lang="pt-BR" sz="1500" dirty="0"/>
          </a:p>
          <a:p>
            <a:pPr marL="0" indent="0" algn="just">
              <a:buFont typeface="Wingdings" pitchFamily="2" charset="2"/>
              <a:buNone/>
            </a:pPr>
            <a:r>
              <a:rPr lang="pt-BR" sz="1500" b="1" u="sng" dirty="0"/>
              <a:t>CLT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500" b="1" dirty="0"/>
              <a:t>Art. 442. </a:t>
            </a:r>
            <a:r>
              <a:rPr lang="pt-BR" sz="1500" dirty="0"/>
              <a:t>Contrato individual de trabalho é o acordo tácito ou expresso, correspondente à relação de emprego.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500" b="1" dirty="0"/>
              <a:t>Parágrafo único. </a:t>
            </a:r>
            <a:r>
              <a:rPr lang="pt-BR" sz="1500" b="1" u="sng" dirty="0"/>
              <a:t>Qualquer</a:t>
            </a:r>
            <a:r>
              <a:rPr lang="pt-BR" sz="1500" dirty="0"/>
              <a:t> que seja a atividade da sociedade cooperativa </a:t>
            </a:r>
            <a:r>
              <a:rPr lang="pt-BR" sz="1500" b="1" u="sng" dirty="0"/>
              <a:t>não existe vínculo empregatício</a:t>
            </a:r>
            <a:r>
              <a:rPr lang="pt-BR" sz="1500" dirty="0"/>
              <a:t> entre </a:t>
            </a:r>
            <a:r>
              <a:rPr lang="pt-BR" sz="1500" b="1" u="sng" dirty="0"/>
              <a:t>ela e seus associados</a:t>
            </a:r>
            <a:r>
              <a:rPr lang="pt-BR" sz="1500" dirty="0"/>
              <a:t>, nem entre </a:t>
            </a:r>
            <a:r>
              <a:rPr lang="pt-BR" sz="1500" b="1" u="sng" dirty="0"/>
              <a:t>estes e os tomadores de serviços</a:t>
            </a:r>
            <a:r>
              <a:rPr lang="pt-BR" sz="1500" dirty="0"/>
              <a:t> daquela</a:t>
            </a:r>
            <a:r>
              <a:rPr lang="pt-BR" sz="1500" dirty="0" smtClean="0"/>
              <a:t>.</a:t>
            </a:r>
          </a:p>
          <a:p>
            <a:pPr marL="0" indent="0" algn="just">
              <a:buFont typeface="Wingdings" pitchFamily="2" charset="2"/>
              <a:buNone/>
            </a:pPr>
            <a:endParaRPr lang="pt-BR" sz="1500" b="1" dirty="0"/>
          </a:p>
          <a:p>
            <a:pPr marL="0" indent="0" algn="just">
              <a:buFont typeface="Wingdings" pitchFamily="2" charset="2"/>
              <a:buNone/>
            </a:pPr>
            <a:r>
              <a:rPr lang="pt-BR" sz="1500" b="1" dirty="0"/>
              <a:t>Art. 2º - </a:t>
            </a:r>
            <a:r>
              <a:rPr lang="pt-BR" sz="1500" dirty="0"/>
              <a:t>Considera-se </a:t>
            </a:r>
            <a:r>
              <a:rPr lang="pt-BR" sz="1500" b="1" u="sng" dirty="0"/>
              <a:t>empregador</a:t>
            </a:r>
            <a:r>
              <a:rPr lang="pt-BR" sz="1500" dirty="0"/>
              <a:t> a empresa, individual ou coletiva, que, assumindo os riscos da atividade econômica, admite, </a:t>
            </a:r>
            <a:r>
              <a:rPr lang="pt-BR" sz="1500" b="1" u="sng" dirty="0"/>
              <a:t>assalaria</a:t>
            </a:r>
            <a:r>
              <a:rPr lang="pt-BR" sz="1500" dirty="0"/>
              <a:t> e </a:t>
            </a:r>
            <a:r>
              <a:rPr lang="pt-BR" sz="1500" b="1" u="sng" dirty="0"/>
              <a:t>dirige a prestação pessoal de serviço</a:t>
            </a:r>
            <a:r>
              <a:rPr lang="pt-BR" sz="1500" dirty="0"/>
              <a:t>.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500" b="1" dirty="0" smtClean="0"/>
              <a:t>Art</a:t>
            </a:r>
            <a:r>
              <a:rPr lang="pt-BR" sz="1500" b="1" dirty="0"/>
              <a:t>. 3º </a:t>
            </a:r>
            <a:r>
              <a:rPr lang="pt-BR" sz="1500" dirty="0"/>
              <a:t>- Considera-se </a:t>
            </a:r>
            <a:r>
              <a:rPr lang="pt-BR" sz="1500" b="1" u="sng" dirty="0"/>
              <a:t>empregado</a:t>
            </a:r>
            <a:r>
              <a:rPr lang="pt-BR" sz="1500" dirty="0"/>
              <a:t> toda pessoa física que prestar serviços de natureza </a:t>
            </a:r>
            <a:r>
              <a:rPr lang="pt-BR" sz="1500" b="1" u="sng" dirty="0"/>
              <a:t>não eventual</a:t>
            </a:r>
            <a:r>
              <a:rPr lang="pt-BR" sz="1500" dirty="0"/>
              <a:t> a empregador, sob a </a:t>
            </a:r>
            <a:r>
              <a:rPr lang="pt-BR" sz="1500" b="1" u="sng" dirty="0"/>
              <a:t>dependência deste</a:t>
            </a:r>
            <a:r>
              <a:rPr lang="pt-BR" sz="1500" dirty="0"/>
              <a:t> e </a:t>
            </a:r>
            <a:r>
              <a:rPr lang="pt-BR" sz="1500" b="1" u="sng" dirty="0"/>
              <a:t>mediante salário</a:t>
            </a:r>
            <a:r>
              <a:rPr lang="pt-BR" sz="1500" dirty="0"/>
              <a:t>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800" b="1" dirty="0"/>
          </a:p>
          <a:p>
            <a:pPr marL="0" indent="0" algn="just">
              <a:buFont typeface="Wingdings" pitchFamily="2" charset="2"/>
              <a:buNone/>
            </a:pPr>
            <a:endParaRPr lang="pt-BR" sz="1700" b="1" u="sng" dirty="0"/>
          </a:p>
        </p:txBody>
      </p:sp>
    </p:spTree>
    <p:extLst>
      <p:ext uri="{BB962C8B-B14F-4D97-AF65-F5344CB8AC3E}">
        <p14:creationId xmlns:p14="http://schemas.microsoft.com/office/powerpoint/2010/main" val="3406592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ASPECTOS TRABALHISTAS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5794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600" b="1" dirty="0"/>
              <a:t>No aspecto trabalhista, qual o grande problema envolvendo as cooperativas de trabalho? Atualmente existe uma perseguição do judiciário ou uma falha das cooperativas?</a:t>
            </a:r>
          </a:p>
          <a:p>
            <a:pPr marL="0" indent="0" algn="just">
              <a:lnSpc>
                <a:spcPct val="110000"/>
              </a:lnSpc>
              <a:buFont typeface="Wingdings" pitchFamily="2" charset="2"/>
              <a:buNone/>
            </a:pPr>
            <a:endParaRPr lang="pt-BR" sz="1600" b="1" dirty="0"/>
          </a:p>
          <a:p>
            <a:pPr marL="0" indent="0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600" dirty="0"/>
              <a:t>Frequentemente, o judiciário tem reconhecido a existência do vinculo empregatício entre a ‘cooperativa’ e o ‘cooperado’ em razão do </a:t>
            </a:r>
            <a:r>
              <a:rPr lang="pt-BR" sz="1600" b="1" u="sng" dirty="0"/>
              <a:t>abuso de forma</a:t>
            </a:r>
            <a:r>
              <a:rPr lang="pt-BR" sz="1600" dirty="0"/>
              <a:t>, assim como confusão entre a </a:t>
            </a:r>
            <a:r>
              <a:rPr lang="pt-BR" sz="1600" b="1" u="sng" dirty="0"/>
              <a:t>finalidade</a:t>
            </a:r>
            <a:r>
              <a:rPr lang="pt-BR" sz="1600" dirty="0"/>
              <a:t> da cooperativa, </a:t>
            </a:r>
            <a:r>
              <a:rPr lang="pt-BR" sz="1600" b="1" u="sng" dirty="0"/>
              <a:t>objeto</a:t>
            </a:r>
            <a:r>
              <a:rPr lang="pt-BR" sz="1600" b="1" dirty="0"/>
              <a:t> </a:t>
            </a:r>
            <a:r>
              <a:rPr lang="pt-BR" sz="1600" dirty="0"/>
              <a:t>previsto no estatuto e seu </a:t>
            </a:r>
            <a:r>
              <a:rPr lang="pt-BR" sz="1600" b="1" i="1" u="sng" dirty="0"/>
              <a:t>modus operandi</a:t>
            </a:r>
            <a:r>
              <a:rPr lang="pt-BR" sz="1600" i="1" dirty="0"/>
              <a:t>, </a:t>
            </a:r>
            <a:r>
              <a:rPr lang="pt-BR" sz="1600" dirty="0"/>
              <a:t>como também por completa ausência do </a:t>
            </a:r>
            <a:r>
              <a:rPr lang="pt-BR" sz="1600" b="1" u="sng" dirty="0" err="1"/>
              <a:t>affectio</a:t>
            </a:r>
            <a:r>
              <a:rPr lang="pt-BR" sz="1600" b="1" u="sng" dirty="0"/>
              <a:t> </a:t>
            </a:r>
            <a:r>
              <a:rPr lang="pt-BR" sz="1600" b="1" u="sng" dirty="0" err="1"/>
              <a:t>societatis</a:t>
            </a:r>
            <a:r>
              <a:rPr lang="pt-BR" sz="1600" b="1" u="sng" dirty="0"/>
              <a:t> (vontade) do cooperado</a:t>
            </a:r>
            <a:r>
              <a:rPr lang="pt-BR" sz="1600" dirty="0"/>
              <a:t>.</a:t>
            </a:r>
          </a:p>
          <a:p>
            <a:pPr marL="0" indent="0" algn="just">
              <a:lnSpc>
                <a:spcPct val="110000"/>
              </a:lnSpc>
              <a:buFont typeface="Wingdings" pitchFamily="2" charset="2"/>
              <a:buNone/>
            </a:pPr>
            <a:endParaRPr lang="pt-BR" sz="1600" dirty="0"/>
          </a:p>
          <a:p>
            <a:pPr marL="0" indent="0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600" b="1" dirty="0"/>
              <a:t>Isso levou ao surgimento da Súmula 331 do TST e da lei 12.690/2012.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800" b="1" dirty="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800" b="1" dirty="0" smtClean="0"/>
          </a:p>
          <a:p>
            <a:pPr marL="0" indent="0" algn="just">
              <a:buFont typeface="Wingdings" pitchFamily="2" charset="2"/>
              <a:buNone/>
            </a:pPr>
            <a:endParaRPr lang="pt-BR" sz="1700" b="1" u="sng" dirty="0"/>
          </a:p>
        </p:txBody>
      </p:sp>
    </p:spTree>
    <p:extLst>
      <p:ext uri="{BB962C8B-B14F-4D97-AF65-F5344CB8AC3E}">
        <p14:creationId xmlns:p14="http://schemas.microsoft.com/office/powerpoint/2010/main" val="4361867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ASPECTOS TRABALHISTAS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8965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1400" i="1" dirty="0"/>
              <a:t>“(...) Ao registro de que o autor era </a:t>
            </a:r>
            <a:r>
              <a:rPr lang="pt-BR" sz="1400" b="1" i="1" u="sng" dirty="0"/>
              <a:t>remunerado de acordo com um parâmetro fixo</a:t>
            </a:r>
            <a:r>
              <a:rPr lang="pt-BR" sz="1400" i="1" u="sng" dirty="0"/>
              <a:t>, e </a:t>
            </a:r>
            <a:r>
              <a:rPr lang="pt-BR" sz="1400" b="1" i="1" u="sng" dirty="0"/>
              <a:t>não pela distribuição de sobras ou lucro</a:t>
            </a:r>
            <a:r>
              <a:rPr lang="pt-BR" sz="1400" b="1" i="1" dirty="0"/>
              <a:t> </a:t>
            </a:r>
            <a:r>
              <a:rPr lang="pt-BR" sz="1400" i="1" dirty="0"/>
              <a:t>referentes à sua cota-parte, e que a prestação de trabalho se deu de forma </a:t>
            </a:r>
            <a:r>
              <a:rPr lang="pt-BR" sz="1400" b="1" i="1" u="sng" dirty="0"/>
              <a:t>não-eventual, pessoal, subordinada e mediante retribuição pecuniária</a:t>
            </a:r>
            <a:r>
              <a:rPr lang="pt-BR" sz="1400" i="1" dirty="0"/>
              <a:t>, não havendo quaisquer provas no sentido de que o reclamante </a:t>
            </a:r>
            <a:r>
              <a:rPr lang="pt-BR" sz="1400" b="1" i="1" u="sng" dirty="0"/>
              <a:t>participasse das </a:t>
            </a:r>
            <a:r>
              <a:rPr lang="pt-BR" sz="1400" b="1" i="1" u="sng" dirty="0" err="1"/>
              <a:t>assembléias</a:t>
            </a:r>
            <a:r>
              <a:rPr lang="pt-BR" sz="1400" b="1" i="1" u="sng" dirty="0"/>
              <a:t> das cooperativas</a:t>
            </a:r>
            <a:r>
              <a:rPr lang="pt-BR" sz="1400" i="1" dirty="0"/>
              <a:t>, a evidenciar a existência de fraude à legislação trabalhista, não há falar em ofensa aos </a:t>
            </a:r>
            <a:r>
              <a:rPr lang="pt-BR" sz="1400" i="1" dirty="0" err="1"/>
              <a:t>arts</a:t>
            </a:r>
            <a:r>
              <a:rPr lang="pt-BR" sz="1400" i="1" dirty="0"/>
              <a:t>. 3º e 9º da CLT e 442, parágrafo único, da Lei 8.949/94.(...)” </a:t>
            </a:r>
            <a:r>
              <a:rPr lang="pt-BR" sz="1400" b="1" dirty="0"/>
              <a:t>(TST - RR - 5000-83.2008.5.04.0512)</a:t>
            </a:r>
            <a:r>
              <a:rPr lang="pt-BR" sz="1400" dirty="0"/>
              <a:t>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400" b="1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pt-BR" sz="1400" i="1" dirty="0"/>
              <a:t>“RECONHECIMENTO DO VÍNCULO DE EMPREGO AFASTADO. CONDIÇÃO DO RECLAMANTE DE ASSOCIADO DA COOPERATIVA. MATÉRIA FÁTICA. (...) Somente com o revolvimento do substrato fático-probatório dos autos seria possível afastar a premissa sobre a qual se erigiu a conclusão consagrada pelo Tribunal Regional, no sentido de que </a:t>
            </a:r>
            <a:r>
              <a:rPr lang="pt-BR" sz="1400" b="1" i="1" u="sng" dirty="0"/>
              <a:t>NÃO RESTOU DEMONSTRADA A OCORRÊNCIA DE FRAUDE OU QUALQUER OUTRO VÍCIO QUE PUDESSE INQUINAR DE NULIDADE A CONSTITUIÇÃO DA COOPERATIVA E ADESÃO DO RECLAMANTE AO SISTEMA, NÃO HAVENDO COGITAR O RECONHECIMENTO DE VÍNCULO DE EMPREGO</a:t>
            </a:r>
            <a:r>
              <a:rPr lang="pt-BR" sz="1400" i="1" dirty="0"/>
              <a:t>. Incidência da Súmula n.º 126 do Tribunal Superior do Trabalho. Agravo de instrumento a que se nega provimento.” </a:t>
            </a:r>
            <a:r>
              <a:rPr lang="pt-BR" sz="1400" b="1" dirty="0"/>
              <a:t>(TST-AIRR-16403-62.2010.5.04.0000, 1ª Turma. Julgamento: 15/06/2011)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400" b="1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pt-BR" sz="1400" i="1" dirty="0"/>
              <a:t>“(...) Certo é que, se comprovado que as empresas rotuladas de cooperativas </a:t>
            </a:r>
            <a:r>
              <a:rPr lang="pt-BR" sz="1400" b="1" i="1" u="sng" dirty="0"/>
              <a:t>não atendem às finalidades e princípios imanentes ao cooperativismo</a:t>
            </a:r>
            <a:r>
              <a:rPr lang="pt-BR" sz="1400" i="1" dirty="0"/>
              <a:t>, quais sejam, princípio da </a:t>
            </a:r>
            <a:r>
              <a:rPr lang="pt-BR" sz="1400" b="1" i="1" u="sng" dirty="0"/>
              <a:t>dupla qualidade e da retribuição pessoal diferenciada</a:t>
            </a:r>
            <a:r>
              <a:rPr lang="pt-BR" sz="1400" i="1" dirty="0"/>
              <a:t>, e a prestação de serviços se caracterizar pela presença dos elementos fático-jurídicos da relação de emprego, esta deverá ser reconhecida, sob pena de se compactuar com a burla à essência da finalidade legal. O fato de estar a intermediadora de mão-de-obra constituída sob a forma de sociedade cooperativa não afasta o caráter do artifício voltado a transparecer uma situação fático-jurídica de natureza civil, ocultando a relação empregatícia. (...)” </a:t>
            </a:r>
            <a:r>
              <a:rPr lang="pt-BR" sz="1400" b="1" dirty="0"/>
              <a:t>(</a:t>
            </a:r>
            <a:r>
              <a:rPr lang="pt-BR" sz="1400" b="1" dirty="0">
                <a:solidFill>
                  <a:srgbClr val="000000"/>
                </a:solidFill>
              </a:rPr>
              <a:t>TST – RR - 56540-49.2003.5.06.0009)</a:t>
            </a:r>
            <a:r>
              <a:rPr lang="pt-BR" sz="1400" dirty="0"/>
              <a:t>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800" b="1" dirty="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800" b="1" dirty="0" smtClean="0"/>
          </a:p>
          <a:p>
            <a:pPr marL="0" indent="0" algn="just">
              <a:buFont typeface="Wingdings" pitchFamily="2" charset="2"/>
              <a:buNone/>
            </a:pPr>
            <a:endParaRPr lang="pt-BR" sz="1700" b="1" u="sng" dirty="0"/>
          </a:p>
        </p:txBody>
      </p:sp>
    </p:spTree>
    <p:extLst>
      <p:ext uri="{BB962C8B-B14F-4D97-AF65-F5344CB8AC3E}">
        <p14:creationId xmlns:p14="http://schemas.microsoft.com/office/powerpoint/2010/main" val="1893541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LICITAÇÃO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896544"/>
          </a:xfrm>
        </p:spPr>
        <p:txBody>
          <a:bodyPr>
            <a:noAutofit/>
          </a:bodyPr>
          <a:lstStyle/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600" b="1" u="sng" dirty="0"/>
              <a:t>LEI Nº </a:t>
            </a:r>
            <a:r>
              <a:rPr lang="pt-BR" sz="1600" b="1" u="sng" dirty="0" smtClean="0"/>
              <a:t>8.666</a:t>
            </a:r>
          </a:p>
          <a:p>
            <a:pPr marL="95250" indent="-4763" algn="ctr">
              <a:lnSpc>
                <a:spcPct val="110000"/>
              </a:lnSpc>
              <a:buFont typeface="Wingdings" pitchFamily="2" charset="2"/>
              <a:buNone/>
            </a:pPr>
            <a:endParaRPr lang="pt-BR" sz="1600" b="1" u="sng" dirty="0"/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600" b="1" dirty="0"/>
              <a:t>Art. 3º.</a:t>
            </a:r>
            <a:r>
              <a:rPr lang="pt-BR" sz="1600" dirty="0"/>
              <a:t> A </a:t>
            </a:r>
            <a:r>
              <a:rPr lang="pt-BR" sz="1600" b="1" u="sng" dirty="0"/>
              <a:t>licitação</a:t>
            </a:r>
            <a:r>
              <a:rPr lang="pt-BR" sz="1600" dirty="0"/>
              <a:t> destina-se a garantir a </a:t>
            </a:r>
            <a:r>
              <a:rPr lang="pt-BR" sz="1600" b="1" u="sng" dirty="0"/>
              <a:t>observância do princípio constitucional da isonomia</a:t>
            </a:r>
            <a:r>
              <a:rPr lang="pt-BR" sz="1600" dirty="0"/>
              <a:t>, </a:t>
            </a:r>
            <a:r>
              <a:rPr lang="pt-BR" sz="1600" b="1" u="sng" dirty="0"/>
              <a:t>a seleção da proposta mais vantajosa para a administração</a:t>
            </a:r>
            <a:r>
              <a:rPr lang="pt-BR" sz="1600" dirty="0"/>
              <a:t> e </a:t>
            </a:r>
            <a:r>
              <a:rPr lang="pt-BR" sz="1600" b="1" u="sng" dirty="0"/>
              <a:t>a promoção do desenvolvimento nacional sustentável</a:t>
            </a:r>
            <a:r>
              <a:rPr lang="pt-BR" sz="1600" dirty="0"/>
              <a:t> e será processada e julgada em estrita conformidade com os princípios básicos da legalidade, da impessoalidade, da moralidade, da igualdade, da publicidade, da probidade administrativa, da vinculação ao instrumento convocatório, do julgamento objetivo e dos que lhes são correlatos.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600" b="1" dirty="0" smtClean="0"/>
              <a:t>§ </a:t>
            </a:r>
            <a:r>
              <a:rPr lang="pt-BR" sz="1600" b="1" dirty="0"/>
              <a:t>1º. </a:t>
            </a:r>
            <a:r>
              <a:rPr lang="pt-BR" sz="1600" dirty="0"/>
              <a:t> </a:t>
            </a:r>
            <a:r>
              <a:rPr lang="pt-BR" sz="1600" b="1" u="sng" dirty="0"/>
              <a:t>É VEDADO aos agentes públicos</a:t>
            </a:r>
            <a:r>
              <a:rPr lang="pt-BR" sz="1600" dirty="0"/>
              <a:t>: </a:t>
            </a:r>
          </a:p>
          <a:p>
            <a:pPr marL="95250" indent="-4763"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1600" b="1" dirty="0"/>
              <a:t>I -</a:t>
            </a:r>
            <a:r>
              <a:rPr lang="pt-BR" sz="1600" dirty="0"/>
              <a:t> admitir, prever, </a:t>
            </a:r>
            <a:r>
              <a:rPr lang="pt-BR" sz="1600" b="1" u="sng" dirty="0"/>
              <a:t>incluir</a:t>
            </a:r>
            <a:r>
              <a:rPr lang="pt-BR" sz="1600" dirty="0"/>
              <a:t> ou tolerar, </a:t>
            </a:r>
            <a:r>
              <a:rPr lang="pt-BR" sz="1600" b="1" u="sng" dirty="0"/>
              <a:t>nos atos de convocação, cláusulas ou condições que comprometam, restrinjam ou frustrem o seu caráter competitivo</a:t>
            </a:r>
            <a:r>
              <a:rPr lang="pt-BR" sz="1600" dirty="0"/>
              <a:t>, </a:t>
            </a:r>
            <a:r>
              <a:rPr lang="pt-BR" sz="1600" b="1" u="sng" dirty="0"/>
              <a:t>INCLUSIVE NOS CASOS DE SOCIEDADES COOPERATIVAS</a:t>
            </a:r>
            <a:r>
              <a:rPr lang="pt-BR" sz="1600" dirty="0"/>
              <a:t>, e estabeleçam preferências ou distinções em razão da naturalidade, da sede ou domicílio dos licitantes ou de qualquer outra circunstância impertinente ou irrelevante para o específico objeto do contrato, (...). </a:t>
            </a:r>
            <a:r>
              <a:rPr lang="pt-BR" sz="1600" b="1" dirty="0"/>
              <a:t>(alterado pela Lei  12.349/10, de 16 de dezembro de 2010).</a:t>
            </a:r>
            <a:endParaRPr lang="pt-BR" sz="1600" b="1" dirty="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800" b="1" dirty="0" smtClean="0"/>
          </a:p>
          <a:p>
            <a:pPr marL="0" indent="0" algn="just">
              <a:buFont typeface="Wingdings" pitchFamily="2" charset="2"/>
              <a:buNone/>
            </a:pPr>
            <a:endParaRPr lang="pt-BR" sz="1700" b="1" u="sng" dirty="0"/>
          </a:p>
        </p:txBody>
      </p:sp>
    </p:spTree>
    <p:extLst>
      <p:ext uri="{BB962C8B-B14F-4D97-AF65-F5344CB8AC3E}">
        <p14:creationId xmlns:p14="http://schemas.microsoft.com/office/powerpoint/2010/main" val="24483502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LICITAÇÃO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896544"/>
          </a:xfrm>
        </p:spPr>
        <p:txBody>
          <a:bodyPr>
            <a:noAutofit/>
          </a:bodyPr>
          <a:lstStyle/>
          <a:p>
            <a:pPr marL="95250" indent="-4763" algn="just">
              <a:lnSpc>
                <a:spcPct val="110000"/>
              </a:lnSpc>
              <a:buNone/>
            </a:pPr>
            <a:r>
              <a:rPr lang="pt-BR" sz="1700" b="1" u="sng" dirty="0"/>
              <a:t>Lei Estadual nº </a:t>
            </a:r>
            <a:r>
              <a:rPr lang="pt-BR" sz="1700" b="1" u="sng" dirty="0" smtClean="0"/>
              <a:t>8.257/2006</a:t>
            </a:r>
          </a:p>
          <a:p>
            <a:pPr marL="95250" indent="-4763" algn="just">
              <a:lnSpc>
                <a:spcPct val="110000"/>
              </a:lnSpc>
              <a:buNone/>
            </a:pPr>
            <a:r>
              <a:rPr lang="pt-BR" sz="1700" dirty="0" smtClean="0"/>
              <a:t> </a:t>
            </a:r>
            <a:endParaRPr lang="pt-BR" sz="1700" b="1" dirty="0"/>
          </a:p>
          <a:p>
            <a:pPr marL="95250" indent="-4763" algn="just">
              <a:lnSpc>
                <a:spcPct val="110000"/>
              </a:lnSpc>
              <a:buNone/>
            </a:pPr>
            <a:r>
              <a:rPr lang="pt-BR" sz="1700" b="1" dirty="0"/>
              <a:t>Art. 10.</a:t>
            </a:r>
            <a:r>
              <a:rPr lang="pt-BR" sz="1700" dirty="0"/>
              <a:t> </a:t>
            </a:r>
            <a:r>
              <a:rPr lang="pt-BR" sz="1700" b="1" u="sng" dirty="0"/>
              <a:t>Nos processos licitatórios promovidos pelos órgãos do Poder Executivo Estadual</a:t>
            </a:r>
            <a:r>
              <a:rPr lang="pt-BR" sz="1700" dirty="0"/>
              <a:t>, para prestação de serviços, obras, compras, publicidade, alienações e locações, </a:t>
            </a:r>
            <a:r>
              <a:rPr lang="pt-BR" sz="1700" b="1" u="sng" dirty="0"/>
              <a:t>PODERÃO PARTICIPAR EM IGUALDADE DE CONDIÇÕES AS COOPERATIVAS LEGALMENTE CONSTITUÍDAS, conforme Lei Federal nº 5.764/71</a:t>
            </a:r>
            <a:r>
              <a:rPr lang="pt-BR" sz="1700" dirty="0"/>
              <a:t>.</a:t>
            </a:r>
          </a:p>
          <a:p>
            <a:pPr marL="95250" indent="-4763" algn="just">
              <a:lnSpc>
                <a:spcPct val="110000"/>
              </a:lnSpc>
              <a:buNone/>
            </a:pPr>
            <a:endParaRPr lang="pt-BR" sz="1700" dirty="0"/>
          </a:p>
          <a:p>
            <a:pPr marL="95250" indent="-4763" algn="just">
              <a:lnSpc>
                <a:spcPct val="110000"/>
              </a:lnSpc>
              <a:buNone/>
            </a:pPr>
            <a:r>
              <a:rPr lang="pt-BR" sz="1700" b="1" u="sng" dirty="0"/>
              <a:t>Decreto Estadual nº 1931-R/2007</a:t>
            </a:r>
            <a:r>
              <a:rPr lang="pt-BR" sz="1700" dirty="0"/>
              <a:t> </a:t>
            </a:r>
            <a:endParaRPr lang="pt-BR" sz="1700" dirty="0" smtClean="0"/>
          </a:p>
          <a:p>
            <a:pPr marL="95250" indent="-4763" algn="ctr">
              <a:lnSpc>
                <a:spcPct val="110000"/>
              </a:lnSpc>
              <a:buNone/>
            </a:pPr>
            <a:endParaRPr lang="pt-BR" sz="1700" dirty="0"/>
          </a:p>
          <a:p>
            <a:pPr marL="95250" indent="-4763" algn="just">
              <a:lnSpc>
                <a:spcPct val="110000"/>
              </a:lnSpc>
              <a:buNone/>
            </a:pPr>
            <a:r>
              <a:rPr lang="pt-BR" sz="1700" b="1" dirty="0"/>
              <a:t>Art. 11.</a:t>
            </a:r>
            <a:r>
              <a:rPr lang="pt-BR" sz="1700" dirty="0"/>
              <a:t> </a:t>
            </a:r>
            <a:r>
              <a:rPr lang="pt-BR" sz="1700" b="1" u="sng" dirty="0"/>
              <a:t>Poderão participar dos procedimentos licitatórios</a:t>
            </a:r>
            <a:r>
              <a:rPr lang="pt-BR" sz="1700" dirty="0"/>
              <a:t>, habilitando-se em </a:t>
            </a:r>
            <a:r>
              <a:rPr lang="pt-BR" sz="1700" b="1" u="sng" dirty="0"/>
              <a:t>IGUALDADE DE CONDIÇÕES</a:t>
            </a:r>
            <a:r>
              <a:rPr lang="pt-BR" sz="1700" dirty="0"/>
              <a:t> com todas as pessoas físicas ou jurídicas capazes de firmar contrato com o Estado, </a:t>
            </a:r>
            <a:r>
              <a:rPr lang="pt-BR" sz="1700" b="1" u="sng" dirty="0"/>
              <a:t>as cooperativas legalmente constituídas</a:t>
            </a:r>
            <a:r>
              <a:rPr lang="pt-BR" sz="1700" dirty="0"/>
              <a:t> na forma da Lei Federal Específica e da Lei Estadual nº 8.257 (...), e desde que atendam as exigências específicas, notadamente as da Lei Federal nº. 8.666, de 21 de junho de 1993.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800" b="1" dirty="0" smtClean="0"/>
          </a:p>
          <a:p>
            <a:pPr marL="0" indent="0" algn="just">
              <a:buFont typeface="Wingdings" pitchFamily="2" charset="2"/>
              <a:buNone/>
            </a:pPr>
            <a:endParaRPr lang="pt-BR" sz="1700" b="1" u="sng" dirty="0"/>
          </a:p>
        </p:txBody>
      </p:sp>
    </p:spTree>
    <p:extLst>
      <p:ext uri="{BB962C8B-B14F-4D97-AF65-F5344CB8AC3E}">
        <p14:creationId xmlns:p14="http://schemas.microsoft.com/office/powerpoint/2010/main" val="2096977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LICITAÇÃO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400" b="1" u="sng" dirty="0"/>
              <a:t>DECRETO Nº 3139-R DE </a:t>
            </a:r>
            <a:r>
              <a:rPr lang="pt-BR" sz="1400" b="1" u="sng" dirty="0" smtClean="0"/>
              <a:t>29/10/2012, alterado pelo DECRETO nº 4067, de 27/02/2017</a:t>
            </a:r>
          </a:p>
          <a:p>
            <a:pPr marL="0" indent="0" algn="ctr">
              <a:buNone/>
            </a:pPr>
            <a:endParaRPr lang="pt-BR" sz="1400" u="sng" dirty="0"/>
          </a:p>
          <a:p>
            <a:pPr marL="0" indent="0" algn="just">
              <a:buNone/>
            </a:pPr>
            <a:r>
              <a:rPr lang="pt-BR" sz="1400" b="1" dirty="0"/>
              <a:t>Art. 1º. </a:t>
            </a:r>
            <a:r>
              <a:rPr lang="pt-BR" sz="1400" b="1" u="sng" dirty="0"/>
              <a:t>Fica as segurada a participação de cooperativas nas licitações</a:t>
            </a:r>
            <a:r>
              <a:rPr lang="pt-BR" sz="1400" dirty="0"/>
              <a:t> promovidas pela Administração direta e indireta do Estado do Espírito Santo, </a:t>
            </a:r>
            <a:r>
              <a:rPr lang="pt-BR" sz="1400" b="1" u="sng" dirty="0"/>
              <a:t>desde que tenham por objeto os mesmos serviços, operações e atividades previstas em seu objeto social</a:t>
            </a:r>
            <a:r>
              <a:rPr lang="pt-BR" sz="1400" dirty="0"/>
              <a:t>.</a:t>
            </a:r>
          </a:p>
          <a:p>
            <a:pPr marL="0" indent="0" algn="just">
              <a:buNone/>
            </a:pPr>
            <a:r>
              <a:rPr lang="pt-BR" sz="1400" dirty="0"/>
              <a:t>§ 1º A cooperativa poderá realizar as atividades em qualquer instalação, inclusive nas dependências da Administração Direta e Indireta do Estado do Espírito Santo, </a:t>
            </a:r>
            <a:r>
              <a:rPr lang="pt-BR" sz="1400" b="1" u="sng" dirty="0"/>
              <a:t>desde que preservada a autonomia diretiva, técnica e disciplinar de seus cooperados</a:t>
            </a:r>
            <a:r>
              <a:rPr lang="pt-BR" sz="1400" dirty="0"/>
              <a:t>.</a:t>
            </a:r>
          </a:p>
          <a:p>
            <a:pPr marL="0" indent="0" algn="just">
              <a:buNone/>
            </a:pPr>
            <a:r>
              <a:rPr lang="pt-BR" sz="1400" dirty="0"/>
              <a:t>§ 2º Para as contratações de prestação de </a:t>
            </a:r>
            <a:r>
              <a:rPr lang="pt-BR" sz="1400" b="1" u="sng" dirty="0"/>
              <a:t>serviços terceirizados</a:t>
            </a:r>
            <a:r>
              <a:rPr lang="pt-BR" sz="1400" dirty="0"/>
              <a:t>, além de outras exigências previstas em Lei e/ou Decretos, deverão os contratados:</a:t>
            </a:r>
          </a:p>
          <a:p>
            <a:pPr marL="0" indent="0" algn="just">
              <a:buNone/>
            </a:pPr>
            <a:r>
              <a:rPr lang="pt-BR" sz="1400" dirty="0" smtClean="0"/>
              <a:t>I </a:t>
            </a:r>
            <a:r>
              <a:rPr lang="pt-BR" sz="1400" dirty="0"/>
              <a:t>- indicar os gestores encarregados de representá-los perante o contratante;</a:t>
            </a:r>
          </a:p>
          <a:p>
            <a:pPr marL="0" indent="0" algn="just">
              <a:buNone/>
            </a:pPr>
            <a:r>
              <a:rPr lang="pt-BR" sz="1400" dirty="0" smtClean="0"/>
              <a:t>II </a:t>
            </a:r>
            <a:r>
              <a:rPr lang="pt-BR" sz="1400" dirty="0"/>
              <a:t>- ofertar garantia do contrato, na forma prevista no art. 56 da Lei l nº 8.666/1993.</a:t>
            </a:r>
          </a:p>
          <a:p>
            <a:pPr marL="0" indent="0" algn="just">
              <a:buNone/>
            </a:pPr>
            <a:r>
              <a:rPr lang="pt-BR" sz="1400" dirty="0" smtClean="0"/>
              <a:t>§ </a:t>
            </a:r>
            <a:r>
              <a:rPr lang="pt-BR" sz="1400" dirty="0"/>
              <a:t>3º Caso ocorra, por culpa da contratada prestadora de serviços, o reconhecimento superveniente de conduta que possa comprometer a legalidade da relação assumida com a Administração Pública, </a:t>
            </a:r>
            <a:r>
              <a:rPr lang="pt-BR" sz="1400" b="1" u="sng" dirty="0"/>
              <a:t>esta poderá rescindir o contrato pactuado</a:t>
            </a:r>
            <a:r>
              <a:rPr lang="pt-BR" sz="1400" dirty="0"/>
              <a:t>.</a:t>
            </a:r>
            <a:endParaRPr lang="pt-BR" sz="1400" b="1" dirty="0" smtClean="0"/>
          </a:p>
          <a:p>
            <a:pPr marL="0" indent="0" algn="just">
              <a:buFont typeface="Wingdings" pitchFamily="2" charset="2"/>
              <a:buNone/>
            </a:pPr>
            <a:r>
              <a:rPr lang="pt-BR" sz="1400" dirty="0" smtClean="0"/>
              <a:t>Art. 2º.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400" dirty="0"/>
              <a:t>Parágrafo único. Em observância às disposições constantes do art. 34 da Lei Federal nº 11.488, de 15.06.2007, </a:t>
            </a:r>
            <a:r>
              <a:rPr lang="pt-BR" sz="1400" b="1" u="sng" dirty="0"/>
              <a:t>deverá ser assegurada a participação de cooperativas, em igualdade de condições, nos processos licitatórios exclusivos para ME e </a:t>
            </a:r>
            <a:r>
              <a:rPr lang="pt-BR" sz="1400" b="1" u="sng" dirty="0" smtClean="0"/>
              <a:t>EPP</a:t>
            </a:r>
            <a:r>
              <a:rPr lang="pt-BR" sz="1400" dirty="0" smtClean="0"/>
              <a:t>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0253157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LICITAÇÃO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400" i="1" dirty="0"/>
              <a:t>“(...) lícita a participação de cooperativas em certames licitatórios, mesmo com as vantagens e prerrogativas legais inerentes a esse tipo de organização, </a:t>
            </a:r>
            <a:r>
              <a:rPr lang="pt-BR" sz="1400" b="1" i="1" u="sng" dirty="0"/>
              <a:t>DESDE QUE O SEU OBJETO NÃO CARACTERIZE A SUBORDINAÇÃO DO TRABALHADOR AO CONTRATADO, A PESSOALIDADE E A HABITUALIDADE NO TRABALHO</a:t>
            </a:r>
            <a:r>
              <a:rPr lang="pt-BR" sz="1400" i="1" dirty="0"/>
              <a:t>, diante da impossibilidade de vínculo empregatício entre essas entidades e seus associados (...)”</a:t>
            </a:r>
            <a:r>
              <a:rPr lang="pt-BR" sz="1400" dirty="0"/>
              <a:t> </a:t>
            </a:r>
            <a:r>
              <a:rPr lang="pt-BR" sz="1400" b="1" dirty="0"/>
              <a:t>(ACÓRDÃO Nº 396/2009 - TCU – Plenário. Sessão de 11/3/2009)</a:t>
            </a:r>
          </a:p>
          <a:p>
            <a:pPr marL="0" indent="0" algn="just">
              <a:buNone/>
            </a:pPr>
            <a:endParaRPr lang="pt-BR" sz="1400" dirty="0" smtClean="0"/>
          </a:p>
          <a:p>
            <a:pPr marL="0" indent="0" algn="just">
              <a:buNone/>
            </a:pPr>
            <a:r>
              <a:rPr lang="pt-BR" sz="1400" i="1" dirty="0"/>
              <a:t>“(...) Não obstante, o fato de existir cooperativas irregulares, aliado à ausência de fiscalização eficaz por parte do Poder Público a ponto de permitir a subsistência de contrato celebrados com cooperativas que atuam de forma irregular, </a:t>
            </a:r>
            <a:r>
              <a:rPr lang="pt-BR" sz="1400" b="1" i="1" u="sng" dirty="0"/>
              <a:t>NÃO PODE ENSEJAR A ADOÇÃO DE MEDIDA EXTREMA E CONTRÁRIA AO ORDENAMENTO, NÃO PERMITINDO PARTICIPAÇÃO DE NENHUMA COOPERATIVA EM LICITAÇÃO</a:t>
            </a:r>
            <a:r>
              <a:rPr lang="pt-BR" sz="1400" i="1" dirty="0"/>
              <a:t>. (...) Não se pode punir as entidades corretas, que cumprem suas obrigações, atendem seu objetivo social, por fatos ocasionados por instituições irregulares. (...) A Administração tem o dever de fiscalizar a execução do contrato. Possui meios legais de evitar a ocorrência de irregularidades no âmbito da contratada que lhe possa acarretar prejuízo futuro.”</a:t>
            </a:r>
            <a:r>
              <a:rPr lang="pt-BR" sz="1400" dirty="0"/>
              <a:t> </a:t>
            </a:r>
            <a:r>
              <a:rPr lang="pt-BR" sz="1400" b="1" dirty="0"/>
              <a:t>(Acórdão 22/2003 – Plenário do TCU. Sessão de 22/01/2003)</a:t>
            </a:r>
          </a:p>
          <a:p>
            <a:pPr marL="0" indent="0" algn="just">
              <a:buNone/>
            </a:pPr>
            <a:endParaRPr lang="pt-BR" sz="1400" dirty="0" smtClean="0"/>
          </a:p>
          <a:p>
            <a:pPr marL="0" indent="0" algn="just">
              <a:buNone/>
            </a:pPr>
            <a:r>
              <a:rPr lang="pt-BR" sz="1400" i="1" dirty="0"/>
              <a:t>“A igualdade no certame será </a:t>
            </a:r>
            <a:r>
              <a:rPr lang="pt-BR" sz="1400" b="1" i="1" u="sng" dirty="0"/>
              <a:t>ENTRE OS LICITANTES FRENTE À ADMINISTRAÇÃO, NÃO ENTRE SI</a:t>
            </a:r>
            <a:r>
              <a:rPr lang="pt-BR" sz="1400" i="1" dirty="0"/>
              <a:t>. O respeito ao princípio exige que a Administração trate todos os licitantes da mesma forma, com isonomia, </a:t>
            </a:r>
            <a:r>
              <a:rPr lang="pt-BR" sz="1400" b="1" i="1" u="sng" dirty="0"/>
              <a:t>SEM ESTABELECER PRIVILÉGIOS OU PERSEGUIÇÕES ENTRE OS PARTICIPANTES</a:t>
            </a:r>
            <a:r>
              <a:rPr lang="pt-BR" sz="1400" i="1" dirty="0"/>
              <a:t>” </a:t>
            </a:r>
            <a:r>
              <a:rPr lang="pt-BR" sz="1400" b="1" dirty="0"/>
              <a:t>(Renato Lopes </a:t>
            </a:r>
            <a:r>
              <a:rPr lang="pt-BR" sz="1400" b="1" dirty="0" err="1"/>
              <a:t>Becho</a:t>
            </a:r>
            <a:r>
              <a:rPr lang="pt-BR" sz="1400" b="1" dirty="0"/>
              <a:t>, In:</a:t>
            </a:r>
            <a:r>
              <a:rPr lang="pt-BR" sz="1400" b="1" i="1" dirty="0"/>
              <a:t> </a:t>
            </a:r>
            <a:r>
              <a:rPr lang="pt-BR" sz="1400" b="1" dirty="0"/>
              <a:t>A participação de cooperativas nas licitações da administração pública, </a:t>
            </a:r>
            <a:r>
              <a:rPr lang="pt-BR" sz="1400" b="1" i="1" dirty="0"/>
              <a:t>Revista</a:t>
            </a:r>
            <a:r>
              <a:rPr lang="pt-BR" sz="1400" b="1" dirty="0"/>
              <a:t> Administrativa, abr./jun. 2001, Rio de Janeiro, p. 73.)</a:t>
            </a:r>
            <a:r>
              <a:rPr lang="pt-BR" sz="1400" dirty="0"/>
              <a:t> </a:t>
            </a:r>
            <a:endParaRPr lang="pt-BR" sz="1400" b="1" dirty="0"/>
          </a:p>
          <a:p>
            <a:pPr marL="0" indent="0" algn="just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643402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7848871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DA RESPONSABILIDADE</a:t>
            </a:r>
            <a:endParaRPr lang="pt-BR" sz="4000" b="1" u="sng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896544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1600" b="1" u="sng" dirty="0"/>
              <a:t>A Lei nº 5.764/71</a:t>
            </a:r>
            <a:r>
              <a:rPr lang="pt-BR" sz="1600" dirty="0"/>
              <a:t>, tanto nos casos de responsabilidade limitada ou ilimitada, para com terceiros, prevê apenas </a:t>
            </a:r>
            <a:r>
              <a:rPr lang="pt-BR" sz="1600" b="1" u="sng" dirty="0"/>
              <a:t>a possibilidade</a:t>
            </a:r>
            <a:r>
              <a:rPr lang="pt-BR" sz="1600" dirty="0"/>
              <a:t> de se atingir o cooperado subsidiariamente (benefício de ordem</a:t>
            </a:r>
            <a:r>
              <a:rPr lang="pt-BR" sz="1600" dirty="0" smtClean="0"/>
              <a:t>).</a:t>
            </a:r>
          </a:p>
          <a:p>
            <a:pPr marL="0" indent="0" algn="just">
              <a:buFont typeface="Wingdings" pitchFamily="2" charset="2"/>
              <a:buNone/>
            </a:pPr>
            <a:endParaRPr lang="pt-BR" sz="1600" dirty="0"/>
          </a:p>
          <a:p>
            <a:pPr marL="0" indent="0" algn="just">
              <a:buFont typeface="Wingdings" pitchFamily="2" charset="2"/>
              <a:buNone/>
            </a:pPr>
            <a:r>
              <a:rPr lang="pt-BR" sz="1600" dirty="0" smtClean="0"/>
              <a:t>O </a:t>
            </a:r>
            <a:r>
              <a:rPr lang="pt-BR" sz="1600" b="1" u="sng" dirty="0"/>
              <a:t>Código Civil</a:t>
            </a:r>
            <a:r>
              <a:rPr lang="pt-BR" sz="1600" dirty="0"/>
              <a:t> conjuga a </a:t>
            </a:r>
            <a:r>
              <a:rPr lang="pt-BR" sz="1600" b="1" u="sng" dirty="0"/>
              <a:t>responsabilidade ilimitada, automaticamente, com a solidária</a:t>
            </a:r>
            <a:r>
              <a:rPr lang="pt-BR" sz="1600" dirty="0"/>
              <a:t>, de forma que nestes casos, o credor (terceiro) poderá exigir tanto da cooperativa, quanto do cooperado (sem benefício de ordem)        </a:t>
            </a:r>
          </a:p>
          <a:p>
            <a:pPr marL="0" indent="0" algn="just">
              <a:buFont typeface="Wingdings" pitchFamily="2" charset="2"/>
              <a:buNone/>
            </a:pPr>
            <a:endParaRPr lang="pt-BR" sz="1600" dirty="0"/>
          </a:p>
          <a:p>
            <a:pPr marL="0" indent="0" algn="just">
              <a:buFont typeface="Wingdings" pitchFamily="2" charset="2"/>
              <a:buNone/>
            </a:pPr>
            <a:r>
              <a:rPr lang="pt-BR" sz="1600" dirty="0"/>
              <a:t>Não existe limitação </a:t>
            </a:r>
            <a:r>
              <a:rPr lang="pt-BR" sz="1600" i="1" dirty="0"/>
              <a:t>(apenas proporcionalidade)</a:t>
            </a:r>
            <a:r>
              <a:rPr lang="pt-BR" sz="1600" dirty="0"/>
              <a:t> na responsabilidade do cooperado perante a cooperativa.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600" b="1" dirty="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1600" dirty="0"/>
              <a:t>O associado de cooperativa, </a:t>
            </a:r>
            <a:r>
              <a:rPr lang="pt-BR" sz="1600" b="1" u="sng" dirty="0"/>
              <a:t>mesmo constituída sob a égide da responsabilidade limitada</a:t>
            </a:r>
            <a:r>
              <a:rPr lang="pt-BR" sz="1600" dirty="0"/>
              <a:t>, passa a responder não somente pela parcela de sua contribuição ao capital social, correspondente às quotas por ele integralizadas, </a:t>
            </a:r>
            <a:r>
              <a:rPr lang="pt-BR" sz="1600" b="1" u="sng" dirty="0"/>
              <a:t>mas também</a:t>
            </a:r>
            <a:r>
              <a:rPr lang="pt-BR" sz="1600" dirty="0"/>
              <a:t> pelos prejuízos porventura verificados, na proporção das operações que tiver realizado</a:t>
            </a:r>
            <a:r>
              <a:rPr lang="pt-BR" sz="1600" dirty="0" smtClean="0"/>
              <a:t>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600" dirty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1600" dirty="0"/>
              <a:t>Então, nas relações jurídicas entre o cooperado e a sociedade, poderá aquele ser chamado a suportar </a:t>
            </a:r>
            <a:r>
              <a:rPr lang="pt-BR" sz="1600" b="1" u="sng" dirty="0"/>
              <a:t>perdas operacionais da cooperativa, inclusive superiores aos valores por ele integralizados.</a:t>
            </a:r>
            <a:endParaRPr lang="pt-BR" sz="1600" b="1" dirty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1800" b="1" dirty="0" smtClean="0"/>
          </a:p>
          <a:p>
            <a:pPr marL="0" indent="0" algn="just">
              <a:buFont typeface="Wingdings" pitchFamily="2" charset="2"/>
              <a:buNone/>
            </a:pPr>
            <a:endParaRPr lang="pt-BR" sz="1700" b="1" u="sng" dirty="0"/>
          </a:p>
        </p:txBody>
      </p:sp>
    </p:spTree>
    <p:extLst>
      <p:ext uri="{BB962C8B-B14F-4D97-AF65-F5344CB8AC3E}">
        <p14:creationId xmlns:p14="http://schemas.microsoft.com/office/powerpoint/2010/main" val="266387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260350"/>
            <a:ext cx="6408712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CONCEITO - DOUTRINA</a:t>
            </a:r>
            <a:endParaRPr lang="pt-BR" sz="4000" b="1" u="sng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3"/>
            <a:ext cx="8631238" cy="45365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2500" dirty="0"/>
              <a:t>Não é mera formação societária, mas sim, é </a:t>
            </a:r>
            <a:r>
              <a:rPr lang="pt-BR" sz="2500" b="1" u="sng" dirty="0"/>
              <a:t>a materialização da ação de pessoas que transpassa o mero aspecto de empresa ou sociedade</a:t>
            </a:r>
            <a:r>
              <a:rPr lang="pt-BR" sz="2500" dirty="0"/>
              <a:t>. A finalidade das cooperativas é privilegiar a </a:t>
            </a:r>
            <a:r>
              <a:rPr lang="pt-BR" sz="2500" b="1" u="sng" dirty="0"/>
              <a:t>solidariedade humana</a:t>
            </a:r>
            <a:r>
              <a:rPr lang="pt-BR" sz="2500" dirty="0"/>
              <a:t> e reforçar ou alargar a </a:t>
            </a:r>
            <a:r>
              <a:rPr lang="pt-BR" sz="2500" b="1" u="sng" dirty="0" err="1"/>
              <a:t>intercooperação</a:t>
            </a:r>
            <a:r>
              <a:rPr lang="pt-BR" sz="2500" dirty="0"/>
              <a:t>, reagindo </a:t>
            </a:r>
            <a:r>
              <a:rPr lang="pt-BR" sz="2500" b="1" u="sng" dirty="0"/>
              <a:t>contra a exclusão social</a:t>
            </a:r>
            <a:r>
              <a:rPr lang="pt-BR" sz="2500" dirty="0"/>
              <a:t> e auxiliando no sucesso de uma </a:t>
            </a:r>
            <a:r>
              <a:rPr lang="pt-BR" sz="2500" b="1" u="sng" dirty="0"/>
              <a:t>sociedade verdadeiramente democrática</a:t>
            </a:r>
            <a:r>
              <a:rPr lang="pt-BR" sz="2500" dirty="0"/>
              <a:t>, em que as cooperativas podem, dentro da sua atividade, </a:t>
            </a:r>
            <a:r>
              <a:rPr lang="pt-BR" sz="2500" b="1" u="sng" dirty="0"/>
              <a:t>integrar os excluídos da produção em domínios socialmente úteis</a:t>
            </a:r>
            <a:r>
              <a:rPr lang="pt-BR" sz="2500" b="1" u="sng" dirty="0" smtClean="0"/>
              <a:t>.</a:t>
            </a:r>
          </a:p>
          <a:p>
            <a:pPr marL="0" indent="0" algn="just">
              <a:buFont typeface="Wingdings" pitchFamily="2" charset="2"/>
              <a:buNone/>
            </a:pPr>
            <a:endParaRPr lang="pt-BR" sz="2500" b="1" u="sng" dirty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500" i="1" dirty="0"/>
              <a:t>“Através das mais variadas atividades, as cooperativas são </a:t>
            </a:r>
            <a:r>
              <a:rPr lang="pt-BR" sz="2500" b="1" i="1" u="sng" dirty="0"/>
              <a:t>agentes sociais e econômicos relevantes</a:t>
            </a:r>
            <a:r>
              <a:rPr lang="pt-BR" sz="2500" i="1" dirty="0"/>
              <a:t> da economia nacional, e, deste modo, </a:t>
            </a:r>
            <a:r>
              <a:rPr lang="pt-BR" sz="2500" b="1" i="1" u="sng" dirty="0"/>
              <a:t>não somente transformam o desenvolvimento pessoal em uma realidade</a:t>
            </a:r>
            <a:r>
              <a:rPr lang="pt-BR" sz="2500" i="1" dirty="0"/>
              <a:t>, como </a:t>
            </a:r>
            <a:r>
              <a:rPr lang="pt-BR" sz="2500" b="1" i="1" u="sng" dirty="0"/>
              <a:t>contribuem para o bem estar de toda a população a nível nacional</a:t>
            </a:r>
            <a:r>
              <a:rPr lang="pt-BR" sz="2500" i="1" dirty="0"/>
              <a:t>.” </a:t>
            </a:r>
            <a:r>
              <a:rPr lang="pt-BR" sz="2500" b="1" dirty="0" smtClean="0"/>
              <a:t>(</a:t>
            </a:r>
            <a:r>
              <a:rPr lang="pt-BR" sz="2500" b="1" dirty="0"/>
              <a:t>José Eduardo Miranda)</a:t>
            </a: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0380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12776"/>
            <a:ext cx="8856984" cy="45794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100" dirty="0" smtClean="0"/>
              <a:t> </a:t>
            </a:r>
            <a:endParaRPr lang="pt-BR" sz="21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763688" y="2708920"/>
            <a:ext cx="5472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DÚVIDAS?</a:t>
            </a:r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A HORA É AGORA, O MOMENTO É ESTE!!!</a:t>
            </a:r>
          </a:p>
          <a:p>
            <a:pPr algn="ctr"/>
            <a:endParaRPr lang="pt-BR" b="1" dirty="0"/>
          </a:p>
          <a:p>
            <a:pPr algn="ctr"/>
            <a:r>
              <a:rPr lang="pt-BR" b="1" dirty="0" smtClean="0"/>
              <a:t>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983396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60350"/>
            <a:ext cx="6552727" cy="648370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CONCLUSÃO</a:t>
            </a:r>
            <a:endParaRPr lang="pt-BR" sz="4000" b="1" u="sng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556793"/>
            <a:ext cx="8631238" cy="43924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t-BR" sz="2200" dirty="0" smtClean="0"/>
              <a:t>Devemos privilegiar a </a:t>
            </a:r>
            <a:r>
              <a:rPr lang="pt-BR" sz="2200" dirty="0"/>
              <a:t>segurança </a:t>
            </a:r>
            <a:r>
              <a:rPr lang="pt-BR" sz="2200" dirty="0" smtClean="0"/>
              <a:t>jurídica do modelo cooperativo, </a:t>
            </a:r>
            <a:r>
              <a:rPr lang="pt-BR" sz="2200" dirty="0"/>
              <a:t>impar ao êxito da sociedade </a:t>
            </a:r>
            <a:r>
              <a:rPr lang="pt-BR" sz="2200" dirty="0" smtClean="0"/>
              <a:t>constituída, e principalmente defender </a:t>
            </a:r>
            <a:r>
              <a:rPr lang="pt-BR" sz="2200" i="1" dirty="0" err="1" smtClean="0"/>
              <a:t>intuitu</a:t>
            </a:r>
            <a:r>
              <a:rPr lang="pt-BR" sz="2200" i="1" dirty="0" smtClean="0"/>
              <a:t> personae </a:t>
            </a:r>
            <a:r>
              <a:rPr lang="pt-BR" sz="2200" dirty="0" smtClean="0"/>
              <a:t>dos cooperados</a:t>
            </a:r>
            <a:r>
              <a:rPr lang="pt-BR" sz="2200" dirty="0" smtClean="0"/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t-BR" sz="2200" dirty="0" smtClean="0"/>
              <a:t>  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200" dirty="0" smtClean="0"/>
              <a:t>Necessário conhecer e respeitar, especialmente as </a:t>
            </a:r>
            <a:r>
              <a:rPr lang="pt-BR" sz="2200" dirty="0"/>
              <a:t>nuances, valores, princípios e </a:t>
            </a:r>
            <a:r>
              <a:rPr lang="pt-BR" sz="2200" dirty="0" smtClean="0"/>
              <a:t>particularidades das sociedades cooperativas.</a:t>
            </a:r>
            <a:endParaRPr lang="pt-BR" sz="2200" dirty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200" dirty="0"/>
              <a:t>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200" dirty="0"/>
              <a:t>Porém, antes de tudo, é preciso conhecer </a:t>
            </a:r>
            <a:r>
              <a:rPr lang="pt-BR" sz="2200" dirty="0" smtClean="0"/>
              <a:t>as cooperativas, os </a:t>
            </a:r>
            <a:r>
              <a:rPr lang="pt-BR" sz="2200" dirty="0"/>
              <a:t>aspectos legais que </a:t>
            </a:r>
            <a:r>
              <a:rPr lang="pt-BR" sz="2200" dirty="0" smtClean="0"/>
              <a:t>as </a:t>
            </a:r>
            <a:r>
              <a:rPr lang="pt-BR" sz="2200" dirty="0"/>
              <a:t>envolve, e também, verdadeiramente, há que se defender e incentivar o cooperativismo, pois, certamente, o crescimento do cooperativismo representará nosso desenvolvimento social e econômico.</a:t>
            </a:r>
            <a:endParaRPr lang="pt-BR" sz="2200" b="1" dirty="0"/>
          </a:p>
          <a:p>
            <a:pPr marL="0" indent="0" algn="just">
              <a:lnSpc>
                <a:spcPct val="90000"/>
              </a:lnSpc>
              <a:buNone/>
            </a:pPr>
            <a:endParaRPr lang="pt-BR" sz="2800" dirty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151461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620688"/>
            <a:ext cx="8101013" cy="194421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sz="3400" b="1" dirty="0"/>
              <a:t>OBRIGADO PELA OPORTUNIDADE E PELA PACIÊNCIA</a:t>
            </a:r>
            <a:r>
              <a:rPr lang="pt-BR" sz="3400" b="1" dirty="0" smtClean="0"/>
              <a:t>!</a:t>
            </a:r>
            <a:br>
              <a:rPr lang="pt-BR" sz="3400" b="1" dirty="0" smtClean="0"/>
            </a:br>
            <a:r>
              <a:rPr lang="pt-BR" sz="3400" b="1" dirty="0"/>
              <a:t/>
            </a:r>
            <a:br>
              <a:rPr lang="pt-BR" sz="3400" b="1" dirty="0"/>
            </a:br>
            <a:r>
              <a:rPr lang="pt-BR" sz="3400" b="1" dirty="0" smtClean="0"/>
              <a:t>CONTINUO À DISPOSIÇÃO</a:t>
            </a:r>
            <a:endParaRPr lang="pt-BR" sz="3400" b="1" dirty="0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3573016"/>
            <a:ext cx="7344816" cy="201622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pt-BR" sz="2600" b="1" dirty="0"/>
          </a:p>
          <a:p>
            <a:pPr algn="ctr">
              <a:buFont typeface="Wingdings" pitchFamily="2" charset="2"/>
              <a:buNone/>
            </a:pPr>
            <a:r>
              <a:rPr lang="pt-BR" sz="1900" b="1" u="sng" dirty="0"/>
              <a:t>HAYNNER BATISTA CAPETTINI</a:t>
            </a:r>
          </a:p>
          <a:p>
            <a:pPr algn="ctr">
              <a:buFont typeface="Wingdings" pitchFamily="2" charset="2"/>
              <a:buNone/>
            </a:pPr>
            <a:r>
              <a:rPr lang="pt-BR" sz="1900" b="1" dirty="0" smtClean="0"/>
              <a:t>Advogado, Assessor Jurídico do </a:t>
            </a:r>
            <a:r>
              <a:rPr lang="pt-BR" sz="1900" b="1" dirty="0" err="1" smtClean="0"/>
              <a:t>Sicoob</a:t>
            </a:r>
            <a:r>
              <a:rPr lang="pt-BR" sz="1900" b="1" dirty="0" smtClean="0"/>
              <a:t> ES e Consultor Jurídico da OCB/ES</a:t>
            </a:r>
          </a:p>
          <a:p>
            <a:pPr algn="ctr">
              <a:buFont typeface="Wingdings" pitchFamily="2" charset="2"/>
              <a:buNone/>
            </a:pPr>
            <a:r>
              <a:rPr lang="pt-BR" sz="1900" dirty="0" smtClean="0"/>
              <a:t>haynner@capettini.adv.br</a:t>
            </a:r>
            <a:endParaRPr lang="pt-BR" sz="1900" dirty="0"/>
          </a:p>
          <a:p>
            <a:pPr algn="ctr">
              <a:buFont typeface="Wingdings" pitchFamily="2" charset="2"/>
              <a:buNone/>
            </a:pPr>
            <a:endParaRPr lang="pt-BR" sz="2600" b="1" dirty="0"/>
          </a:p>
          <a:p>
            <a:pPr algn="ctr">
              <a:buFont typeface="Wingdings" pitchFamily="2" charset="2"/>
              <a:buNone/>
            </a:pP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386364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350"/>
            <a:ext cx="6768751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CONCEITO - LEGISLAÇÃO</a:t>
            </a:r>
            <a:endParaRPr lang="pt-BR" sz="4000" b="1" u="sng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3"/>
            <a:ext cx="8631238" cy="475252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b="1" dirty="0"/>
              <a:t>LEI Nº 5764/71</a:t>
            </a:r>
          </a:p>
          <a:p>
            <a:pPr marL="0" indent="0" algn="just">
              <a:buFont typeface="Wingdings" pitchFamily="2" charset="2"/>
              <a:buNone/>
            </a:pPr>
            <a:endParaRPr lang="pt-BR" dirty="0"/>
          </a:p>
          <a:p>
            <a:pPr marL="0" indent="0" algn="just">
              <a:buFont typeface="Wingdings" pitchFamily="2" charset="2"/>
              <a:buNone/>
            </a:pPr>
            <a:r>
              <a:rPr lang="pt-BR" dirty="0"/>
              <a:t>Art. 3º. Celebram contrato de sociedade cooperativa as </a:t>
            </a:r>
            <a:r>
              <a:rPr lang="pt-BR" b="1" u="sng" dirty="0"/>
              <a:t>pessoas</a:t>
            </a:r>
            <a:r>
              <a:rPr lang="pt-BR" dirty="0"/>
              <a:t> que </a:t>
            </a:r>
            <a:r>
              <a:rPr lang="pt-BR" b="1" u="sng" dirty="0"/>
              <a:t>reciprocamente</a:t>
            </a:r>
            <a:r>
              <a:rPr lang="pt-BR" dirty="0"/>
              <a:t> se obrigam a contribuir com </a:t>
            </a:r>
            <a:r>
              <a:rPr lang="pt-BR" b="1" u="sng" dirty="0"/>
              <a:t>bens ou serviços</a:t>
            </a:r>
            <a:r>
              <a:rPr lang="pt-BR" dirty="0"/>
              <a:t> para o exercício de uma </a:t>
            </a:r>
            <a:r>
              <a:rPr lang="pt-BR" b="1" u="sng" dirty="0"/>
              <a:t>atividade econômica</a:t>
            </a:r>
            <a:r>
              <a:rPr lang="pt-BR" dirty="0"/>
              <a:t>, de </a:t>
            </a:r>
            <a:r>
              <a:rPr lang="pt-BR" b="1" u="sng" dirty="0"/>
              <a:t>proveito comum</a:t>
            </a:r>
            <a:r>
              <a:rPr lang="pt-BR" dirty="0"/>
              <a:t>, </a:t>
            </a:r>
            <a:r>
              <a:rPr lang="pt-BR" b="1" u="sng" dirty="0"/>
              <a:t>sem objetivo de lucro</a:t>
            </a:r>
            <a:r>
              <a:rPr lang="pt-BR" dirty="0" smtClean="0"/>
              <a:t>.</a:t>
            </a:r>
          </a:p>
          <a:p>
            <a:pPr marL="0" indent="0" algn="just">
              <a:buFont typeface="Wingdings" pitchFamily="2" charset="2"/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Art. 4º As cooperativas são </a:t>
            </a:r>
            <a:r>
              <a:rPr lang="pt-BR" b="1" u="sng" dirty="0"/>
              <a:t>sociedades de pessoas</a:t>
            </a:r>
            <a:r>
              <a:rPr lang="pt-BR" dirty="0"/>
              <a:t>, com forma e natureza jurídica próprias, de natureza civil, </a:t>
            </a:r>
            <a:r>
              <a:rPr lang="pt-BR" b="1" u="sng" dirty="0"/>
              <a:t>não sujeitas a falência</a:t>
            </a:r>
            <a:r>
              <a:rPr lang="pt-BR" dirty="0"/>
              <a:t>, constituídas para prestar serviços aos associados, </a:t>
            </a:r>
            <a:r>
              <a:rPr lang="pt-BR" b="1" u="sng" dirty="0"/>
              <a:t>distinguindo-se das demais sociedades pelas seguintes características:</a:t>
            </a:r>
          </a:p>
          <a:p>
            <a:pPr marL="0" indent="0" algn="just">
              <a:buNone/>
            </a:pPr>
            <a:r>
              <a:rPr lang="pt-BR" dirty="0"/>
              <a:t>I - </a:t>
            </a:r>
            <a:r>
              <a:rPr lang="pt-BR" b="1" u="sng" dirty="0"/>
              <a:t>adesão voluntária</a:t>
            </a:r>
            <a:r>
              <a:rPr lang="pt-BR" dirty="0"/>
              <a:t>, com número ilimitado de associados, salvo impossibilidade técnica de prestação de serviços;</a:t>
            </a:r>
          </a:p>
          <a:p>
            <a:pPr marL="0" indent="0" algn="just">
              <a:buNone/>
            </a:pPr>
            <a:r>
              <a:rPr lang="pt-BR" dirty="0"/>
              <a:t>II - </a:t>
            </a:r>
            <a:r>
              <a:rPr lang="pt-BR" b="1" u="sng" dirty="0"/>
              <a:t>variabilidade do capital social </a:t>
            </a:r>
            <a:r>
              <a:rPr lang="pt-BR" dirty="0"/>
              <a:t>representado por quotas-partes;</a:t>
            </a:r>
          </a:p>
          <a:p>
            <a:pPr marL="0" indent="0" algn="just">
              <a:buNone/>
            </a:pPr>
            <a:r>
              <a:rPr lang="pt-BR" dirty="0"/>
              <a:t>III - </a:t>
            </a:r>
            <a:r>
              <a:rPr lang="pt-BR" b="1" u="sng" dirty="0"/>
              <a:t>limitação do número de quotas-partes do capital </a:t>
            </a:r>
            <a:r>
              <a:rPr lang="pt-BR" dirty="0"/>
              <a:t>para cada associado, facultado, porém, o estabelecimento de critérios de proporcionalidade, se assim for mais adequado para o cumprimento dos objetivos sociais;</a:t>
            </a:r>
          </a:p>
          <a:p>
            <a:pPr marL="0" indent="0" algn="just">
              <a:buNone/>
            </a:pPr>
            <a:r>
              <a:rPr lang="pt-BR" dirty="0"/>
              <a:t>IV - </a:t>
            </a:r>
            <a:r>
              <a:rPr lang="pt-BR" b="1" u="sng" dirty="0" err="1"/>
              <a:t>incessibilidade</a:t>
            </a:r>
            <a:r>
              <a:rPr lang="pt-BR" b="1" u="sng" dirty="0"/>
              <a:t> das quotas-partes do capital a terceiros</a:t>
            </a:r>
            <a:r>
              <a:rPr lang="pt-BR" dirty="0"/>
              <a:t>, estranhos à sociedade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r>
              <a:rPr lang="pt-BR" dirty="0" smtClean="0"/>
              <a:t>(...)</a:t>
            </a:r>
            <a:endParaRPr lang="pt-BR" dirty="0"/>
          </a:p>
          <a:p>
            <a:pPr marL="0" indent="0" algn="just">
              <a:buFont typeface="Wingdings" pitchFamily="2" charset="2"/>
              <a:buNone/>
            </a:pP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7436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350"/>
            <a:ext cx="6768751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CONCEITO - LEGISLAÇÃO</a:t>
            </a:r>
            <a:endParaRPr lang="pt-BR" sz="4000" b="1" u="sng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3"/>
            <a:ext cx="8631238" cy="475252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pt-BR" sz="2900" b="1" dirty="0"/>
              <a:t>LEI Nº 5764/71</a:t>
            </a:r>
          </a:p>
          <a:p>
            <a:pPr marL="0" indent="0" algn="just">
              <a:buFont typeface="Wingdings" pitchFamily="2" charset="2"/>
              <a:buNone/>
            </a:pPr>
            <a:endParaRPr lang="pt-BR" sz="2900" dirty="0"/>
          </a:p>
          <a:p>
            <a:pPr marL="0" indent="0" algn="just">
              <a:buNone/>
            </a:pPr>
            <a:r>
              <a:rPr lang="pt-BR" sz="2900" dirty="0" smtClean="0"/>
              <a:t>Art</a:t>
            </a:r>
            <a:r>
              <a:rPr lang="pt-BR" sz="2900" dirty="0"/>
              <a:t>. 4º As cooperativas são sociedades de pessoas, com forma e natureza jurídica próprias, de natureza civil, não sujeitas a falência, constituídas para prestar serviços aos associados, distinguindo-se das demais sociedades pelas seguintes características</a:t>
            </a:r>
            <a:r>
              <a:rPr lang="pt-BR" sz="2900" dirty="0" smtClean="0"/>
              <a:t>:</a:t>
            </a:r>
          </a:p>
          <a:p>
            <a:pPr marL="0" indent="0" algn="just">
              <a:buNone/>
            </a:pPr>
            <a:r>
              <a:rPr lang="pt-BR" sz="2900" dirty="0" smtClean="0"/>
              <a:t>(...)</a:t>
            </a:r>
            <a:endParaRPr lang="pt-BR" sz="2900" dirty="0"/>
          </a:p>
          <a:p>
            <a:pPr marL="0" indent="0" algn="just">
              <a:buNone/>
            </a:pPr>
            <a:r>
              <a:rPr lang="pt-BR" sz="2900" dirty="0" smtClean="0"/>
              <a:t>V </a:t>
            </a:r>
            <a:r>
              <a:rPr lang="pt-BR" sz="2900" dirty="0"/>
              <a:t>- </a:t>
            </a:r>
            <a:r>
              <a:rPr lang="pt-BR" sz="2900" b="1" u="sng" dirty="0"/>
              <a:t>singularidade de voto</a:t>
            </a:r>
            <a:r>
              <a:rPr lang="pt-BR" sz="2900" dirty="0"/>
              <a:t>, podendo as cooperativas centrais, federações e confederações de cooperativas, com exceção das que exerçam atividade de crédito, optar pelo critério da proporcionalidade;</a:t>
            </a:r>
          </a:p>
          <a:p>
            <a:pPr marL="0" indent="0" algn="just">
              <a:buNone/>
            </a:pPr>
            <a:r>
              <a:rPr lang="pt-BR" sz="2900" dirty="0"/>
              <a:t>VI - </a:t>
            </a:r>
            <a:r>
              <a:rPr lang="pt-BR" sz="2900" b="1" u="sng" dirty="0" err="1"/>
              <a:t>quorum</a:t>
            </a:r>
            <a:r>
              <a:rPr lang="pt-BR" sz="2900" b="1" u="sng" dirty="0"/>
              <a:t> </a:t>
            </a:r>
            <a:r>
              <a:rPr lang="pt-BR" sz="2900" dirty="0"/>
              <a:t>para o funcionamento e deliberação da </a:t>
            </a:r>
            <a:r>
              <a:rPr lang="pt-BR" sz="2900" dirty="0" err="1"/>
              <a:t>Assembléia</a:t>
            </a:r>
            <a:r>
              <a:rPr lang="pt-BR" sz="2900" dirty="0"/>
              <a:t> Geral baseado no número de associados e não no capital;</a:t>
            </a:r>
          </a:p>
          <a:p>
            <a:pPr marL="0" indent="0" algn="just">
              <a:buNone/>
            </a:pPr>
            <a:r>
              <a:rPr lang="pt-BR" sz="2900" dirty="0"/>
              <a:t>VII - </a:t>
            </a:r>
            <a:r>
              <a:rPr lang="pt-BR" sz="2900" b="1" u="sng" dirty="0"/>
              <a:t>retorno das sobras líquidas do exercício</a:t>
            </a:r>
            <a:r>
              <a:rPr lang="pt-BR" sz="2900" dirty="0"/>
              <a:t>, proporcionalmente às operações realizadas pelo associado, salvo deliberação em contrário da </a:t>
            </a:r>
            <a:r>
              <a:rPr lang="pt-BR" sz="2900" dirty="0" err="1"/>
              <a:t>Assembléia</a:t>
            </a:r>
            <a:r>
              <a:rPr lang="pt-BR" sz="2900" dirty="0"/>
              <a:t> Geral;</a:t>
            </a:r>
          </a:p>
          <a:p>
            <a:pPr marL="0" indent="0" algn="just">
              <a:buNone/>
            </a:pPr>
            <a:r>
              <a:rPr lang="pt-BR" sz="2900" dirty="0"/>
              <a:t>VIII - indivisibilidade dos fundos de Reserva e de Assistência Técnica Educacional e Social;</a:t>
            </a:r>
          </a:p>
          <a:p>
            <a:pPr marL="0" indent="0" algn="just">
              <a:buNone/>
            </a:pPr>
            <a:r>
              <a:rPr lang="pt-BR" sz="2900" dirty="0"/>
              <a:t>IX - </a:t>
            </a:r>
            <a:r>
              <a:rPr lang="pt-BR" sz="2900" b="1" u="sng" dirty="0"/>
              <a:t>neutralidade</a:t>
            </a:r>
            <a:r>
              <a:rPr lang="pt-BR" sz="2900" dirty="0"/>
              <a:t> política e </a:t>
            </a:r>
            <a:r>
              <a:rPr lang="pt-BR" sz="2900" dirty="0" err="1"/>
              <a:t>indiscriminação</a:t>
            </a:r>
            <a:r>
              <a:rPr lang="pt-BR" sz="2900" dirty="0"/>
              <a:t> religiosa, racial e social;</a:t>
            </a:r>
          </a:p>
          <a:p>
            <a:pPr marL="0" indent="0" algn="just">
              <a:buNone/>
            </a:pPr>
            <a:r>
              <a:rPr lang="pt-BR" sz="2900" dirty="0"/>
              <a:t>X - </a:t>
            </a:r>
            <a:r>
              <a:rPr lang="pt-BR" sz="2900" b="1" u="sng" dirty="0"/>
              <a:t>prestação de assistência aos associados</a:t>
            </a:r>
            <a:r>
              <a:rPr lang="pt-BR" sz="2900" dirty="0"/>
              <a:t>, e, quando previsto nos estatutos, aos empregados da cooperativa;</a:t>
            </a:r>
          </a:p>
          <a:p>
            <a:pPr marL="0" indent="0" algn="just">
              <a:buNone/>
            </a:pPr>
            <a:r>
              <a:rPr lang="pt-BR" sz="2900" dirty="0"/>
              <a:t>XI - </a:t>
            </a:r>
            <a:r>
              <a:rPr lang="pt-BR" sz="2900" b="1" u="sng" dirty="0"/>
              <a:t>área de admissão de associados limitada</a:t>
            </a:r>
            <a:r>
              <a:rPr lang="pt-BR" sz="2900" dirty="0"/>
              <a:t> às possibilidades de reunião, controle, operações e prestação de serviços.</a:t>
            </a:r>
          </a:p>
          <a:p>
            <a:pPr marL="0" indent="0" algn="just">
              <a:buFont typeface="Wingdings" pitchFamily="2" charset="2"/>
              <a:buNone/>
            </a:pPr>
            <a:endParaRPr lang="pt-BR" sz="2500" dirty="0"/>
          </a:p>
          <a:p>
            <a:pPr marL="0" indent="0" algn="just">
              <a:buFont typeface="Wingdings" pitchFamily="2" charset="2"/>
              <a:buNone/>
            </a:pP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550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260350"/>
            <a:ext cx="6408712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O ATO CONSTITUTIVO</a:t>
            </a:r>
            <a:endParaRPr lang="pt-BR" sz="4000" b="1" u="sng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Lei nº 5.764/71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Art</a:t>
            </a:r>
            <a:r>
              <a:rPr lang="pt-BR" dirty="0"/>
              <a:t>. 15. </a:t>
            </a:r>
            <a:r>
              <a:rPr lang="pt-BR" b="1" u="sng" dirty="0"/>
              <a:t>O ato constitutivo, sob pena de nulidade</a:t>
            </a:r>
            <a:r>
              <a:rPr lang="pt-BR" dirty="0"/>
              <a:t>, deverá declarar:</a:t>
            </a:r>
          </a:p>
          <a:p>
            <a:pPr marL="0" indent="0">
              <a:buNone/>
            </a:pPr>
            <a:r>
              <a:rPr lang="pt-BR" dirty="0"/>
              <a:t>I - a denominação da entidade, sede e objeto de funcionamento;</a:t>
            </a:r>
          </a:p>
          <a:p>
            <a:pPr marL="0" indent="0">
              <a:buNone/>
            </a:pPr>
            <a:r>
              <a:rPr lang="pt-BR" dirty="0"/>
              <a:t>II - o nome, nacionalidade, idade, estado civil, profissão e residência dos associados, fundadores que o assinaram, bem como o valor e número da quota-parte de cada um;</a:t>
            </a:r>
          </a:p>
          <a:p>
            <a:pPr marL="0" indent="0">
              <a:buNone/>
            </a:pPr>
            <a:r>
              <a:rPr lang="pt-BR" dirty="0"/>
              <a:t>III - aprovação do estatuto da sociedade;</a:t>
            </a:r>
          </a:p>
          <a:p>
            <a:pPr marL="0" indent="0">
              <a:buNone/>
            </a:pPr>
            <a:r>
              <a:rPr lang="pt-BR" dirty="0"/>
              <a:t>IV - o nome, nacionalidade, estado civil, profissão e residência dos associados eleitos para os órgãos de administração, fiscalização e outros.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Art</a:t>
            </a:r>
            <a:r>
              <a:rPr lang="pt-BR" dirty="0"/>
              <a:t>. 16. O ato constitutivo da sociedade e os estatutos, quando não transcritos naquele, serão assinados pelos fundadores.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5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260350"/>
            <a:ext cx="6408712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ESTATUTO SOCIAL</a:t>
            </a:r>
            <a:endParaRPr lang="pt-BR" sz="4000" b="1" u="sng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Lei nº 5.764/71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2800" dirty="0"/>
              <a:t>Art. 21. </a:t>
            </a:r>
            <a:r>
              <a:rPr lang="pt-BR" sz="2800" b="1" u="sng" dirty="0"/>
              <a:t>O estatuto da cooperativa</a:t>
            </a:r>
            <a:r>
              <a:rPr lang="pt-BR" sz="2800" dirty="0"/>
              <a:t>, além de atender ao disposto no artigo 4º, deverá indicar:</a:t>
            </a:r>
          </a:p>
          <a:p>
            <a:pPr marL="0" indent="0" algn="just">
              <a:buNone/>
            </a:pPr>
            <a:r>
              <a:rPr lang="pt-BR" sz="2800" dirty="0"/>
              <a:t>I - a denominação, sede, prazo de duração, área de ação, objeto da sociedade, fixação do exercício social e da data do levantamento do balanço geral;</a:t>
            </a:r>
          </a:p>
          <a:p>
            <a:pPr marL="0" indent="0" algn="just">
              <a:buNone/>
            </a:pPr>
            <a:r>
              <a:rPr lang="pt-BR" sz="2800" dirty="0"/>
              <a:t>II - os </a:t>
            </a:r>
            <a:r>
              <a:rPr lang="pt-BR" sz="2800" b="1" u="sng" dirty="0"/>
              <a:t>direitos e deveres dos associados</a:t>
            </a:r>
            <a:r>
              <a:rPr lang="pt-BR" sz="2800" dirty="0"/>
              <a:t>, natureza de suas responsabilidades e as condições de admissão, demissão, eliminação e exclusão e as normas para sua representação nas </a:t>
            </a:r>
            <a:r>
              <a:rPr lang="pt-BR" sz="2800" dirty="0" err="1"/>
              <a:t>assembléias</a:t>
            </a:r>
            <a:r>
              <a:rPr lang="pt-BR" sz="2800" dirty="0"/>
              <a:t> gerais;</a:t>
            </a:r>
          </a:p>
          <a:p>
            <a:pPr marL="0" indent="0" algn="just">
              <a:buNone/>
            </a:pPr>
            <a:r>
              <a:rPr lang="pt-BR" sz="2800" dirty="0"/>
              <a:t>III - o </a:t>
            </a:r>
            <a:r>
              <a:rPr lang="pt-BR" sz="2800" b="1" u="sng" dirty="0"/>
              <a:t>capital mínimo</a:t>
            </a:r>
            <a:r>
              <a:rPr lang="pt-BR" sz="2800" dirty="0"/>
              <a:t>, o valor da quota-parte, o mínimo de quotas-partes a ser subscrito pelo associado, o modo de integralização das quotas-partes, bem como as condições de sua retirada nos casos de demissão, eliminação ou de exclusão do associado;</a:t>
            </a:r>
          </a:p>
          <a:p>
            <a:pPr marL="0" indent="0" algn="just">
              <a:buNone/>
            </a:pPr>
            <a:r>
              <a:rPr lang="pt-BR" sz="2800" dirty="0"/>
              <a:t>IV - a </a:t>
            </a:r>
            <a:r>
              <a:rPr lang="pt-BR" sz="2800" b="1" u="sng" dirty="0"/>
              <a:t>forma de devolução das sobras </a:t>
            </a:r>
            <a:r>
              <a:rPr lang="pt-BR" sz="2800" dirty="0"/>
              <a:t>registradas aos associados, ou do rateio das perdas apuradas por insuficiência de contribuição para cobertura das despesas da sociedade</a:t>
            </a:r>
            <a:r>
              <a:rPr lang="pt-BR" sz="2800" dirty="0" smtClean="0"/>
              <a:t>;</a:t>
            </a:r>
          </a:p>
          <a:p>
            <a:pPr marL="0" indent="0" algn="just">
              <a:buNone/>
            </a:pPr>
            <a:r>
              <a:rPr lang="pt-BR" sz="2800" dirty="0" smtClean="0"/>
              <a:t>(...)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400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260350"/>
            <a:ext cx="6408712" cy="576362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b="1" u="sng" dirty="0" smtClean="0"/>
              <a:t>ESTATUTO SOCIAL</a:t>
            </a:r>
            <a:endParaRPr lang="pt-BR" sz="4000" b="1" u="sng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b="1" dirty="0" smtClean="0"/>
              <a:t>Lei nº 5.764/71</a:t>
            </a:r>
          </a:p>
          <a:p>
            <a:pPr marL="0" indent="0">
              <a:buNone/>
            </a:pPr>
            <a:endParaRPr lang="pt-BR" sz="1600" dirty="0" smtClean="0"/>
          </a:p>
          <a:p>
            <a:pPr marL="0" indent="0" algn="just">
              <a:buNone/>
            </a:pPr>
            <a:r>
              <a:rPr lang="pt-BR" sz="1600" dirty="0"/>
              <a:t>Art. 21. </a:t>
            </a:r>
            <a:r>
              <a:rPr lang="pt-BR" sz="1600" b="1" u="sng" dirty="0"/>
              <a:t>O estatuto da cooperativa</a:t>
            </a:r>
            <a:r>
              <a:rPr lang="pt-BR" sz="1600" dirty="0"/>
              <a:t>, além de atender ao disposto no artigo 4º, deverá indicar: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600" dirty="0" smtClean="0"/>
              <a:t>(...)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600" dirty="0" smtClean="0"/>
              <a:t>V </a:t>
            </a:r>
            <a:r>
              <a:rPr lang="pt-BR" sz="1600" dirty="0"/>
              <a:t>- o </a:t>
            </a:r>
            <a:r>
              <a:rPr lang="pt-BR" sz="1600" b="1" u="sng" dirty="0"/>
              <a:t>modo de administração e fiscalização</a:t>
            </a:r>
            <a:r>
              <a:rPr lang="pt-BR" sz="1600" dirty="0"/>
              <a:t>, estabelecendo os respectivos órgãos, com definição de suas atribuições, poderes e funcionamento, a representação ativa e passiva da sociedade em juízo ou fora dele, o prazo do mandato, bem como o processo de substituição dos administradores e conselheiros fiscais; 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600" dirty="0"/>
              <a:t>VI - as formalidades de convocação das </a:t>
            </a:r>
            <a:r>
              <a:rPr lang="pt-BR" sz="1600" b="1" u="sng" dirty="0" err="1"/>
              <a:t>assembléias</a:t>
            </a:r>
            <a:r>
              <a:rPr lang="pt-BR" sz="1600" b="1" u="sng" dirty="0"/>
              <a:t> gerais </a:t>
            </a:r>
            <a:r>
              <a:rPr lang="pt-BR" sz="1600" dirty="0"/>
              <a:t>e a maioria requerida para a sua instalação e validade de suas deliberações, vedado o direito de voto aos que nelas tiverem interesse particular sem privá-los da participação nos debates;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600" dirty="0"/>
              <a:t>VII - os casos de </a:t>
            </a:r>
            <a:r>
              <a:rPr lang="pt-BR" sz="1600" b="1" u="sng" dirty="0"/>
              <a:t>dissolução </a:t>
            </a:r>
            <a:r>
              <a:rPr lang="pt-BR" sz="1600" dirty="0"/>
              <a:t>voluntária da sociedade;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600" dirty="0"/>
              <a:t>VIII - o modo e o processo de </a:t>
            </a:r>
            <a:r>
              <a:rPr lang="pt-BR" sz="1600" b="1" u="sng" dirty="0"/>
              <a:t>alienação ou oneração de bens imóveis </a:t>
            </a:r>
            <a:r>
              <a:rPr lang="pt-BR" sz="1600" dirty="0"/>
              <a:t>da sociedade;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600" dirty="0"/>
              <a:t>IX - o modo de </a:t>
            </a:r>
            <a:r>
              <a:rPr lang="pt-BR" sz="1600" b="1" u="sng" dirty="0"/>
              <a:t>reformar o estatuto</a:t>
            </a:r>
            <a:r>
              <a:rPr lang="pt-BR" sz="1600" dirty="0"/>
              <a:t>;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1600" dirty="0"/>
              <a:t>X - o </a:t>
            </a:r>
            <a:r>
              <a:rPr lang="pt-BR" sz="1600" b="1" u="sng" dirty="0"/>
              <a:t>número mínimo de associados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321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357</TotalTime>
  <Words>5566</Words>
  <Application>Microsoft Office PowerPoint</Application>
  <PresentationFormat>Apresentação na tela (4:3)</PresentationFormat>
  <Paragraphs>329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Cívico</vt:lpstr>
      <vt:lpstr>CONSTITUIÇÃO E ASPECTOS JURÍDICOS DAS SOCIEDADES COOPERATIVAS</vt:lpstr>
      <vt:lpstr>PROVOCAÇÃO INICIAL</vt:lpstr>
      <vt:lpstr>REFLEXÃO INICIAL</vt:lpstr>
      <vt:lpstr>CONCEITO - DOUTRINA</vt:lpstr>
      <vt:lpstr>CONCEITO - LEGISLAÇÃO</vt:lpstr>
      <vt:lpstr>CONCEITO - LEGISLAÇÃO</vt:lpstr>
      <vt:lpstr>O ATO CONSTITUTIVO</vt:lpstr>
      <vt:lpstr>ESTATUTO SOCIAL</vt:lpstr>
      <vt:lpstr>ESTATUTO SOCIAL</vt:lpstr>
      <vt:lpstr>ESTATUTO SOCIAL</vt:lpstr>
      <vt:lpstr>VALIDADE DOS ATOS JURÍDICOS</vt:lpstr>
      <vt:lpstr>DESCONSIDERAÇÃO DA PJ</vt:lpstr>
      <vt:lpstr>ASPECTO CONSTITUCIONAL</vt:lpstr>
      <vt:lpstr>A Lei nº 5.764/71</vt:lpstr>
      <vt:lpstr>SISTEMA COOPERATIVO</vt:lpstr>
      <vt:lpstr>A OCB</vt:lpstr>
      <vt:lpstr>DO REGISTRO</vt:lpstr>
      <vt:lpstr>DO REGISTRO</vt:lpstr>
      <vt:lpstr>DO REGISTRO</vt:lpstr>
      <vt:lpstr>DO REGISTRO</vt:lpstr>
      <vt:lpstr>O INTERESSE PÚBLICO</vt:lpstr>
      <vt:lpstr>PROBLEMAS!!!</vt:lpstr>
      <vt:lpstr>Apresentação do PowerPoint</vt:lpstr>
      <vt:lpstr>REGRAMENTO ESTADUAL</vt:lpstr>
      <vt:lpstr>REGRAMENTO ESTADUAL</vt:lpstr>
      <vt:lpstr>REGRAMENTO ESTADUAL</vt:lpstr>
      <vt:lpstr>DO CONVÊNIO</vt:lpstr>
      <vt:lpstr>DO CONVÊNIO</vt:lpstr>
      <vt:lpstr>Apresentação do PowerPoint</vt:lpstr>
      <vt:lpstr>ASPECTOS CONSUMERISTAS</vt:lpstr>
      <vt:lpstr>ASPECTOS CONSUMERISTAS</vt:lpstr>
      <vt:lpstr>ASPECTOS TRABALHISTAS</vt:lpstr>
      <vt:lpstr>ASPECTOS TRABALHISTAS</vt:lpstr>
      <vt:lpstr>ASPECTOS TRABALHISTAS</vt:lpstr>
      <vt:lpstr>LICITAÇÃO</vt:lpstr>
      <vt:lpstr>LICITAÇÃO</vt:lpstr>
      <vt:lpstr>LICITAÇÃO</vt:lpstr>
      <vt:lpstr>LICITAÇÃO</vt:lpstr>
      <vt:lpstr>DA RESPONSABILIDADE</vt:lpstr>
      <vt:lpstr>Apresentação do PowerPoint</vt:lpstr>
      <vt:lpstr>CONCLUSÃO</vt:lpstr>
      <vt:lpstr>OBRIGADO PELA OPORTUNIDADE E PELA PACIÊNCIA!  CONTINUO À DISPOSIÇÃO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Capettini</dc:creator>
  <cp:lastModifiedBy>Capettini</cp:lastModifiedBy>
  <cp:revision>30</cp:revision>
  <dcterms:created xsi:type="dcterms:W3CDTF">2013-10-25T00:40:18Z</dcterms:created>
  <dcterms:modified xsi:type="dcterms:W3CDTF">2017-06-30T15:14:46Z</dcterms:modified>
</cp:coreProperties>
</file>