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E963-21B1-416A-B41F-221C719DA1C1}" type="datetimeFigureOut">
              <a:rPr lang="pt-BR" smtClean="0"/>
              <a:pPr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64AD-303E-4D08-8C66-F56D49B4C625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 descr="WorkShop_Ensino e Mercado para os Futuros Profissionais da Contabilidad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178"/>
            <a:ext cx="9144000" cy="68496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E963-21B1-416A-B41F-221C719DA1C1}" type="datetimeFigureOut">
              <a:rPr lang="pt-BR" smtClean="0"/>
              <a:pPr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64AD-303E-4D08-8C66-F56D49B4C6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E963-21B1-416A-B41F-221C719DA1C1}" type="datetimeFigureOut">
              <a:rPr lang="pt-BR" smtClean="0"/>
              <a:pPr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64AD-303E-4D08-8C66-F56D49B4C6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9017"/>
            <a:ext cx="8229600" cy="706090"/>
          </a:xfrm>
        </p:spPr>
        <p:txBody>
          <a:bodyPr>
            <a:noAutofit/>
          </a:bodyPr>
          <a:lstStyle>
            <a:lvl1pPr>
              <a:defRPr sz="3600" b="1">
                <a:solidFill>
                  <a:srgbClr val="FF0000"/>
                </a:solidFill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 b="0"/>
            </a:lvl1pPr>
            <a:lvl2pPr>
              <a:defRPr sz="2800" b="0"/>
            </a:lvl2pPr>
            <a:lvl3pPr>
              <a:defRPr sz="2400" b="0"/>
            </a:lvl3pPr>
            <a:lvl4pPr>
              <a:defRPr sz="2000" b="0"/>
            </a:lvl4pPr>
            <a:lvl5pPr>
              <a:defRPr sz="2000" b="0"/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E963-21B1-416A-B41F-221C719DA1C1}" type="datetimeFigureOut">
              <a:rPr lang="pt-BR" smtClean="0"/>
              <a:pPr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64AD-303E-4D08-8C66-F56D49B4C625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 descr="WorkShop_Ensino e Mercado para os Futuros Profissionais da Contabilidad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178"/>
            <a:ext cx="9144000" cy="68496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E963-21B1-416A-B41F-221C719DA1C1}" type="datetimeFigureOut">
              <a:rPr lang="pt-BR" smtClean="0"/>
              <a:pPr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64AD-303E-4D08-8C66-F56D49B4C625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 descr="WorkShop_Ensino e Mercado para os Futuros Profissionais da Contabilidad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178"/>
            <a:ext cx="9144000" cy="68496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Autofit/>
          </a:bodyPr>
          <a:lstStyle>
            <a:lvl1pPr>
              <a:defRPr sz="3600" b="1">
                <a:solidFill>
                  <a:srgbClr val="FF0000"/>
                </a:solidFill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800" b="0"/>
            </a:lvl1pPr>
            <a:lvl2pPr>
              <a:defRPr sz="24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800" b="0"/>
            </a:lvl1pPr>
            <a:lvl2pPr>
              <a:defRPr sz="20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E963-21B1-416A-B41F-221C719DA1C1}" type="datetimeFigureOut">
              <a:rPr lang="pt-BR" smtClean="0"/>
              <a:pPr/>
              <a:t>30/08/2016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64AD-303E-4D08-8C66-F56D49B4C625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m 7" descr="WorkShop_Ensino e Mercado para os Futuros Profissionais da Contabilidad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178"/>
            <a:ext cx="9144000" cy="68496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E963-21B1-416A-B41F-221C719DA1C1}" type="datetimeFigureOut">
              <a:rPr lang="pt-BR" smtClean="0"/>
              <a:pPr/>
              <a:t>30/08/2016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64AD-303E-4D08-8C66-F56D49B4C6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Autofit/>
          </a:bodyPr>
          <a:lstStyle>
            <a:lvl1pPr>
              <a:defRPr sz="3600" b="1">
                <a:solidFill>
                  <a:srgbClr val="FF0000"/>
                </a:solidFill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E963-21B1-416A-B41F-221C719DA1C1}" type="datetimeFigureOut">
              <a:rPr lang="pt-BR" smtClean="0"/>
              <a:pPr/>
              <a:t>30/08/2016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64AD-303E-4D08-8C66-F56D49B4C625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6" name="Imagem 5" descr="WorkShop_Ensino e Mercado para os Futuros Profissionais da Contabilidad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178"/>
            <a:ext cx="9144000" cy="68496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E963-21B1-416A-B41F-221C719DA1C1}" type="datetimeFigureOut">
              <a:rPr lang="pt-BR" smtClean="0"/>
              <a:pPr/>
              <a:t>30/08/2016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64AD-303E-4D08-8C66-F56D49B4C625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5" name="Imagem 4" descr="WorkShop_Ensino e Mercado para os Futuros Profissionais da Contabilidad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178"/>
            <a:ext cx="9144000" cy="68496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E963-21B1-416A-B41F-221C719DA1C1}" type="datetimeFigureOut">
              <a:rPr lang="pt-BR" smtClean="0"/>
              <a:pPr/>
              <a:t>30/08/2016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64AD-303E-4D08-8C66-F56D49B4C6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E963-21B1-416A-B41F-221C719DA1C1}" type="datetimeFigureOut">
              <a:rPr lang="pt-BR" smtClean="0"/>
              <a:pPr/>
              <a:t>30/08/2016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64AD-303E-4D08-8C66-F56D49B4C6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4E963-21B1-416A-B41F-221C719DA1C1}" type="datetimeFigureOut">
              <a:rPr lang="pt-BR" smtClean="0"/>
              <a:pPr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664AD-303E-4D08-8C66-F56D49B4C6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orkShop_Ensino e Mercado para os Futuros Profissionais da Contabilida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178"/>
            <a:ext cx="9144000" cy="6849643"/>
          </a:xfrm>
          <a:prstGeom prst="rect">
            <a:avLst/>
          </a:prstGeom>
        </p:spPr>
      </p:pic>
      <p:sp>
        <p:nvSpPr>
          <p:cNvPr id="7" name="Títul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Os porquês de algumas disciplinas da grade</a:t>
            </a:r>
          </a:p>
        </p:txBody>
      </p:sp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838944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>
                <a:solidFill>
                  <a:srgbClr val="0000FF"/>
                </a:solidFill>
              </a:rPr>
              <a:t>Precisamos mesmo de Cálculo e de Estatística?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034446" y="4857803"/>
            <a:ext cx="5075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Profa. Dra. Patricia Maria </a:t>
            </a:r>
            <a:r>
              <a:rPr lang="pt-BR" b="1" dirty="0" err="1"/>
              <a:t>Bortolon</a:t>
            </a:r>
            <a:r>
              <a:rPr lang="pt-BR" b="1" dirty="0"/>
              <a:t> – PPGCON-UFES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Aplicações em Auditoria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pt-BR" dirty="0"/>
              <a:t>Amostragem</a:t>
            </a:r>
          </a:p>
          <a:p>
            <a:pPr lvl="1"/>
            <a:r>
              <a:rPr lang="pt-BR" dirty="0"/>
              <a:t>Resultados amostrais são objetivos e defensáveis (desde que baseados em princípios estatísticos demonstráveis)</a:t>
            </a:r>
          </a:p>
          <a:p>
            <a:pPr lvl="1"/>
            <a:r>
              <a:rPr lang="pt-BR" dirty="0"/>
              <a:t>Permite a estimativa do tamanho da amostra previamente e com bases objetivas</a:t>
            </a:r>
          </a:p>
          <a:p>
            <a:pPr lvl="1"/>
            <a:r>
              <a:rPr lang="pt-BR" dirty="0"/>
              <a:t>Permite uma estimativa do erro amostral</a:t>
            </a:r>
          </a:p>
          <a:p>
            <a:pPr lvl="1"/>
            <a:r>
              <a:rPr lang="pt-BR" dirty="0"/>
              <a:t>Permite conclusões mais precisas sobre a população</a:t>
            </a:r>
          </a:p>
          <a:p>
            <a:pPr lvl="1"/>
            <a:r>
              <a:rPr lang="en-US" dirty="0" err="1"/>
              <a:t>Amostras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combinadas</a:t>
            </a:r>
            <a:r>
              <a:rPr lang="en-US" dirty="0"/>
              <a:t> e </a:t>
            </a:r>
            <a:r>
              <a:rPr lang="en-US" dirty="0" err="1"/>
              <a:t>avaliadas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diferentes</a:t>
            </a:r>
            <a:r>
              <a:rPr lang="en-US" dirty="0"/>
              <a:t> </a:t>
            </a:r>
            <a:r>
              <a:rPr lang="en-US" dirty="0" err="1"/>
              <a:t>auditores</a:t>
            </a:r>
            <a:endParaRPr lang="en-US" dirty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0029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Aplicações em Auditoria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95325"/>
                <a:ext cx="8229600" cy="452596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pt-BR" dirty="0"/>
                  <a:t>Exemplo:</a:t>
                </a:r>
              </a:p>
              <a:p>
                <a:pPr lvl="1"/>
                <a:r>
                  <a:rPr lang="en-US" dirty="0"/>
                  <a:t>Uma </a:t>
                </a:r>
                <a:r>
                  <a:rPr lang="en-US" dirty="0" err="1"/>
                  <a:t>grande</a:t>
                </a:r>
                <a:r>
                  <a:rPr lang="en-US" dirty="0"/>
                  <a:t> </a:t>
                </a:r>
                <a:r>
                  <a:rPr lang="en-US" dirty="0" err="1"/>
                  <a:t>empresa</a:t>
                </a:r>
                <a:r>
                  <a:rPr lang="en-US" dirty="0"/>
                  <a:t> </a:t>
                </a:r>
                <a:r>
                  <a:rPr lang="en-US" dirty="0" err="1"/>
                  <a:t>emite</a:t>
                </a:r>
                <a:r>
                  <a:rPr lang="en-US" dirty="0"/>
                  <a:t> 1 </a:t>
                </a:r>
                <a:r>
                  <a:rPr lang="en-US" dirty="0" err="1"/>
                  <a:t>milhão</a:t>
                </a:r>
                <a:r>
                  <a:rPr lang="en-US" dirty="0"/>
                  <a:t> de </a:t>
                </a:r>
                <a:r>
                  <a:rPr lang="en-US" dirty="0" err="1"/>
                  <a:t>cheques</a:t>
                </a:r>
                <a:r>
                  <a:rPr lang="en-US" dirty="0"/>
                  <a:t> </a:t>
                </a:r>
                <a:r>
                  <a:rPr lang="en-US" dirty="0" err="1"/>
                  <a:t>por</a:t>
                </a:r>
                <a:r>
                  <a:rPr lang="en-US" dirty="0"/>
                  <a:t> </a:t>
                </a:r>
                <a:r>
                  <a:rPr lang="en-US" dirty="0" err="1"/>
                  <a:t>ano</a:t>
                </a:r>
                <a:r>
                  <a:rPr lang="en-US" dirty="0"/>
                  <a:t>. </a:t>
                </a:r>
                <a:r>
                  <a:rPr lang="en-US" dirty="0" err="1"/>
                  <a:t>Os</a:t>
                </a:r>
                <a:r>
                  <a:rPr lang="en-US" dirty="0"/>
                  <a:t> </a:t>
                </a:r>
                <a:r>
                  <a:rPr lang="en-US" dirty="0" err="1"/>
                  <a:t>cheques</a:t>
                </a:r>
                <a:r>
                  <a:rPr lang="en-US" dirty="0"/>
                  <a:t> </a:t>
                </a:r>
                <a:r>
                  <a:rPr lang="en-US" dirty="0" err="1"/>
                  <a:t>só</a:t>
                </a:r>
                <a:r>
                  <a:rPr lang="en-US" dirty="0"/>
                  <a:t> </a:t>
                </a:r>
                <a:r>
                  <a:rPr lang="en-US" dirty="0" err="1"/>
                  <a:t>podem</a:t>
                </a:r>
                <a:r>
                  <a:rPr lang="en-US" dirty="0"/>
                  <a:t> </a:t>
                </a:r>
                <a:r>
                  <a:rPr lang="en-US" dirty="0" err="1"/>
                  <a:t>ser</a:t>
                </a:r>
                <a:r>
                  <a:rPr lang="en-US" dirty="0"/>
                  <a:t> </a:t>
                </a:r>
                <a:r>
                  <a:rPr lang="en-US" dirty="0" err="1"/>
                  <a:t>emitidos</a:t>
                </a:r>
                <a:r>
                  <a:rPr lang="en-US" dirty="0"/>
                  <a:t> </a:t>
                </a:r>
                <a:r>
                  <a:rPr lang="en-US" dirty="0" err="1"/>
                  <a:t>após</a:t>
                </a:r>
                <a:r>
                  <a:rPr lang="en-US" dirty="0"/>
                  <a:t> </a:t>
                </a:r>
                <a:r>
                  <a:rPr lang="en-US" dirty="0" err="1"/>
                  <a:t>uma</a:t>
                </a:r>
                <a:r>
                  <a:rPr lang="en-US" dirty="0"/>
                  <a:t> </a:t>
                </a:r>
                <a:r>
                  <a:rPr lang="en-US" dirty="0" err="1"/>
                  <a:t>fatura</a:t>
                </a:r>
                <a:r>
                  <a:rPr lang="en-US" dirty="0"/>
                  <a:t> </a:t>
                </a:r>
                <a:r>
                  <a:rPr lang="en-US" dirty="0" err="1"/>
                  <a:t>ser</a:t>
                </a:r>
                <a:r>
                  <a:rPr lang="en-US" dirty="0"/>
                  <a:t> </a:t>
                </a:r>
                <a:r>
                  <a:rPr lang="en-US" dirty="0" err="1"/>
                  <a:t>gerada</a:t>
                </a:r>
                <a:r>
                  <a:rPr lang="en-US" dirty="0"/>
                  <a:t> </a:t>
                </a:r>
                <a:r>
                  <a:rPr lang="en-US" dirty="0" err="1"/>
                  <a:t>pelo</a:t>
                </a:r>
                <a:r>
                  <a:rPr lang="en-US" dirty="0"/>
                  <a:t> </a:t>
                </a:r>
                <a:r>
                  <a:rPr lang="en-US" dirty="0" err="1"/>
                  <a:t>gerente</a:t>
                </a:r>
                <a:r>
                  <a:rPr lang="en-US" dirty="0"/>
                  <a:t> do </a:t>
                </a:r>
                <a:r>
                  <a:rPr lang="en-US" dirty="0" err="1"/>
                  <a:t>setor</a:t>
                </a:r>
                <a:r>
                  <a:rPr lang="en-US" dirty="0"/>
                  <a:t> de </a:t>
                </a:r>
                <a:r>
                  <a:rPr lang="en-US" dirty="0" err="1"/>
                  <a:t>contas</a:t>
                </a:r>
                <a:r>
                  <a:rPr lang="en-US" dirty="0"/>
                  <a:t> a </a:t>
                </a:r>
                <a:r>
                  <a:rPr lang="en-US" dirty="0" err="1"/>
                  <a:t>pagar</a:t>
                </a:r>
                <a:r>
                  <a:rPr lang="en-US" dirty="0"/>
                  <a:t>. A taxa de </a:t>
                </a:r>
                <a:r>
                  <a:rPr lang="en-US" dirty="0" err="1"/>
                  <a:t>exceção</a:t>
                </a:r>
                <a:r>
                  <a:rPr lang="en-US" dirty="0"/>
                  <a:t> </a:t>
                </a:r>
                <a:r>
                  <a:rPr lang="en-US" dirty="0" err="1"/>
                  <a:t>tolerável</a:t>
                </a:r>
                <a:r>
                  <a:rPr lang="en-US" dirty="0"/>
                  <a:t> para </a:t>
                </a:r>
                <a:r>
                  <a:rPr lang="en-US" dirty="0" err="1"/>
                  <a:t>esse</a:t>
                </a:r>
                <a:r>
                  <a:rPr lang="en-US" dirty="0"/>
                  <a:t> </a:t>
                </a:r>
                <a:r>
                  <a:rPr lang="en-US" dirty="0" err="1"/>
                  <a:t>controle</a:t>
                </a:r>
                <a:r>
                  <a:rPr lang="en-US" dirty="0"/>
                  <a:t> é de 4%. Durante </a:t>
                </a:r>
                <a:r>
                  <a:rPr lang="en-US" dirty="0" err="1"/>
                  <a:t>uma</a:t>
                </a:r>
                <a:r>
                  <a:rPr lang="en-US" dirty="0"/>
                  <a:t> auditoria, 400 </a:t>
                </a:r>
                <a:r>
                  <a:rPr lang="en-US" dirty="0" err="1"/>
                  <a:t>faturas</a:t>
                </a:r>
                <a:r>
                  <a:rPr lang="en-US" dirty="0"/>
                  <a:t> </a:t>
                </a:r>
                <a:r>
                  <a:rPr lang="en-US" dirty="0" err="1"/>
                  <a:t>são</a:t>
                </a:r>
                <a:r>
                  <a:rPr lang="en-US" dirty="0"/>
                  <a:t> </a:t>
                </a:r>
                <a:r>
                  <a:rPr lang="en-US" dirty="0" err="1"/>
                  <a:t>selecionadas</a:t>
                </a:r>
                <a:r>
                  <a:rPr lang="en-US" dirty="0"/>
                  <a:t> </a:t>
                </a:r>
                <a:r>
                  <a:rPr lang="en-US" dirty="0" err="1"/>
                  <a:t>aleatoriamente</a:t>
                </a:r>
                <a:r>
                  <a:rPr lang="en-US" dirty="0"/>
                  <a:t> e </a:t>
                </a:r>
                <a:r>
                  <a:rPr lang="en-US" dirty="0" err="1"/>
                  <a:t>examinadas</a:t>
                </a:r>
                <a:r>
                  <a:rPr lang="en-US" dirty="0"/>
                  <a:t>. </a:t>
                </a:r>
                <a:r>
                  <a:rPr lang="en-US" dirty="0" err="1"/>
                  <a:t>Observa</a:t>
                </a:r>
                <a:r>
                  <a:rPr lang="en-US" dirty="0"/>
                  <a:t>-se que 12 </a:t>
                </a:r>
                <a:r>
                  <a:rPr lang="en-US" dirty="0" err="1"/>
                  <a:t>não</a:t>
                </a:r>
                <a:r>
                  <a:rPr lang="en-US" dirty="0"/>
                  <a:t> </a:t>
                </a:r>
                <a:r>
                  <a:rPr lang="en-US" dirty="0" err="1"/>
                  <a:t>atenderam</a:t>
                </a:r>
                <a:r>
                  <a:rPr lang="en-US" dirty="0"/>
                  <a:t> a </a:t>
                </a:r>
                <a:r>
                  <a:rPr lang="en-US" dirty="0" err="1"/>
                  <a:t>exigência</a:t>
                </a:r>
                <a:r>
                  <a:rPr lang="en-US" dirty="0"/>
                  <a:t>.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400</m:t>
                        </m:r>
                      </m:den>
                    </m:f>
                    <m:r>
                      <a:rPr lang="pt-BR" b="0" i="1" smtClean="0">
                        <a:latin typeface="Cambria Math" panose="02040503050406030204" pitchFamily="18" charset="0"/>
                      </a:rPr>
                      <m:t>=0,03=3%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:endParaRPr lang="pt-BR" dirty="0"/>
              </a:p>
              <a:p>
                <a:pPr lvl="1"/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95325"/>
                <a:ext cx="8229600" cy="4525963"/>
              </a:xfrm>
              <a:blipFill>
                <a:blip r:embed="rId2"/>
                <a:stretch>
                  <a:fillRect l="-1704" t="-2826" r="-229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/>
          <p:cNvSpPr txBox="1"/>
          <p:nvPr/>
        </p:nvSpPr>
        <p:spPr>
          <a:xfrm>
            <a:off x="4932040" y="5157192"/>
            <a:ext cx="1082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>
                <a:solidFill>
                  <a:srgbClr val="FF0000"/>
                </a:solidFill>
              </a:rPr>
              <a:t>&lt; 4%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166788" y="5645422"/>
            <a:ext cx="824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>
                <a:solidFill>
                  <a:srgbClr val="0000FF"/>
                </a:solidFill>
              </a:rPr>
              <a:t>???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166788" y="4834026"/>
            <a:ext cx="787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>
                <a:solidFill>
                  <a:srgbClr val="0000FF"/>
                </a:solidFill>
              </a:rPr>
              <a:t>!!!!</a:t>
            </a:r>
          </a:p>
        </p:txBody>
      </p:sp>
    </p:spTree>
    <p:extLst>
      <p:ext uri="{BB962C8B-B14F-4D97-AF65-F5344CB8AC3E}">
        <p14:creationId xmlns:p14="http://schemas.microsoft.com/office/powerpoint/2010/main" val="263050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Aplicações em Auditoria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rmAutofit/>
          </a:bodyPr>
          <a:lstStyle/>
          <a:p>
            <a:r>
              <a:rPr lang="pt-BR" dirty="0"/>
              <a:t>É preciso observar o limite superior para a proporção de itens que não estão em conformidade;</a:t>
            </a:r>
          </a:p>
          <a:p>
            <a:r>
              <a:rPr lang="pt-BR" dirty="0"/>
              <a:t>Intervalos de Confiança Unilaterais</a:t>
            </a:r>
            <a:endParaRPr lang="en-US" dirty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02089"/>
              </p:ext>
            </p:extLst>
          </p:nvPr>
        </p:nvGraphicFramePr>
        <p:xfrm>
          <a:off x="1619672" y="3933056"/>
          <a:ext cx="6143625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ção" r:id="rId3" imgW="2539800" imgH="444240" progId="Equation.3">
                  <p:embed/>
                </p:oleObj>
              </mc:Choice>
              <mc:Fallback>
                <p:oleObj name="Equação" r:id="rId3" imgW="2539800" imgH="444240" progId="Equation.3">
                  <p:embed/>
                  <p:pic>
                    <p:nvPicPr>
                      <p:cNvPr id="6656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933056"/>
                        <a:ext cx="6143625" cy="10747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3711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Aplicações em Auditoria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rmAutofit/>
          </a:bodyPr>
          <a:lstStyle/>
          <a:p>
            <a:r>
              <a:rPr lang="pt-BR" dirty="0"/>
              <a:t>Para o caso em questão, com 95% de confiança, o limite superior do intervalo é igual a 4,4% =&gt; superior ao limite aceito de 4%</a:t>
            </a:r>
          </a:p>
          <a:p>
            <a:r>
              <a:rPr lang="pt-BR" dirty="0"/>
              <a:t>Portanto, o controle não é atendido!!!</a:t>
            </a:r>
            <a:endParaRPr lang="en-US" dirty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703466"/>
              </p:ext>
            </p:extLst>
          </p:nvPr>
        </p:nvGraphicFramePr>
        <p:xfrm>
          <a:off x="457200" y="3933056"/>
          <a:ext cx="8088487" cy="891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ção" r:id="rId3" imgW="2997000" imgH="330120" progId="Equation.3">
                  <p:embed/>
                </p:oleObj>
              </mc:Choice>
              <mc:Fallback>
                <p:oleObj name="Equação" r:id="rId3" imgW="2997000" imgH="330120" progId="Equation.3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933056"/>
                        <a:ext cx="8088487" cy="891044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0110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m para controller financei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843242"/>
            <a:ext cx="3616129" cy="2444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sultado de imagem para guarda livros contad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35" y="1843617"/>
            <a:ext cx="3312368" cy="2444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4166658" y="2650007"/>
            <a:ext cx="5245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14360" y="4941168"/>
            <a:ext cx="7727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i="1" dirty="0">
                <a:solidFill>
                  <a:srgbClr val="0000FF"/>
                </a:solidFill>
              </a:rPr>
              <a:t>A capacidade analítica melhora o diálogo com outras áreas</a:t>
            </a:r>
          </a:p>
        </p:txBody>
      </p:sp>
    </p:spTree>
    <p:extLst>
      <p:ext uri="{BB962C8B-B14F-4D97-AF65-F5344CB8AC3E}">
        <p14:creationId xmlns:p14="http://schemas.microsoft.com/office/powerpoint/2010/main" val="269468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Interdisciplinaridade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Planejamento Estratégico</a:t>
            </a:r>
          </a:p>
          <a:p>
            <a:pPr lvl="1"/>
            <a:r>
              <a:rPr lang="pt-BR" dirty="0"/>
              <a:t>Análise de indicadores (variabilidade, posicionamento);</a:t>
            </a:r>
          </a:p>
          <a:p>
            <a:pPr lvl="1"/>
            <a:r>
              <a:rPr lang="pt-BR" dirty="0"/>
              <a:t>Evolução de indicadores (tendência, variações cíclicas, sazonais e irregulares);</a:t>
            </a:r>
          </a:p>
          <a:p>
            <a:pPr lvl="1"/>
            <a:r>
              <a:rPr lang="pt-BR" dirty="0"/>
              <a:t>Projeções (demanda, fluxo de caixa, custo variável);</a:t>
            </a:r>
          </a:p>
          <a:p>
            <a:pPr lvl="1"/>
            <a:r>
              <a:rPr lang="pt-BR" dirty="0"/>
              <a:t>Análise de viabilidade de projetos de investimento (análise de sensibilidade, cenários, simulações)</a:t>
            </a:r>
          </a:p>
        </p:txBody>
      </p:sp>
    </p:spTree>
    <p:extLst>
      <p:ext uri="{BB962C8B-B14F-4D97-AF65-F5344CB8AC3E}">
        <p14:creationId xmlns:p14="http://schemas.microsoft.com/office/powerpoint/2010/main" val="3898783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Interdisciplinaridade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Operações</a:t>
            </a:r>
          </a:p>
          <a:p>
            <a:pPr lvl="1"/>
            <a:r>
              <a:rPr lang="pt-BR" dirty="0"/>
              <a:t>Administração de estoques</a:t>
            </a:r>
          </a:p>
          <a:p>
            <a:pPr lvl="2"/>
            <a:r>
              <a:rPr lang="pt-BR" dirty="0"/>
              <a:t>Como definir os níveis ótimos?</a:t>
            </a:r>
          </a:p>
          <a:p>
            <a:pPr lvl="2"/>
            <a:r>
              <a:rPr lang="pt-BR" dirty="0"/>
              <a:t>Como variam as demandas por matérias-primas e produtos acabados?</a:t>
            </a:r>
          </a:p>
          <a:p>
            <a:pPr lvl="2"/>
            <a:r>
              <a:rPr lang="pt-BR" dirty="0"/>
              <a:t>Como variam os tempos de entregas dos fornecedores?</a:t>
            </a:r>
          </a:p>
          <a:p>
            <a:r>
              <a:rPr lang="pt-BR" dirty="0"/>
              <a:t>Marketing</a:t>
            </a:r>
          </a:p>
          <a:p>
            <a:pPr lvl="1"/>
            <a:r>
              <a:rPr lang="pt-BR" dirty="0"/>
              <a:t>Como avaliar a eficácia de investimentos de marketing?</a:t>
            </a:r>
          </a:p>
          <a:p>
            <a:pPr lvl="2"/>
            <a:r>
              <a:rPr lang="pt-BR" dirty="0"/>
              <a:t>As vendas aumentaram? Foi um resultado aleatório ou fruto das iniciativas de marketing?</a:t>
            </a:r>
          </a:p>
        </p:txBody>
      </p:sp>
    </p:spTree>
    <p:extLst>
      <p:ext uri="{BB962C8B-B14F-4D97-AF65-F5344CB8AC3E}">
        <p14:creationId xmlns:p14="http://schemas.microsoft.com/office/powerpoint/2010/main" val="39032481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335</Words>
  <Application>Microsoft Office PowerPoint</Application>
  <PresentationFormat>Apresentação na tela (4:3)</PresentationFormat>
  <Paragraphs>40</Paragraphs>
  <Slides>8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Tema do Office</vt:lpstr>
      <vt:lpstr>Microsoft Equation 3.0</vt:lpstr>
      <vt:lpstr>Os porquês de algumas disciplinas da grade</vt:lpstr>
      <vt:lpstr>Aplicações em Auditoria</vt:lpstr>
      <vt:lpstr>Aplicações em Auditoria</vt:lpstr>
      <vt:lpstr>Aplicações em Auditoria</vt:lpstr>
      <vt:lpstr>Aplicações em Auditoria</vt:lpstr>
      <vt:lpstr>Apresentação do PowerPoint</vt:lpstr>
      <vt:lpstr>Interdisciplinaridade</vt:lpstr>
      <vt:lpstr>Interdisciplinaridade</vt:lpstr>
    </vt:vector>
  </TitlesOfParts>
  <Company>CRCES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jsouza</dc:creator>
  <cp:lastModifiedBy>Patricia Maria</cp:lastModifiedBy>
  <cp:revision>14</cp:revision>
  <dcterms:created xsi:type="dcterms:W3CDTF">2016-08-29T14:29:15Z</dcterms:created>
  <dcterms:modified xsi:type="dcterms:W3CDTF">2016-08-30T21:26:50Z</dcterms:modified>
</cp:coreProperties>
</file>