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6"/>
  </p:notesMasterIdLst>
  <p:handoutMasterIdLst>
    <p:handoutMasterId r:id="rId47"/>
  </p:handoutMasterIdLst>
  <p:sldIdLst>
    <p:sldId id="332" r:id="rId2"/>
    <p:sldId id="395" r:id="rId3"/>
    <p:sldId id="334" r:id="rId4"/>
    <p:sldId id="333" r:id="rId5"/>
    <p:sldId id="405" r:id="rId6"/>
    <p:sldId id="398" r:id="rId7"/>
    <p:sldId id="399" r:id="rId8"/>
    <p:sldId id="346" r:id="rId9"/>
    <p:sldId id="396" r:id="rId10"/>
    <p:sldId id="286" r:id="rId11"/>
    <p:sldId id="288" r:id="rId12"/>
    <p:sldId id="384" r:id="rId13"/>
    <p:sldId id="385" r:id="rId14"/>
    <p:sldId id="400" r:id="rId15"/>
    <p:sldId id="285" r:id="rId16"/>
    <p:sldId id="343" r:id="rId17"/>
    <p:sldId id="389" r:id="rId18"/>
    <p:sldId id="289" r:id="rId19"/>
    <p:sldId id="382" r:id="rId20"/>
    <p:sldId id="319" r:id="rId21"/>
    <p:sldId id="261" r:id="rId22"/>
    <p:sldId id="280" r:id="rId23"/>
    <p:sldId id="258" r:id="rId24"/>
    <p:sldId id="266" r:id="rId25"/>
    <p:sldId id="350" r:id="rId26"/>
    <p:sldId id="267" r:id="rId27"/>
    <p:sldId id="290" r:id="rId28"/>
    <p:sldId id="281" r:id="rId29"/>
    <p:sldId id="310" r:id="rId30"/>
    <p:sldId id="402" r:id="rId31"/>
    <p:sldId id="313" r:id="rId32"/>
    <p:sldId id="403" r:id="rId33"/>
    <p:sldId id="404" r:id="rId34"/>
    <p:sldId id="291" r:id="rId35"/>
    <p:sldId id="345" r:id="rId36"/>
    <p:sldId id="293" r:id="rId37"/>
    <p:sldId id="292" r:id="rId38"/>
    <p:sldId id="324" r:id="rId39"/>
    <p:sldId id="259" r:id="rId40"/>
    <p:sldId id="378" r:id="rId41"/>
    <p:sldId id="262" r:id="rId42"/>
    <p:sldId id="344" r:id="rId43"/>
    <p:sldId id="380" r:id="rId44"/>
    <p:sldId id="394" r:id="rId45"/>
  </p:sldIdLst>
  <p:sldSz cx="12192000" cy="6858000"/>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434" autoAdjust="0"/>
  </p:normalViewPr>
  <p:slideViewPr>
    <p:cSldViewPr>
      <p:cViewPr varScale="1">
        <p:scale>
          <a:sx n="71" d="100"/>
          <a:sy n="71" d="100"/>
        </p:scale>
        <p:origin x="61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152"/>
    </p:cViewPr>
  </p:sorterViewPr>
  <p:notesViewPr>
    <p:cSldViewPr>
      <p:cViewPr varScale="1">
        <p:scale>
          <a:sx n="48" d="100"/>
          <a:sy n="48" d="100"/>
        </p:scale>
        <p:origin x="289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890137" cy="495793"/>
          </a:xfrm>
          <a:prstGeom prst="rect">
            <a:avLst/>
          </a:prstGeom>
        </p:spPr>
        <p:txBody>
          <a:bodyPr vert="horz" lIns="87545" tIns="43772" rIns="87545" bIns="43772" rtlCol="0"/>
          <a:lstStyle>
            <a:lvl1pPr algn="l">
              <a:defRPr sz="1100"/>
            </a:lvl1pPr>
          </a:lstStyle>
          <a:p>
            <a:r>
              <a:rPr lang="pt-BR" smtClean="0"/>
              <a:t>Inicial Treinamentos - ITG 2002/12                                                                                       Eduardo Assumpção</a:t>
            </a:r>
            <a:endParaRPr lang="pt-BR"/>
          </a:p>
        </p:txBody>
      </p:sp>
      <p:sp>
        <p:nvSpPr>
          <p:cNvPr id="3" name="Espaço Reservado para Data 2"/>
          <p:cNvSpPr>
            <a:spLocks noGrp="1"/>
          </p:cNvSpPr>
          <p:nvPr>
            <p:ph type="dt" sz="quarter" idx="1"/>
          </p:nvPr>
        </p:nvSpPr>
        <p:spPr>
          <a:xfrm>
            <a:off x="3777462" y="1"/>
            <a:ext cx="2890137" cy="495793"/>
          </a:xfrm>
          <a:prstGeom prst="rect">
            <a:avLst/>
          </a:prstGeom>
        </p:spPr>
        <p:txBody>
          <a:bodyPr vert="horz" lIns="87545" tIns="43772" rIns="87545" bIns="43772" rtlCol="0"/>
          <a:lstStyle>
            <a:lvl1pPr algn="r">
              <a:defRPr sz="1100"/>
            </a:lvl1pPr>
          </a:lstStyle>
          <a:p>
            <a:r>
              <a:rPr lang="pt-BR" smtClean="0"/>
              <a:t>14/04/2014</a:t>
            </a:r>
            <a:endParaRPr lang="pt-BR"/>
          </a:p>
        </p:txBody>
      </p:sp>
      <p:sp>
        <p:nvSpPr>
          <p:cNvPr id="4" name="Espaço Reservado para Rodapé 3"/>
          <p:cNvSpPr>
            <a:spLocks noGrp="1"/>
          </p:cNvSpPr>
          <p:nvPr>
            <p:ph type="ftr" sz="quarter" idx="2"/>
          </p:nvPr>
        </p:nvSpPr>
        <p:spPr>
          <a:xfrm>
            <a:off x="0" y="9429306"/>
            <a:ext cx="2890137" cy="495793"/>
          </a:xfrm>
          <a:prstGeom prst="rect">
            <a:avLst/>
          </a:prstGeom>
        </p:spPr>
        <p:txBody>
          <a:bodyPr vert="horz" lIns="87545" tIns="43772" rIns="87545" bIns="43772" rtlCol="0" anchor="b"/>
          <a:lstStyle>
            <a:lvl1pPr algn="l">
              <a:defRPr sz="1100"/>
            </a:lvl1pPr>
          </a:lstStyle>
          <a:p>
            <a:endParaRPr lang="pt-BR"/>
          </a:p>
        </p:txBody>
      </p:sp>
      <p:sp>
        <p:nvSpPr>
          <p:cNvPr id="5" name="Espaço Reservado para Número de Slide 4"/>
          <p:cNvSpPr>
            <a:spLocks noGrp="1"/>
          </p:cNvSpPr>
          <p:nvPr>
            <p:ph type="sldNum" sz="quarter" idx="3"/>
          </p:nvPr>
        </p:nvSpPr>
        <p:spPr>
          <a:xfrm>
            <a:off x="3777462" y="9429306"/>
            <a:ext cx="2890137" cy="495793"/>
          </a:xfrm>
          <a:prstGeom prst="rect">
            <a:avLst/>
          </a:prstGeom>
        </p:spPr>
        <p:txBody>
          <a:bodyPr vert="horz" lIns="87545" tIns="43772" rIns="87545" bIns="43772" rtlCol="0" anchor="b"/>
          <a:lstStyle>
            <a:lvl1pPr algn="r">
              <a:defRPr sz="1100"/>
            </a:lvl1pPr>
          </a:lstStyle>
          <a:p>
            <a:fld id="{06BAA19C-348C-487C-87D9-6E3915CC51BF}" type="slidenum">
              <a:rPr lang="pt-BR" smtClean="0"/>
              <a:t>‹nº›</a:t>
            </a:fld>
            <a:endParaRPr lang="pt-BR"/>
          </a:p>
        </p:txBody>
      </p:sp>
    </p:spTree>
    <p:extLst>
      <p:ext uri="{BB962C8B-B14F-4D97-AF65-F5344CB8AC3E}">
        <p14:creationId xmlns:p14="http://schemas.microsoft.com/office/powerpoint/2010/main" val="275289779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2889938" cy="496332"/>
          </a:xfrm>
          <a:prstGeom prst="rect">
            <a:avLst/>
          </a:prstGeom>
        </p:spPr>
        <p:txBody>
          <a:bodyPr vert="horz" lIns="94829" tIns="47414" rIns="94829" bIns="47414" rtlCol="0"/>
          <a:lstStyle>
            <a:lvl1pPr algn="l">
              <a:defRPr sz="1200"/>
            </a:lvl1pPr>
          </a:lstStyle>
          <a:p>
            <a:r>
              <a:rPr lang="pt-BR" smtClean="0"/>
              <a:t>Inicial Treinamentos - ITG 2002/12                                                                                       Eduardo Assumpção</a:t>
            </a:r>
            <a:endParaRPr lang="pt-BR"/>
          </a:p>
        </p:txBody>
      </p:sp>
      <p:sp>
        <p:nvSpPr>
          <p:cNvPr id="3" name="Espaço Reservado para Data 2"/>
          <p:cNvSpPr>
            <a:spLocks noGrp="1"/>
          </p:cNvSpPr>
          <p:nvPr>
            <p:ph type="dt" idx="1"/>
          </p:nvPr>
        </p:nvSpPr>
        <p:spPr>
          <a:xfrm>
            <a:off x="3777607" y="1"/>
            <a:ext cx="2889938" cy="496332"/>
          </a:xfrm>
          <a:prstGeom prst="rect">
            <a:avLst/>
          </a:prstGeom>
        </p:spPr>
        <p:txBody>
          <a:bodyPr vert="horz" lIns="94829" tIns="47414" rIns="94829" bIns="47414" rtlCol="0"/>
          <a:lstStyle>
            <a:lvl1pPr algn="r">
              <a:defRPr sz="1200"/>
            </a:lvl1pPr>
          </a:lstStyle>
          <a:p>
            <a:r>
              <a:rPr lang="pt-BR" smtClean="0"/>
              <a:t>14/04/2014</a:t>
            </a:r>
            <a:endParaRPr lang="pt-BR"/>
          </a:p>
        </p:txBody>
      </p:sp>
      <p:sp>
        <p:nvSpPr>
          <p:cNvPr id="4" name="Espaço Reservado para Imagem de Slide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4829" tIns="47414" rIns="94829" bIns="47414"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4829" tIns="47414" rIns="94829" bIns="47414"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4"/>
            <a:ext cx="2889938" cy="496332"/>
          </a:xfrm>
          <a:prstGeom prst="rect">
            <a:avLst/>
          </a:prstGeom>
        </p:spPr>
        <p:txBody>
          <a:bodyPr vert="horz" lIns="94829" tIns="47414" rIns="94829" bIns="4741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4"/>
            <a:ext cx="2889938" cy="496332"/>
          </a:xfrm>
          <a:prstGeom prst="rect">
            <a:avLst/>
          </a:prstGeom>
        </p:spPr>
        <p:txBody>
          <a:bodyPr vert="horz" lIns="94829" tIns="47414" rIns="94829" bIns="47414" rtlCol="0" anchor="b"/>
          <a:lstStyle>
            <a:lvl1pPr algn="r">
              <a:defRPr sz="1200"/>
            </a:lvl1pPr>
          </a:lstStyle>
          <a:p>
            <a:fld id="{98D868BE-6DFD-4D8A-9009-48A4ACB95059}" type="slidenum">
              <a:rPr lang="pt-BR" smtClean="0"/>
              <a:t>‹nº›</a:t>
            </a:fld>
            <a:endParaRPr lang="pt-BR"/>
          </a:p>
        </p:txBody>
      </p:sp>
    </p:spTree>
    <p:extLst>
      <p:ext uri="{BB962C8B-B14F-4D97-AF65-F5344CB8AC3E}">
        <p14:creationId xmlns:p14="http://schemas.microsoft.com/office/powerpoint/2010/main" val="148508060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93942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10</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867036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11</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18841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12</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73570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13</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27237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14</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87167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15</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425344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16</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45621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17</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32466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18</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50144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19</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92909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66636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20</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118574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21</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922327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22</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5771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23</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09527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24</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611974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25</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127086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26</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658434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27</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10187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28</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418377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29</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98654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157733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30</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927169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31</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792733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32</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894413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33</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741865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34</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112535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35</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8726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36</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306860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37</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740024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38</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332955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39</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346542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527503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40</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807701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41</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6794517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42</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4101253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43</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700568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44</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20221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5</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05140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74613" y="723900"/>
            <a:ext cx="6413501" cy="3608388"/>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0AA3224-D989-4A68-BD99-A0FCF0006426}" type="slidenum">
              <a:rPr lang="pt-BR" smtClean="0"/>
              <a:pPr/>
              <a:t>6</a:t>
            </a:fld>
            <a:endParaRPr lang="pt-BR"/>
          </a:p>
        </p:txBody>
      </p:sp>
      <p:sp>
        <p:nvSpPr>
          <p:cNvPr id="6" name="Espaço Reservado para Rodapé 5"/>
          <p:cNvSpPr>
            <a:spLocks noGrp="1"/>
          </p:cNvSpPr>
          <p:nvPr>
            <p:ph type="ftr" sz="quarter" idx="12"/>
          </p:nvPr>
        </p:nvSpPr>
        <p:spPr/>
        <p:txBody>
          <a:bodyPr/>
          <a:lstStyle/>
          <a:p>
            <a:r>
              <a:rPr lang="pt-BR" smtClean="0"/>
              <a:t>EDUARDO ASSUMPÇÃO - INICIAL TREINAMENTOS E CONSULTORIA EM IFRS</a:t>
            </a:r>
            <a:endParaRPr lang="pt-BR" dirty="0"/>
          </a:p>
        </p:txBody>
      </p:sp>
      <p:sp>
        <p:nvSpPr>
          <p:cNvPr id="7" name="Espaço Reservado para Data 6"/>
          <p:cNvSpPr>
            <a:spLocks noGrp="1"/>
          </p:cNvSpPr>
          <p:nvPr>
            <p:ph type="dt" idx="13"/>
          </p:nvPr>
        </p:nvSpPr>
        <p:spPr/>
        <p:txBody>
          <a:bodyPr/>
          <a:lstStyle/>
          <a:p>
            <a:r>
              <a:rPr lang="pt-BR" smtClean="0"/>
              <a:t>14/04/2014</a:t>
            </a:r>
            <a:endParaRPr lang="pt-BR" dirty="0"/>
          </a:p>
        </p:txBody>
      </p:sp>
      <p:sp>
        <p:nvSpPr>
          <p:cNvPr id="8" name="Espaço Reservado para Cabeçalho 7"/>
          <p:cNvSpPr>
            <a:spLocks noGrp="1"/>
          </p:cNvSpPr>
          <p:nvPr>
            <p:ph type="hdr" sz="quarter" idx="14"/>
          </p:nvPr>
        </p:nvSpPr>
        <p:spPr/>
        <p:txBody>
          <a:bodyPr/>
          <a:lstStyle/>
          <a:p>
            <a:r>
              <a:rPr lang="pt-BR" smtClean="0"/>
              <a:t>Inicial Treinamentos - ITG 2002/12                                                                                       Eduardo Assumpção</a:t>
            </a:r>
            <a:endParaRPr lang="pt-BR" dirty="0"/>
          </a:p>
        </p:txBody>
      </p:sp>
    </p:spTree>
    <p:extLst>
      <p:ext uri="{BB962C8B-B14F-4D97-AF65-F5344CB8AC3E}">
        <p14:creationId xmlns:p14="http://schemas.microsoft.com/office/powerpoint/2010/main" val="244935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74613" y="723900"/>
            <a:ext cx="6413501" cy="3608388"/>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40AA3224-D989-4A68-BD99-A0FCF0006426}" type="slidenum">
              <a:rPr lang="pt-BR" smtClean="0"/>
              <a:pPr/>
              <a:t>7</a:t>
            </a:fld>
            <a:endParaRPr lang="pt-BR"/>
          </a:p>
        </p:txBody>
      </p:sp>
      <p:sp>
        <p:nvSpPr>
          <p:cNvPr id="6" name="Espaço Reservado para Rodapé 5"/>
          <p:cNvSpPr>
            <a:spLocks noGrp="1"/>
          </p:cNvSpPr>
          <p:nvPr>
            <p:ph type="ftr" sz="quarter" idx="12"/>
          </p:nvPr>
        </p:nvSpPr>
        <p:spPr/>
        <p:txBody>
          <a:bodyPr/>
          <a:lstStyle/>
          <a:p>
            <a:r>
              <a:rPr lang="pt-BR" smtClean="0"/>
              <a:t>EDUARDO ASSUMPÇÃO - INICIAL TREINAMENTOS E CONSULTORIA EM IFRS</a:t>
            </a:r>
            <a:endParaRPr lang="pt-BR" dirty="0"/>
          </a:p>
        </p:txBody>
      </p:sp>
      <p:sp>
        <p:nvSpPr>
          <p:cNvPr id="7" name="Espaço Reservado para Data 6"/>
          <p:cNvSpPr>
            <a:spLocks noGrp="1"/>
          </p:cNvSpPr>
          <p:nvPr>
            <p:ph type="dt" idx="13"/>
          </p:nvPr>
        </p:nvSpPr>
        <p:spPr/>
        <p:txBody>
          <a:bodyPr/>
          <a:lstStyle/>
          <a:p>
            <a:r>
              <a:rPr lang="pt-BR" smtClean="0"/>
              <a:t>14/04/2014</a:t>
            </a:r>
            <a:endParaRPr lang="pt-BR" dirty="0"/>
          </a:p>
        </p:txBody>
      </p:sp>
      <p:sp>
        <p:nvSpPr>
          <p:cNvPr id="8" name="Espaço Reservado para Cabeçalho 7"/>
          <p:cNvSpPr>
            <a:spLocks noGrp="1"/>
          </p:cNvSpPr>
          <p:nvPr>
            <p:ph type="hdr" sz="quarter" idx="14"/>
          </p:nvPr>
        </p:nvSpPr>
        <p:spPr/>
        <p:txBody>
          <a:bodyPr/>
          <a:lstStyle/>
          <a:p>
            <a:r>
              <a:rPr lang="pt-BR" smtClean="0"/>
              <a:t>Inicial Treinamentos - ITG 2002/12                                                                                       Eduardo Assumpção</a:t>
            </a:r>
            <a:endParaRPr lang="pt-BR" dirty="0"/>
          </a:p>
        </p:txBody>
      </p:sp>
    </p:spTree>
    <p:extLst>
      <p:ext uri="{BB962C8B-B14F-4D97-AF65-F5344CB8AC3E}">
        <p14:creationId xmlns:p14="http://schemas.microsoft.com/office/powerpoint/2010/main" val="20023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8</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209751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Data 3"/>
          <p:cNvSpPr>
            <a:spLocks noGrp="1"/>
          </p:cNvSpPr>
          <p:nvPr>
            <p:ph type="dt" idx="10"/>
          </p:nvPr>
        </p:nvSpPr>
        <p:spPr/>
        <p:txBody>
          <a:bodyPr/>
          <a:lstStyle/>
          <a:p>
            <a:r>
              <a:rPr lang="pt-BR" smtClean="0"/>
              <a:t>14/04/2014</a:t>
            </a:r>
            <a:endParaRPr lang="pt-BR"/>
          </a:p>
        </p:txBody>
      </p:sp>
      <p:sp>
        <p:nvSpPr>
          <p:cNvPr id="5" name="Espaço Reservado para Número de Slide 4"/>
          <p:cNvSpPr>
            <a:spLocks noGrp="1"/>
          </p:cNvSpPr>
          <p:nvPr>
            <p:ph type="sldNum" sz="quarter" idx="11"/>
          </p:nvPr>
        </p:nvSpPr>
        <p:spPr/>
        <p:txBody>
          <a:bodyPr/>
          <a:lstStyle/>
          <a:p>
            <a:fld id="{98D868BE-6DFD-4D8A-9009-48A4ACB95059}" type="slidenum">
              <a:rPr lang="pt-BR" smtClean="0"/>
              <a:t>9</a:t>
            </a:fld>
            <a:endParaRPr lang="pt-BR"/>
          </a:p>
        </p:txBody>
      </p:sp>
      <p:sp>
        <p:nvSpPr>
          <p:cNvPr id="6" name="Espaço Reservado para Cabeçalho 5"/>
          <p:cNvSpPr>
            <a:spLocks noGrp="1"/>
          </p:cNvSpPr>
          <p:nvPr>
            <p:ph type="hdr" sz="quarter" idx="12"/>
          </p:nvPr>
        </p:nvSpPr>
        <p:spPr/>
        <p:txBody>
          <a:bodyPr/>
          <a:lstStyle/>
          <a:p>
            <a:r>
              <a:rPr lang="pt-BR" smtClean="0"/>
              <a:t>Inicial Treinamentos - ITG 2002/12                                                                                       Eduardo Assumpção</a:t>
            </a:r>
            <a:endParaRPr lang="pt-BR"/>
          </a:p>
        </p:txBody>
      </p:sp>
    </p:spTree>
    <p:extLst>
      <p:ext uri="{BB962C8B-B14F-4D97-AF65-F5344CB8AC3E}">
        <p14:creationId xmlns:p14="http://schemas.microsoft.com/office/powerpoint/2010/main" val="112445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C42B78E-542A-46CD-888B-6A5622ED5FA9}" type="datetime1">
              <a:rPr lang="pt-BR" smtClean="0"/>
              <a:t>14/05/2014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284498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39EF4C-D7CA-4289-8227-6056F409063E}" type="datetime1">
              <a:rPr lang="pt-BR" smtClean="0"/>
              <a:t>14/05/2014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78451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32354B7-5E5F-4777-B6B8-988B87E3195E}" type="datetime1">
              <a:rPr lang="pt-BR" smtClean="0"/>
              <a:t>14/05/2014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90482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E20713F-0065-42FC-871E-BE6953512CC9}" type="datetime1">
              <a:rPr lang="pt-BR" smtClean="0"/>
              <a:t>14/05/2014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110876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51EBB01-F764-4B4D-A083-F5BD8E440102}" type="datetime1">
              <a:rPr lang="pt-BR" smtClean="0"/>
              <a:t>14/05/2014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125909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326A705-7A2F-44A6-BB11-A465E1AF45C7}" type="datetime1">
              <a:rPr lang="pt-BR" smtClean="0"/>
              <a:t>14/05/2014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235192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DBC2D69-26FB-47F3-B496-65BA0B96BF32}" type="datetime1">
              <a:rPr lang="pt-BR" smtClean="0"/>
              <a:t>14/05/2014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303001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1539D95-5F4B-4A33-AB57-6F42F4D4BA88}" type="datetime1">
              <a:rPr lang="pt-BR" smtClean="0"/>
              <a:t>14/05/2014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333476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A9A5CC8-975E-47B6-9085-FFA97A07F876}" type="datetime1">
              <a:rPr lang="pt-BR" smtClean="0"/>
              <a:t>14/05/2014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2673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A8B5AD1-42AD-4E88-A366-8231B75280A7}" type="datetime1">
              <a:rPr lang="pt-BR" smtClean="0"/>
              <a:t>14/05/2014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227544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9F70502-F818-4D0B-B43B-4028E23F1B59}" type="datetime1">
              <a:rPr lang="pt-BR" smtClean="0"/>
              <a:t>14/05/2014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8C8E9F3-318A-4C0B-8019-81287E742FE6}" type="slidenum">
              <a:rPr lang="pt-BR" smtClean="0"/>
              <a:t>‹nº›</a:t>
            </a:fld>
            <a:endParaRPr lang="pt-BR"/>
          </a:p>
        </p:txBody>
      </p:sp>
    </p:spTree>
    <p:extLst>
      <p:ext uri="{BB962C8B-B14F-4D97-AF65-F5344CB8AC3E}">
        <p14:creationId xmlns:p14="http://schemas.microsoft.com/office/powerpoint/2010/main" val="14408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0CAC7-48D0-41E8-9576-33817D076ACB}" type="datetime1">
              <a:rPr lang="pt-BR" smtClean="0"/>
              <a:t>14/05/2014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8E9F3-318A-4C0B-8019-81287E742FE6}" type="slidenum">
              <a:rPr lang="pt-BR" smtClean="0"/>
              <a:t>‹nº›</a:t>
            </a:fld>
            <a:endParaRPr lang="pt-BR"/>
          </a:p>
        </p:txBody>
      </p:sp>
    </p:spTree>
    <p:extLst>
      <p:ext uri="{BB962C8B-B14F-4D97-AF65-F5344CB8AC3E}">
        <p14:creationId xmlns:p14="http://schemas.microsoft.com/office/powerpoint/2010/main" val="897346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pinacoteca.org.br/pinacoteca-pt" TargetMode="External"/><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4.jpg"/><Relationship Id="rId4" Type="http://schemas.openxmlformats.org/officeDocument/2006/relationships/image" Target="../media/image21.png"/><Relationship Id="rId9"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www.pinacoteca.org.br/pinacoteca-pt" TargetMode="External"/><Relationship Id="rId7"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hyperlink" Target="http://www.pinacoteca.org.br/pinacoteca-pt" TargetMode="External"/><Relationship Id="rId7"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19.png"/><Relationship Id="rId4" Type="http://schemas.openxmlformats.org/officeDocument/2006/relationships/image" Target="../media/image5.jpeg"/><Relationship Id="rId9"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9.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9.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jpg"/><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hyperlink" Target="http://www.pinacoteca.org.br/pinacoteca-pt"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inacoteca.org.br/pinacoteca-pt" TargetMode="External"/><Relationship Id="rId7"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9.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inacoteca.org.br/pinacoteca-pt" TargetMode="External"/><Relationship Id="rId7"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9.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www.pinacoteca.org.br/pinacoteca-pt" TargetMode="External"/><Relationship Id="rId7"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gif"/><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46.png"/><Relationship Id="rId7"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9.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9.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ixaDeTexto 18"/>
          <p:cNvSpPr txBox="1"/>
          <p:nvPr/>
        </p:nvSpPr>
        <p:spPr>
          <a:xfrm>
            <a:off x="4247182" y="607040"/>
            <a:ext cx="3697639" cy="369332"/>
          </a:xfrm>
          <a:prstGeom prst="rect">
            <a:avLst/>
          </a:prstGeom>
          <a:solidFill>
            <a:schemeClr val="bg1"/>
          </a:solidFill>
          <a:ln>
            <a:solidFill>
              <a:schemeClr val="tx1"/>
            </a:solidFill>
          </a:ln>
        </p:spPr>
        <p:txBody>
          <a:bodyPr wrap="square" rtlCol="0">
            <a:spAutoFit/>
          </a:bodyPr>
          <a:lstStyle/>
          <a:p>
            <a:pPr algn="ctr"/>
            <a:r>
              <a:rPr lang="pt-BR" b="1" dirty="0"/>
              <a:t>Resolução  1.409/12  - ITG 2002</a:t>
            </a:r>
          </a:p>
        </p:txBody>
      </p:sp>
      <p:pic>
        <p:nvPicPr>
          <p:cNvPr id="14" name="Picture 2" descr="http://t2.gstatic.com/images?q=tbn:ANd9GcQOQ-kQ1PiUVW26WPsEd0XYrZR_GYun_FTQ1lrCpsLhcMIPHihL"/>
          <p:cNvPicPr>
            <a:picLocks noChangeAspect="1" noChangeArrowheads="1"/>
          </p:cNvPicPr>
          <p:nvPr/>
        </p:nvPicPr>
        <p:blipFill rotWithShape="1">
          <a:blip r:embed="rId3">
            <a:extLst>
              <a:ext uri="{28A0092B-C50C-407E-A947-70E740481C1C}">
                <a14:useLocalDpi xmlns:a14="http://schemas.microsoft.com/office/drawing/2010/main" val="0"/>
              </a:ext>
            </a:extLst>
          </a:blip>
          <a:srcRect r="49654"/>
          <a:stretch/>
        </p:blipFill>
        <p:spPr bwMode="auto">
          <a:xfrm>
            <a:off x="5263925" y="1412776"/>
            <a:ext cx="1742489" cy="234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CaixaDeTexto 14"/>
          <p:cNvSpPr txBox="1"/>
          <p:nvPr/>
        </p:nvSpPr>
        <p:spPr>
          <a:xfrm>
            <a:off x="4757007" y="3910626"/>
            <a:ext cx="2677984" cy="400110"/>
          </a:xfrm>
          <a:prstGeom prst="rect">
            <a:avLst/>
          </a:prstGeom>
          <a:noFill/>
        </p:spPr>
        <p:txBody>
          <a:bodyPr wrap="square" rtlCol="0">
            <a:spAutoFit/>
          </a:bodyPr>
          <a:lstStyle/>
          <a:p>
            <a:pPr algn="ctr"/>
            <a:r>
              <a:rPr lang="pt-BR" sz="2000" b="1" dirty="0">
                <a:latin typeface="Calibri" pitchFamily="34" charset="0"/>
                <a:cs typeface="Calibri" pitchFamily="34" charset="0"/>
              </a:rPr>
              <a:t>Eduardo Assumpção</a:t>
            </a:r>
          </a:p>
        </p:txBody>
      </p:sp>
      <p:pic>
        <p:nvPicPr>
          <p:cNvPr id="9" name="Imagem 8"/>
          <p:cNvPicPr>
            <a:picLocks noChangeAspect="1"/>
          </p:cNvPicPr>
          <p:nvPr/>
        </p:nvPicPr>
        <p:blipFill rotWithShape="1">
          <a:blip r:embed="rId4">
            <a:clrChange>
              <a:clrFrom>
                <a:srgbClr val="002563"/>
              </a:clrFrom>
              <a:clrTo>
                <a:srgbClr val="002563">
                  <a:alpha val="0"/>
                </a:srgbClr>
              </a:clrTo>
            </a:clrChange>
          </a:blip>
          <a:srcRect l="19548" t="26175" r="66248" b="59760"/>
          <a:stretch/>
        </p:blipFill>
        <p:spPr>
          <a:xfrm>
            <a:off x="5464947" y="4869160"/>
            <a:ext cx="1262106" cy="70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aixaDeTexto 9"/>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2189" y="5733256"/>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Espaço Reservado para Número de Slide 3"/>
          <p:cNvSpPr>
            <a:spLocks noGrp="1"/>
          </p:cNvSpPr>
          <p:nvPr>
            <p:ph type="sldNum" sz="quarter" idx="12"/>
          </p:nvPr>
        </p:nvSpPr>
        <p:spPr/>
        <p:txBody>
          <a:bodyPr/>
          <a:lstStyle/>
          <a:p>
            <a:fld id="{48C8E9F3-318A-4C0B-8019-81287E742FE6}" type="slidenum">
              <a:rPr lang="pt-BR" smtClean="0"/>
              <a:t>1</a:t>
            </a:fld>
            <a:endParaRPr lang="pt-BR"/>
          </a:p>
        </p:txBody>
      </p:sp>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92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1344" y="1020714"/>
            <a:ext cx="9577064" cy="5632311"/>
          </a:xfrm>
          <a:prstGeom prst="rect">
            <a:avLst/>
          </a:prstGeom>
          <a:solidFill>
            <a:schemeClr val="bg1"/>
          </a:solidFill>
          <a:ln>
            <a:solidFill>
              <a:schemeClr val="tx1"/>
            </a:solidFill>
          </a:ln>
        </p:spPr>
        <p:txBody>
          <a:bodyPr wrap="square">
            <a:spAutoFit/>
          </a:bodyPr>
          <a:lstStyle/>
          <a:p>
            <a:pPr algn="just"/>
            <a:r>
              <a:rPr lang="pt-BR" sz="2400" b="1" dirty="0"/>
              <a:t>2.1 Base de preparação e apresentação - </a:t>
            </a:r>
            <a:r>
              <a:rPr lang="pt-BR" sz="2400" dirty="0"/>
              <a:t>As demonstrações financeiras foram elaboradas e estão sendo apresentadas conforme as práticas contábeis adotadas no Brasil, incluindo as disposições da Resolução do Conselho Federal de Contabilidade no 1.409/12, que aprovou a Interpretação Técnica ITG 2002–“Entidades sem Finalidade de Lucros”, </a:t>
            </a:r>
            <a:r>
              <a:rPr lang="pt-BR" sz="2400" b="1" dirty="0">
                <a:solidFill>
                  <a:srgbClr val="00B0F0"/>
                </a:solidFill>
              </a:rPr>
              <a:t>combinada</a:t>
            </a:r>
            <a:r>
              <a:rPr lang="pt-BR" sz="2400" dirty="0"/>
              <a:t> com a NBC TG 1000 (CPC PME) “Contabilidade para Pequenas e Médias Empresas”. A preparação de demonstrações financeiras em conformidade com as referidas normas requer o uso de certas estimativas contábeis e também o exercício de julgamento por parte da administração da Associação no processo de aplicação das políticas contábeis</a:t>
            </a:r>
            <a:r>
              <a:rPr lang="pt-BR" sz="2400" dirty="0">
                <a:solidFill>
                  <a:srgbClr val="00B0F0"/>
                </a:solidFill>
              </a:rPr>
              <a:t>, </a:t>
            </a:r>
            <a:r>
              <a:rPr lang="pt-BR" sz="2400" b="1" dirty="0">
                <a:solidFill>
                  <a:srgbClr val="00B0F0"/>
                </a:solidFill>
              </a:rPr>
              <a:t>não havendo</a:t>
            </a:r>
            <a:r>
              <a:rPr lang="pt-BR" sz="2400" dirty="0"/>
              <a:t>, todavia, áreas ou situações de maior complexidade que requerem maior nível de julgamento ou estimativas significativas para as demonstrações financeiras. As presentes demonstrações financeiras foram aprovadas pelo Conselho de Administração e Assembleia Geral Ordinária em 29 de janeiro de 2013.</a:t>
            </a:r>
          </a:p>
        </p:txBody>
      </p:sp>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2564" y="4005064"/>
            <a:ext cx="1842026" cy="60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10580228" y="4694988"/>
            <a:ext cx="666699" cy="49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1" name="Retângulo 10"/>
          <p:cNvSpPr/>
          <p:nvPr/>
        </p:nvSpPr>
        <p:spPr>
          <a:xfrm>
            <a:off x="2235180" y="559049"/>
            <a:ext cx="7721641" cy="461665"/>
          </a:xfrm>
          <a:prstGeom prst="rect">
            <a:avLst/>
          </a:prstGeom>
        </p:spPr>
        <p:txBody>
          <a:bodyPr wrap="square">
            <a:spAutoFit/>
          </a:bodyPr>
          <a:lstStyle/>
          <a:p>
            <a:pPr algn="ctr"/>
            <a:r>
              <a:rPr lang="pt-BR" sz="2400" b="1" dirty="0"/>
              <a:t>Apresentação e Elaboração das Demonstrações Contábeis</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Espaço Reservado para Número de Slide 4"/>
          <p:cNvSpPr>
            <a:spLocks noGrp="1"/>
          </p:cNvSpPr>
          <p:nvPr>
            <p:ph type="sldNum" sz="quarter" idx="12"/>
          </p:nvPr>
        </p:nvSpPr>
        <p:spPr/>
        <p:txBody>
          <a:bodyPr/>
          <a:lstStyle/>
          <a:p>
            <a:fld id="{48C8E9F3-318A-4C0B-8019-81287E742FE6}" type="slidenum">
              <a:rPr lang="pt-BR" smtClean="0"/>
              <a:t>10</a:t>
            </a:fld>
            <a:endParaRPr lang="pt-BR"/>
          </a:p>
        </p:txBody>
      </p:sp>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943859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225" y="6089294"/>
            <a:ext cx="5563553" cy="2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9406" t="41371" r="23060" b="36100"/>
          <a:stretch/>
        </p:blipFill>
        <p:spPr bwMode="auto">
          <a:xfrm>
            <a:off x="1615881" y="1556792"/>
            <a:ext cx="8651664" cy="2919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Imagem 12"/>
          <p:cNvPicPr>
            <a:picLocks noChangeAspect="1"/>
          </p:cNvPicPr>
          <p:nvPr/>
        </p:nvPicPr>
        <p:blipFill rotWithShape="1">
          <a:blip r:embed="rId5"/>
          <a:srcRect l="1758" t="8594" r="84764" b="86717"/>
          <a:stretch/>
        </p:blipFill>
        <p:spPr>
          <a:xfrm>
            <a:off x="5438776" y="6457188"/>
            <a:ext cx="1314451" cy="257177"/>
          </a:xfrm>
          <a:prstGeom prst="rect">
            <a:avLst/>
          </a:prstGeom>
          <a:ln>
            <a:noFill/>
          </a:ln>
          <a:effectLst/>
          <a:scene3d>
            <a:camera prst="orthographicFront">
              <a:rot lat="0" lon="0" rev="0"/>
            </a:camera>
            <a:lightRig rig="balanced" dir="t">
              <a:rot lat="0" lon="0" rev="8700000"/>
            </a:lightRig>
          </a:scene3d>
          <a:sp3d/>
        </p:spPr>
      </p:pic>
      <p:sp>
        <p:nvSpPr>
          <p:cNvPr id="3" name="CaixaDeTexto 2"/>
          <p:cNvSpPr txBox="1"/>
          <p:nvPr/>
        </p:nvSpPr>
        <p:spPr>
          <a:xfrm>
            <a:off x="2178424" y="4137111"/>
            <a:ext cx="5688632" cy="288000"/>
          </a:xfrm>
          <a:prstGeom prst="rect">
            <a:avLst/>
          </a:prstGeom>
          <a:noFill/>
          <a:ln w="28575">
            <a:solidFill>
              <a:srgbClr val="FF0000"/>
            </a:solidFill>
          </a:ln>
        </p:spPr>
        <p:txBody>
          <a:bodyPr wrap="square" rtlCol="0">
            <a:spAutoFit/>
          </a:bodyPr>
          <a:lstStyle/>
          <a:p>
            <a:endParaRPr lang="pt-BR"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219" y="1049305"/>
            <a:ext cx="9940390" cy="29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Imagem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342" y="3598843"/>
            <a:ext cx="826268" cy="826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m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767" y="4725144"/>
            <a:ext cx="1134466" cy="1285012"/>
          </a:xfrm>
          <a:prstGeom prst="rect">
            <a:avLst/>
          </a:prstGeom>
        </p:spPr>
      </p:pic>
      <p:sp>
        <p:nvSpPr>
          <p:cNvPr id="10" name="CaixaDeTexto 9"/>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Espaço Reservado para Número de Slide 3"/>
          <p:cNvSpPr>
            <a:spLocks noGrp="1"/>
          </p:cNvSpPr>
          <p:nvPr>
            <p:ph type="sldNum" sz="quarter" idx="12"/>
          </p:nvPr>
        </p:nvSpPr>
        <p:spPr/>
        <p:txBody>
          <a:bodyPr/>
          <a:lstStyle/>
          <a:p>
            <a:fld id="{48C8E9F3-318A-4C0B-8019-81287E742FE6}" type="slidenum">
              <a:rPr lang="pt-BR" smtClean="0"/>
              <a:t>11</a:t>
            </a:fld>
            <a:endParaRPr lang="pt-BR"/>
          </a:p>
        </p:txBody>
      </p:sp>
      <p:pic>
        <p:nvPicPr>
          <p:cNvPr id="14" name="Imagem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847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287688" y="1988840"/>
            <a:ext cx="5616624" cy="954107"/>
          </a:xfrm>
          <a:prstGeom prst="rect">
            <a:avLst/>
          </a:prstGeom>
          <a:noFill/>
        </p:spPr>
        <p:txBody>
          <a:bodyPr wrap="square" rtlCol="0">
            <a:spAutoFit/>
          </a:bodyPr>
          <a:lstStyle/>
          <a:p>
            <a:pPr algn="ctr"/>
            <a:r>
              <a:rPr lang="pt-BR" sz="2800" b="1" dirty="0"/>
              <a:t>Contas Próprias</a:t>
            </a:r>
          </a:p>
          <a:p>
            <a:pPr algn="ctr"/>
            <a:r>
              <a:rPr lang="pt-BR" sz="2800" b="1" dirty="0"/>
              <a:t>Patrimoniais </a:t>
            </a:r>
            <a:r>
              <a:rPr lang="pt-BR" sz="2800" b="1" dirty="0" smtClean="0"/>
              <a:t>e de Resultado</a:t>
            </a:r>
            <a:endParaRPr lang="pt-BR" sz="2800" b="1" dirty="0"/>
          </a:p>
        </p:txBody>
      </p:sp>
      <p:sp>
        <p:nvSpPr>
          <p:cNvPr id="8" name="CaixaDeTexto 7"/>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4247463"/>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3324762" y="591071"/>
            <a:ext cx="5542477" cy="461665"/>
          </a:xfrm>
          <a:prstGeom prst="rect">
            <a:avLst/>
          </a:prstGeom>
          <a:noFill/>
        </p:spPr>
        <p:txBody>
          <a:bodyPr wrap="square" rtlCol="0">
            <a:spAutoFit/>
          </a:bodyPr>
          <a:lstStyle/>
          <a:p>
            <a:pPr algn="ctr"/>
            <a:r>
              <a:rPr lang="pt-BR" sz="2400" b="1" dirty="0"/>
              <a:t>Contas </a:t>
            </a:r>
            <a:r>
              <a:rPr lang="pt-BR" sz="2400" b="1" dirty="0" smtClean="0"/>
              <a:t>Próprias Patrimoniais </a:t>
            </a:r>
            <a:r>
              <a:rPr lang="pt-BR" sz="2400" b="1" dirty="0"/>
              <a:t>&amp; Resultado</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12</a:t>
            </a:fld>
            <a:endParaRPr lang="pt-B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81577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1734148" y="2060848"/>
            <a:ext cx="8723704" cy="2677656"/>
          </a:xfrm>
          <a:prstGeom prst="rect">
            <a:avLst/>
          </a:prstGeom>
          <a:ln>
            <a:solidFill>
              <a:schemeClr val="tx1"/>
            </a:solidFill>
          </a:ln>
        </p:spPr>
        <p:txBody>
          <a:bodyPr wrap="square">
            <a:spAutoFit/>
          </a:bodyPr>
          <a:lstStyle/>
          <a:p>
            <a:pPr lvl="0" algn="just"/>
            <a:r>
              <a:rPr lang="pt-BR" sz="2400" b="1" dirty="0"/>
              <a:t>12.</a:t>
            </a:r>
            <a:r>
              <a:rPr lang="pt-BR" sz="2400" dirty="0"/>
              <a:t> As receitas decorrentes de doação, contribuição, convênio, parceria, auxílio e subvenção por meio de convênio, editais, contratos, termos de parceira e outros instrumentos, </a:t>
            </a:r>
            <a:r>
              <a:rPr lang="pt-BR" sz="2400" b="1" u="sng" dirty="0">
                <a:solidFill>
                  <a:srgbClr val="C00000"/>
                </a:solidFill>
              </a:rPr>
              <a:t>para aplicação específica</a:t>
            </a:r>
            <a:r>
              <a:rPr lang="pt-BR" sz="2400" dirty="0"/>
              <a:t>, mediante constituição, ou não, de fundos, e as respectivas despesas devem ser registradas em </a:t>
            </a:r>
            <a:r>
              <a:rPr lang="pt-BR" sz="2400" b="1" dirty="0">
                <a:solidFill>
                  <a:srgbClr val="00B0F0"/>
                </a:solidFill>
              </a:rPr>
              <a:t>contas próprias</a:t>
            </a:r>
            <a:r>
              <a:rPr lang="pt-BR" sz="2400" dirty="0"/>
              <a:t>, </a:t>
            </a:r>
            <a:r>
              <a:rPr lang="pt-BR" sz="2400" b="1" dirty="0"/>
              <a:t>inclusive as patrimoniais</a:t>
            </a:r>
            <a:r>
              <a:rPr lang="pt-BR" sz="2400" dirty="0"/>
              <a:t>, segregadas das demais contas da entidade.</a:t>
            </a:r>
          </a:p>
        </p:txBody>
      </p:sp>
      <p:sp>
        <p:nvSpPr>
          <p:cNvPr id="10" name="CaixaDeTexto 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3324762" y="591071"/>
            <a:ext cx="5542477" cy="461665"/>
          </a:xfrm>
          <a:prstGeom prst="rect">
            <a:avLst/>
          </a:prstGeom>
          <a:noFill/>
        </p:spPr>
        <p:txBody>
          <a:bodyPr wrap="square" rtlCol="0">
            <a:spAutoFit/>
          </a:bodyPr>
          <a:lstStyle/>
          <a:p>
            <a:pPr algn="ctr"/>
            <a:r>
              <a:rPr lang="pt-BR" sz="2400" b="1" dirty="0"/>
              <a:t>Contas </a:t>
            </a:r>
            <a:r>
              <a:rPr lang="pt-BR" sz="2400" b="1" dirty="0" smtClean="0"/>
              <a:t>Próprias Patrimoniais </a:t>
            </a:r>
            <a:r>
              <a:rPr lang="pt-BR" sz="2400" b="1" dirty="0"/>
              <a:t>&amp; Resultado</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26" y="5030988"/>
            <a:ext cx="1489805" cy="1431255"/>
          </a:xfrm>
          <a:prstGeom prst="rect">
            <a:avLst/>
          </a:prstGeom>
        </p:spPr>
      </p:pic>
      <p:sp>
        <p:nvSpPr>
          <p:cNvPr id="6" name="Espaço Reservado para Número de Slide 5"/>
          <p:cNvSpPr>
            <a:spLocks noGrp="1"/>
          </p:cNvSpPr>
          <p:nvPr>
            <p:ph type="sldNum" sz="quarter" idx="12"/>
          </p:nvPr>
        </p:nvSpPr>
        <p:spPr/>
        <p:txBody>
          <a:bodyPr/>
          <a:lstStyle/>
          <a:p>
            <a:fld id="{48C8E9F3-318A-4C0B-8019-81287E742FE6}" type="slidenum">
              <a:rPr lang="pt-BR" smtClean="0"/>
              <a:t>13</a:t>
            </a:fld>
            <a:endParaRPr lang="pt-BR"/>
          </a:p>
        </p:txBody>
      </p:sp>
      <p:sp>
        <p:nvSpPr>
          <p:cNvPr id="14" name="CaixaDeTexto 13"/>
          <p:cNvSpPr txBox="1"/>
          <p:nvPr/>
        </p:nvSpPr>
        <p:spPr>
          <a:xfrm>
            <a:off x="5296102" y="1288015"/>
            <a:ext cx="1599791" cy="369332"/>
          </a:xfrm>
          <a:prstGeom prst="rect">
            <a:avLst/>
          </a:prstGeom>
          <a:solidFill>
            <a:schemeClr val="bg1"/>
          </a:solidFill>
          <a:ln>
            <a:solidFill>
              <a:schemeClr val="tx1"/>
            </a:solidFill>
          </a:ln>
        </p:spPr>
        <p:txBody>
          <a:bodyPr wrap="square" rtlCol="0">
            <a:spAutoFit/>
          </a:bodyPr>
          <a:lstStyle/>
          <a:p>
            <a:pPr algn="ctr"/>
            <a:r>
              <a:rPr lang="pt-BR" b="1" dirty="0"/>
              <a:t>Res 1.409/12</a:t>
            </a:r>
          </a:p>
        </p:txBody>
      </p:sp>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511421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580" t="31903" r="7589" b="21641"/>
          <a:stretch/>
        </p:blipFill>
        <p:spPr bwMode="auto">
          <a:xfrm>
            <a:off x="2639905" y="1124366"/>
            <a:ext cx="6879697" cy="54729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61" t="12594" r="65839" b="54152"/>
          <a:stretch/>
        </p:blipFill>
        <p:spPr bwMode="auto">
          <a:xfrm>
            <a:off x="10632504" y="2924944"/>
            <a:ext cx="813354" cy="113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9154" y="4292740"/>
            <a:ext cx="1220055" cy="379369"/>
          </a:xfrm>
          <a:prstGeom prst="rect">
            <a:avLst/>
          </a:prstGeom>
        </p:spPr>
      </p:pic>
      <p:sp>
        <p:nvSpPr>
          <p:cNvPr id="10" name="CaixaDeTexto 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3324762" y="591071"/>
            <a:ext cx="5542477" cy="461665"/>
          </a:xfrm>
          <a:prstGeom prst="rect">
            <a:avLst/>
          </a:prstGeom>
          <a:noFill/>
        </p:spPr>
        <p:txBody>
          <a:bodyPr wrap="square" rtlCol="0">
            <a:spAutoFit/>
          </a:bodyPr>
          <a:lstStyle/>
          <a:p>
            <a:pPr algn="ctr"/>
            <a:r>
              <a:rPr lang="pt-BR" sz="2400" b="1" dirty="0"/>
              <a:t>Contas </a:t>
            </a:r>
            <a:r>
              <a:rPr lang="pt-BR" sz="2400" b="1" dirty="0" smtClean="0"/>
              <a:t>Próprias Patrimoniais </a:t>
            </a:r>
            <a:r>
              <a:rPr lang="pt-BR" sz="2400" b="1" dirty="0"/>
              <a:t>&amp; Resultado</a:t>
            </a:r>
          </a:p>
        </p:txBody>
      </p:sp>
      <p:sp>
        <p:nvSpPr>
          <p:cNvPr id="3" name="Espaço Reservado para Número de Slide 2"/>
          <p:cNvSpPr>
            <a:spLocks noGrp="1"/>
          </p:cNvSpPr>
          <p:nvPr>
            <p:ph type="sldNum" sz="quarter" idx="12"/>
          </p:nvPr>
        </p:nvSpPr>
        <p:spPr/>
        <p:txBody>
          <a:bodyPr/>
          <a:lstStyle/>
          <a:p>
            <a:fld id="{48C8E9F3-318A-4C0B-8019-81287E742FE6}" type="slidenum">
              <a:rPr lang="pt-BR" smtClean="0"/>
              <a:t>14</a:t>
            </a:fld>
            <a:endParaRPr lang="pt-BR"/>
          </a:p>
        </p:txBody>
      </p:sp>
      <p:pic>
        <p:nvPicPr>
          <p:cNvPr id="13" name="Image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916516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071906" y="1988841"/>
            <a:ext cx="4048191" cy="523220"/>
          </a:xfrm>
          <a:prstGeom prst="rect">
            <a:avLst/>
          </a:prstGeom>
          <a:noFill/>
        </p:spPr>
        <p:txBody>
          <a:bodyPr wrap="square" rtlCol="0">
            <a:spAutoFit/>
          </a:bodyPr>
          <a:lstStyle/>
          <a:p>
            <a:pPr algn="ctr"/>
            <a:r>
              <a:rPr lang="pt-BR" sz="2800" b="1" dirty="0"/>
              <a:t>Trabalho Voluntário</a:t>
            </a:r>
          </a:p>
        </p:txBody>
      </p:sp>
      <p:sp>
        <p:nvSpPr>
          <p:cNvPr id="7" name="CaixaDeTexto 6"/>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3638960"/>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Imagem 4"/>
          <p:cNvPicPr>
            <a:picLocks noChangeAspect="1"/>
          </p:cNvPicPr>
          <p:nvPr/>
        </p:nvPicPr>
        <p:blipFill rotWithShape="1">
          <a:blip r:embed="rId4"/>
          <a:srcRect l="38691" t="34380" r="40726" b="54231"/>
          <a:stretch/>
        </p:blipFill>
        <p:spPr>
          <a:xfrm>
            <a:off x="5408884" y="4221088"/>
            <a:ext cx="1374229" cy="427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15</a:t>
            </a:fld>
            <a:endParaRPr lang="pt-BR"/>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40278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385798" y="2017984"/>
            <a:ext cx="7670642" cy="1200329"/>
          </a:xfrm>
          <a:prstGeom prst="rect">
            <a:avLst/>
          </a:prstGeom>
          <a:ln>
            <a:solidFill>
              <a:schemeClr val="tx1"/>
            </a:solidFill>
          </a:ln>
        </p:spPr>
        <p:txBody>
          <a:bodyPr wrap="square">
            <a:spAutoFit/>
          </a:bodyPr>
          <a:lstStyle/>
          <a:p>
            <a:pPr lvl="0" algn="just"/>
            <a:r>
              <a:rPr lang="pt-BR" sz="2400" b="1" dirty="0"/>
              <a:t>19. </a:t>
            </a:r>
            <a:r>
              <a:rPr lang="pt-BR" sz="2400" dirty="0"/>
              <a:t>O trabalho voluntário deve ser reconhecido </a:t>
            </a:r>
            <a:r>
              <a:rPr lang="pt-BR" sz="2400" b="1" dirty="0"/>
              <a:t>pelo valor justo da prestação</a:t>
            </a:r>
            <a:r>
              <a:rPr lang="pt-BR" sz="2400" dirty="0"/>
              <a:t> do serviço como se tivesse ocorrido o desembolso financeiro.</a:t>
            </a:r>
          </a:p>
        </p:txBody>
      </p:sp>
      <p:sp>
        <p:nvSpPr>
          <p:cNvPr id="15" name="CaixaDeTexto 14"/>
          <p:cNvSpPr txBox="1"/>
          <p:nvPr/>
        </p:nvSpPr>
        <p:spPr>
          <a:xfrm>
            <a:off x="5296102" y="1288015"/>
            <a:ext cx="1599791" cy="369332"/>
          </a:xfrm>
          <a:prstGeom prst="rect">
            <a:avLst/>
          </a:prstGeom>
          <a:solidFill>
            <a:schemeClr val="bg1"/>
          </a:solidFill>
          <a:ln>
            <a:solidFill>
              <a:schemeClr val="tx1"/>
            </a:solidFill>
          </a:ln>
        </p:spPr>
        <p:txBody>
          <a:bodyPr wrap="square" rtlCol="0">
            <a:spAutoFit/>
          </a:bodyPr>
          <a:lstStyle/>
          <a:p>
            <a:pPr algn="ctr"/>
            <a:r>
              <a:rPr lang="pt-BR" b="1" dirty="0"/>
              <a:t>Res 1.409/12</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CaixaDeTexto 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3" name="CaixaDeTexto 12"/>
          <p:cNvSpPr txBox="1"/>
          <p:nvPr/>
        </p:nvSpPr>
        <p:spPr>
          <a:xfrm>
            <a:off x="4713514" y="556197"/>
            <a:ext cx="2764969" cy="461665"/>
          </a:xfrm>
          <a:prstGeom prst="rect">
            <a:avLst/>
          </a:prstGeom>
          <a:noFill/>
        </p:spPr>
        <p:txBody>
          <a:bodyPr wrap="square" rtlCol="0">
            <a:spAutoFit/>
          </a:bodyPr>
          <a:lstStyle/>
          <a:p>
            <a:pPr algn="ctr"/>
            <a:r>
              <a:rPr lang="pt-BR" sz="2400" b="1" dirty="0"/>
              <a:t>Trabalho Voluntário</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766" y="3933056"/>
            <a:ext cx="2242705" cy="1679864"/>
          </a:xfrm>
          <a:prstGeom prst="rect">
            <a:avLst/>
          </a:prstGeom>
        </p:spPr>
      </p:pic>
      <p:sp>
        <p:nvSpPr>
          <p:cNvPr id="4" name="Espaço Reservado para Número de Slide 3"/>
          <p:cNvSpPr>
            <a:spLocks noGrp="1"/>
          </p:cNvSpPr>
          <p:nvPr>
            <p:ph type="sldNum" sz="quarter" idx="12"/>
          </p:nvPr>
        </p:nvSpPr>
        <p:spPr/>
        <p:txBody>
          <a:bodyPr/>
          <a:lstStyle/>
          <a:p>
            <a:fld id="{48C8E9F3-318A-4C0B-8019-81287E742FE6}" type="slidenum">
              <a:rPr lang="pt-BR" smtClean="0"/>
              <a:t>16</a:t>
            </a:fld>
            <a:endParaRPr lang="pt-BR"/>
          </a:p>
        </p:txBody>
      </p:sp>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73368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2018878" y="1595289"/>
            <a:ext cx="8154244" cy="3416320"/>
          </a:xfrm>
          <a:prstGeom prst="rect">
            <a:avLst/>
          </a:prstGeom>
          <a:ln>
            <a:solidFill>
              <a:schemeClr val="tx1"/>
            </a:solidFill>
          </a:ln>
        </p:spPr>
        <p:txBody>
          <a:bodyPr wrap="square">
            <a:spAutoFit/>
          </a:bodyPr>
          <a:lstStyle/>
          <a:p>
            <a:pPr algn="just"/>
            <a:r>
              <a:rPr lang="pt-BR" sz="2400" b="1" dirty="0">
                <a:solidFill>
                  <a:srgbClr val="FF0000"/>
                </a:solidFill>
              </a:rPr>
              <a:t>h. Receitas com trabalhos voluntários </a:t>
            </a:r>
            <a:r>
              <a:rPr lang="pt-BR" sz="2400" b="1" dirty="0"/>
              <a:t>- </a:t>
            </a:r>
            <a:r>
              <a:rPr lang="pt-BR" sz="2400" dirty="0"/>
              <a:t>As receitas com trabalhos voluntários, quando existentes, são mensuradas ao seu valor justo levando-se em consideração os montantes que a Entidade haveria de pagar caso contratasse estes serviços em mercado similar. As receitas com trabalhos voluntários são reconhecidas no resultado do exercício como receita no grupo de receitas operacionais em contrapartida nas despesas das atividades culturais. Em 31 de dezembro de 2013 e 2012 não ocorreram trabalhos voluntários na Entidade.</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122" y="5381113"/>
            <a:ext cx="1405756" cy="444348"/>
          </a:xfrm>
          <a:prstGeom prst="rect">
            <a:avLst/>
          </a:prstGeo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687" y="5977570"/>
            <a:ext cx="922627" cy="503803"/>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CaixaDeTexto 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3" name="CaixaDeTexto 12"/>
          <p:cNvSpPr txBox="1"/>
          <p:nvPr/>
        </p:nvSpPr>
        <p:spPr>
          <a:xfrm>
            <a:off x="4713514" y="556197"/>
            <a:ext cx="2764969" cy="461665"/>
          </a:xfrm>
          <a:prstGeom prst="rect">
            <a:avLst/>
          </a:prstGeom>
          <a:noFill/>
        </p:spPr>
        <p:txBody>
          <a:bodyPr wrap="square" rtlCol="0">
            <a:spAutoFit/>
          </a:bodyPr>
          <a:lstStyle/>
          <a:p>
            <a:pPr algn="ctr"/>
            <a:r>
              <a:rPr lang="pt-BR" sz="2400" b="1" dirty="0"/>
              <a:t>Trabalho Voluntário</a:t>
            </a: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17</a:t>
            </a:fld>
            <a:endParaRPr lang="pt-BR"/>
          </a:p>
        </p:txBody>
      </p:sp>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87076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1344" y="1003574"/>
            <a:ext cx="9814766" cy="5632311"/>
          </a:xfrm>
          <a:prstGeom prst="rect">
            <a:avLst/>
          </a:prstGeom>
          <a:solidFill>
            <a:schemeClr val="bg1"/>
          </a:solidFill>
          <a:ln>
            <a:solidFill>
              <a:schemeClr val="tx1"/>
            </a:solidFill>
          </a:ln>
        </p:spPr>
        <p:txBody>
          <a:bodyPr wrap="square">
            <a:spAutoFit/>
          </a:bodyPr>
          <a:lstStyle/>
          <a:p>
            <a:pPr algn="just"/>
            <a:r>
              <a:rPr lang="pt-BR" sz="2000" b="1" dirty="0"/>
              <a:t>2.19 Apuração do superávit - </a:t>
            </a:r>
            <a:r>
              <a:rPr lang="pt-BR" sz="2000" dirty="0"/>
              <a:t>Os recursos provenientes do Contrato de Gestão, quando utilizados, são reconhecidos mensalmente como receita durante o exercício. Os recursos provenientes de patrocínios de lei de incentivos fiscais são contabilizados como receitas quando aplicados nos projetos; em decorrência, os montantes ainda não utilizados ficam </a:t>
            </a:r>
            <a:r>
              <a:rPr lang="pt-BR" sz="2000" b="1" dirty="0">
                <a:solidFill>
                  <a:srgbClr val="00B0F0"/>
                </a:solidFill>
              </a:rPr>
              <a:t>registrados no passivo circulante</a:t>
            </a:r>
            <a:r>
              <a:rPr lang="pt-BR" sz="2000" dirty="0"/>
              <a:t>, representando a parcela que </a:t>
            </a:r>
            <a:r>
              <a:rPr lang="pt-BR" sz="2000" b="1" dirty="0">
                <a:solidFill>
                  <a:srgbClr val="00B0F0"/>
                </a:solidFill>
              </a:rPr>
              <a:t>ainda deverá ser aplicada</a:t>
            </a:r>
            <a:r>
              <a:rPr lang="pt-BR" sz="2000" b="1" dirty="0">
                <a:solidFill>
                  <a:srgbClr val="FF0000"/>
                </a:solidFill>
              </a:rPr>
              <a:t> </a:t>
            </a:r>
            <a:r>
              <a:rPr lang="pt-BR" sz="2000" dirty="0"/>
              <a:t>nos projetos, acrescida dos rendimentos financeiros auferidos decorrente de sua aplicação. As receitas de doações, de patrocínios não incentivados e contribuições associativas, são reconhecidas por ocasião do seu efetivo recebimento. As doações de bens e direitos estão comentadas na Nota 2.17. A receita de venda da loja, decorrente substancialmente da venda de livros e publicações, e dos ingressos são reconhecidas mensalmente pelo valor faturado, sendo as mesmas realizadas em dinheiro ou por meio de cartão de crédito. </a:t>
            </a:r>
            <a:r>
              <a:rPr lang="pt-BR" sz="2000" u="sng" dirty="0"/>
              <a:t>A Associação obedece rigorosamente a legislação fiscal vigente, que determina que as entidades sem finalidade de lucros estão impedidas de remunerar seus administradores; entretanto, conforme requerido pela ITG 2002, o valor atribuído ao trabalho voluntário realizado pelos Conselhos de Administração e Fiscal foi contabilizado como se tivesse ocorrido o desembolso financeiro e uma doação pelos Conselheiros respectivamente (despesa e receita no mesmo montante).</a:t>
            </a:r>
            <a:r>
              <a:rPr lang="pt-BR" sz="2000" dirty="0"/>
              <a:t> As despesas com o contrato de gestão e com projetos, assim como as demais despesas e receitas são contabilizadas observando o </a:t>
            </a:r>
            <a:r>
              <a:rPr lang="pt-BR" sz="2000" b="1" dirty="0">
                <a:solidFill>
                  <a:srgbClr val="00B0F0"/>
                </a:solidFill>
              </a:rPr>
              <a:t>regime de competência</a:t>
            </a:r>
            <a:r>
              <a:rPr lang="pt-BR" sz="2000" b="1" dirty="0">
                <a:solidFill>
                  <a:srgbClr val="FF0000"/>
                </a:solidFill>
              </a:rPr>
              <a:t> </a:t>
            </a:r>
            <a:r>
              <a:rPr lang="pt-BR" sz="2000" dirty="0"/>
              <a:t>de exercícios.</a:t>
            </a:r>
          </a:p>
        </p:txBody>
      </p:sp>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2464" y="2300760"/>
            <a:ext cx="1674569" cy="554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10806703" y="3212976"/>
            <a:ext cx="606090" cy="44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2" name="CaixaDeTexto 11"/>
          <p:cNvSpPr txBox="1"/>
          <p:nvPr/>
        </p:nvSpPr>
        <p:spPr>
          <a:xfrm>
            <a:off x="4713514" y="556197"/>
            <a:ext cx="2764969" cy="461665"/>
          </a:xfrm>
          <a:prstGeom prst="rect">
            <a:avLst/>
          </a:prstGeom>
          <a:noFill/>
        </p:spPr>
        <p:txBody>
          <a:bodyPr wrap="square" rtlCol="0">
            <a:spAutoFit/>
          </a:bodyPr>
          <a:lstStyle/>
          <a:p>
            <a:pPr algn="ctr"/>
            <a:r>
              <a:rPr lang="pt-BR" sz="2400" b="1" dirty="0"/>
              <a:t>Trabalho Voluntário</a:t>
            </a: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18</a:t>
            </a:fld>
            <a:endParaRPr lang="pt-BR"/>
          </a:p>
        </p:txBody>
      </p:sp>
      <p:pic>
        <p:nvPicPr>
          <p:cNvPr id="13" name="Image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338855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2240" y="3429000"/>
            <a:ext cx="1674569" cy="554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9156479" y="4230186"/>
            <a:ext cx="606090" cy="44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p:cNvPicPr>
            <a:picLocks noChangeAspect="1"/>
          </p:cNvPicPr>
          <p:nvPr/>
        </p:nvPicPr>
        <p:blipFill rotWithShape="1">
          <a:blip r:embed="rId6"/>
          <a:srcRect b="3450"/>
          <a:stretch/>
        </p:blipFill>
        <p:spPr>
          <a:xfrm>
            <a:off x="6162208" y="1268760"/>
            <a:ext cx="5902222" cy="816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m 6"/>
          <p:cNvPicPr>
            <a:picLocks noChangeAspect="1"/>
          </p:cNvPicPr>
          <p:nvPr/>
        </p:nvPicPr>
        <p:blipFill>
          <a:blip r:embed="rId7"/>
          <a:stretch>
            <a:fillRect/>
          </a:stretch>
        </p:blipFill>
        <p:spPr>
          <a:xfrm>
            <a:off x="263352" y="1277342"/>
            <a:ext cx="5685327" cy="4764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2" name="CaixaDeTexto 11"/>
          <p:cNvSpPr txBox="1"/>
          <p:nvPr/>
        </p:nvSpPr>
        <p:spPr>
          <a:xfrm>
            <a:off x="4713514" y="556197"/>
            <a:ext cx="2764969" cy="461665"/>
          </a:xfrm>
          <a:prstGeom prst="rect">
            <a:avLst/>
          </a:prstGeom>
          <a:noFill/>
        </p:spPr>
        <p:txBody>
          <a:bodyPr wrap="square" rtlCol="0">
            <a:spAutoFit/>
          </a:bodyPr>
          <a:lstStyle/>
          <a:p>
            <a:pPr algn="ctr"/>
            <a:r>
              <a:rPr lang="pt-BR" sz="2400" b="1" dirty="0"/>
              <a:t>Trabalho Voluntário</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19</a:t>
            </a:fld>
            <a:endParaRPr lang="pt-BR"/>
          </a:p>
        </p:txBody>
      </p:sp>
      <p:pic>
        <p:nvPicPr>
          <p:cNvPr id="13" name="Imagem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40864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m 27"/>
          <p:cNvPicPr>
            <a:picLocks noChangeAspect="1"/>
          </p:cNvPicPr>
          <p:nvPr/>
        </p:nvPicPr>
        <p:blipFill rotWithShape="1">
          <a:blip r:embed="rId3">
            <a:clrChange>
              <a:clrFrom>
                <a:srgbClr val="002563"/>
              </a:clrFrom>
              <a:clrTo>
                <a:srgbClr val="002563">
                  <a:alpha val="0"/>
                </a:srgbClr>
              </a:clrTo>
            </a:clrChange>
          </a:blip>
          <a:srcRect l="19548" t="26175" r="66248" b="59760"/>
          <a:stretch/>
        </p:blipFill>
        <p:spPr>
          <a:xfrm>
            <a:off x="5522315" y="577870"/>
            <a:ext cx="1147369" cy="638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ixaDeTexto 3"/>
          <p:cNvSpPr txBox="1"/>
          <p:nvPr/>
        </p:nvSpPr>
        <p:spPr>
          <a:xfrm>
            <a:off x="1285337" y="3389791"/>
            <a:ext cx="9576000" cy="2700000"/>
          </a:xfrm>
          <a:prstGeom prst="rect">
            <a:avLst/>
          </a:prstGeom>
          <a:noFill/>
          <a:ln>
            <a:solidFill>
              <a:schemeClr val="tx1"/>
            </a:solidFill>
          </a:ln>
        </p:spPr>
        <p:txBody>
          <a:bodyPr wrap="square" rtlCol="0">
            <a:spAutoFit/>
          </a:bodyPr>
          <a:lstStyle/>
          <a:p>
            <a:pPr algn="ctr"/>
            <a:r>
              <a:rPr lang="pt-BR" sz="2400" b="1" dirty="0"/>
              <a:t>Novos produtos Inicial Treinamentos</a:t>
            </a:r>
          </a:p>
          <a:p>
            <a:pPr marL="285750" indent="-285750">
              <a:buFont typeface="Arial" panose="020B0604020202020204" pitchFamily="34" charset="0"/>
              <a:buChar char="•"/>
            </a:pPr>
            <a:endParaRPr lang="pt-BR" sz="2400" dirty="0" smtClean="0"/>
          </a:p>
          <a:p>
            <a:pPr marL="285750" indent="-285750">
              <a:buFont typeface="Arial" panose="020B0604020202020204" pitchFamily="34" charset="0"/>
              <a:buChar char="•"/>
            </a:pPr>
            <a:r>
              <a:rPr lang="pt-BR" sz="2400" dirty="0" smtClean="0"/>
              <a:t>IFRS </a:t>
            </a:r>
            <a:r>
              <a:rPr lang="pt-BR" sz="2400" dirty="0"/>
              <a:t>PME </a:t>
            </a:r>
            <a:r>
              <a:rPr lang="pt-BR" sz="2400" i="1" dirty="0" err="1"/>
              <a:t>On</a:t>
            </a:r>
            <a:r>
              <a:rPr lang="pt-BR" sz="2400" i="1" dirty="0"/>
              <a:t> </a:t>
            </a:r>
            <a:r>
              <a:rPr lang="pt-BR" sz="2400" i="1" dirty="0" err="1"/>
              <a:t>Line</a:t>
            </a:r>
            <a:r>
              <a:rPr lang="pt-BR" sz="2400" i="1" dirty="0"/>
              <a:t> </a:t>
            </a:r>
            <a:r>
              <a:rPr lang="pt-BR" sz="2400" dirty="0" smtClean="0"/>
              <a:t>					(</a:t>
            </a:r>
            <a:r>
              <a:rPr lang="pt-BR" sz="2400" dirty="0"/>
              <a:t>24 </a:t>
            </a:r>
            <a:r>
              <a:rPr lang="pt-BR" sz="2400" dirty="0" err="1"/>
              <a:t>Hs</a:t>
            </a:r>
            <a:r>
              <a:rPr lang="pt-BR" sz="2400" dirty="0"/>
              <a:t>)</a:t>
            </a:r>
          </a:p>
          <a:p>
            <a:pPr marL="285750" indent="-285750">
              <a:buFont typeface="Arial" panose="020B0604020202020204" pitchFamily="34" charset="0"/>
              <a:buChar char="•"/>
            </a:pPr>
            <a:r>
              <a:rPr lang="pt-BR" sz="2400" dirty="0"/>
              <a:t>Consolidação das demonstrações Financeiras </a:t>
            </a:r>
            <a:r>
              <a:rPr lang="pt-BR" sz="2400" dirty="0" smtClean="0"/>
              <a:t>	(</a:t>
            </a:r>
            <a:r>
              <a:rPr lang="pt-BR" sz="2400" dirty="0"/>
              <a:t>8 </a:t>
            </a:r>
            <a:r>
              <a:rPr lang="pt-BR" sz="2400" dirty="0" err="1"/>
              <a:t>Hs</a:t>
            </a:r>
            <a:r>
              <a:rPr lang="pt-BR" sz="2400" dirty="0"/>
              <a:t>)</a:t>
            </a:r>
          </a:p>
          <a:p>
            <a:pPr marL="285750" indent="-285750">
              <a:buFont typeface="Arial" panose="020B0604020202020204" pitchFamily="34" charset="0"/>
              <a:buChar char="•"/>
            </a:pPr>
            <a:r>
              <a:rPr lang="pt-BR" sz="2400" dirty="0"/>
              <a:t>Medida Provisória 627 de 11/11/2013 </a:t>
            </a:r>
            <a:r>
              <a:rPr lang="pt-BR" sz="2400" dirty="0" smtClean="0"/>
              <a:t>		(</a:t>
            </a:r>
            <a:r>
              <a:rPr lang="pt-BR" sz="2400" dirty="0"/>
              <a:t>8 </a:t>
            </a:r>
            <a:r>
              <a:rPr lang="pt-BR" sz="2400" dirty="0" err="1"/>
              <a:t>Hs</a:t>
            </a:r>
            <a:r>
              <a:rPr lang="pt-BR" sz="2400" dirty="0"/>
              <a:t>)</a:t>
            </a:r>
          </a:p>
          <a:p>
            <a:pPr marL="285750" indent="-285750">
              <a:buFont typeface="Arial" panose="020B0604020202020204" pitchFamily="34" charset="0"/>
              <a:buChar char="•"/>
            </a:pPr>
            <a:r>
              <a:rPr lang="pt-BR" sz="2400" dirty="0"/>
              <a:t>Contratos de </a:t>
            </a:r>
            <a:r>
              <a:rPr lang="pt-BR" sz="2400" dirty="0" smtClean="0"/>
              <a:t>Concessão				(</a:t>
            </a:r>
            <a:r>
              <a:rPr lang="pt-BR" sz="2400" dirty="0"/>
              <a:t>8 </a:t>
            </a:r>
            <a:r>
              <a:rPr lang="pt-BR" sz="2400" dirty="0" err="1"/>
              <a:t>Hs</a:t>
            </a:r>
            <a:r>
              <a:rPr lang="pt-BR" sz="2400" dirty="0"/>
              <a:t>)</a:t>
            </a:r>
          </a:p>
          <a:p>
            <a:pPr marL="285750" indent="-285750">
              <a:buFont typeface="Arial" panose="020B0604020202020204" pitchFamily="34" charset="0"/>
              <a:buChar char="•"/>
            </a:pPr>
            <a:r>
              <a:rPr lang="pt-BR" sz="2400" dirty="0"/>
              <a:t>Combinação de Negócios </a:t>
            </a:r>
            <a:r>
              <a:rPr lang="pt-BR" sz="2400" dirty="0" smtClean="0"/>
              <a:t>				(</a:t>
            </a:r>
            <a:r>
              <a:rPr lang="pt-BR" sz="2400" dirty="0"/>
              <a:t>8 </a:t>
            </a:r>
            <a:r>
              <a:rPr lang="pt-BR" sz="2400" dirty="0" err="1"/>
              <a:t>Hs</a:t>
            </a:r>
            <a:r>
              <a:rPr lang="pt-BR" sz="2400" dirty="0"/>
              <a:t>)</a:t>
            </a:r>
          </a:p>
        </p:txBody>
      </p:sp>
      <p:sp>
        <p:nvSpPr>
          <p:cNvPr id="5" name="CaixaDeTexto 4"/>
          <p:cNvSpPr txBox="1"/>
          <p:nvPr/>
        </p:nvSpPr>
        <p:spPr>
          <a:xfrm>
            <a:off x="1307468" y="1340768"/>
            <a:ext cx="9577064" cy="1938992"/>
          </a:xfrm>
          <a:prstGeom prst="rect">
            <a:avLst/>
          </a:prstGeom>
          <a:noFill/>
          <a:ln>
            <a:solidFill>
              <a:schemeClr val="tx1"/>
            </a:solidFill>
          </a:ln>
        </p:spPr>
        <p:txBody>
          <a:bodyPr wrap="square" rtlCol="0">
            <a:spAutoFit/>
          </a:bodyPr>
          <a:lstStyle/>
          <a:p>
            <a:pPr algn="ctr"/>
            <a:r>
              <a:rPr lang="pt-BR" sz="2400" b="1" dirty="0"/>
              <a:t>Cursos da Inicial </a:t>
            </a:r>
            <a:r>
              <a:rPr lang="pt-BR" sz="2400" b="1" dirty="0" smtClean="0"/>
              <a:t>Treinamentos pontuados </a:t>
            </a:r>
            <a:r>
              <a:rPr lang="pt-BR" sz="2400" b="1" dirty="0"/>
              <a:t>pelo CFC</a:t>
            </a:r>
          </a:p>
          <a:p>
            <a:pPr marL="285750" indent="-285750">
              <a:buFont typeface="Arial" panose="020B0604020202020204" pitchFamily="34" charset="0"/>
              <a:buChar char="•"/>
            </a:pPr>
            <a:endParaRPr lang="pt-BR" sz="2400" dirty="0" smtClean="0"/>
          </a:p>
          <a:p>
            <a:pPr marL="285750" indent="-285750">
              <a:buFont typeface="Arial" panose="020B0604020202020204" pitchFamily="34" charset="0"/>
              <a:buChar char="•"/>
            </a:pPr>
            <a:r>
              <a:rPr lang="pt-BR" sz="2400" dirty="0" smtClean="0"/>
              <a:t>Curso </a:t>
            </a:r>
            <a:r>
              <a:rPr lang="pt-BR" sz="2400" dirty="0"/>
              <a:t>de atualização em IFRS 40 </a:t>
            </a:r>
            <a:r>
              <a:rPr lang="pt-BR" sz="2400" dirty="0" err="1"/>
              <a:t>Hs</a:t>
            </a:r>
            <a:r>
              <a:rPr lang="pt-BR" sz="2400" dirty="0"/>
              <a:t> </a:t>
            </a:r>
            <a:r>
              <a:rPr lang="pt-BR" sz="2400" dirty="0" smtClean="0"/>
              <a:t>			(</a:t>
            </a:r>
            <a:r>
              <a:rPr lang="pt-BR" sz="2400" dirty="0"/>
              <a:t>30 pontos)</a:t>
            </a:r>
          </a:p>
          <a:p>
            <a:pPr marL="285750" indent="-285750">
              <a:buFont typeface="Arial" panose="020B0604020202020204" pitchFamily="34" charset="0"/>
              <a:buChar char="•"/>
            </a:pPr>
            <a:r>
              <a:rPr lang="pt-BR" sz="2400" dirty="0"/>
              <a:t>Finanças Aplicada aos Aspectos em IFRS 8 </a:t>
            </a:r>
            <a:r>
              <a:rPr lang="pt-BR" sz="2400" dirty="0" err="1"/>
              <a:t>hs</a:t>
            </a:r>
            <a:r>
              <a:rPr lang="pt-BR" sz="2400" dirty="0"/>
              <a:t> </a:t>
            </a:r>
            <a:r>
              <a:rPr lang="pt-BR" sz="2400" dirty="0" smtClean="0"/>
              <a:t>		(</a:t>
            </a:r>
            <a:r>
              <a:rPr lang="pt-BR" sz="2400" dirty="0"/>
              <a:t>24 pontos</a:t>
            </a:r>
            <a:r>
              <a:rPr lang="pt-BR" sz="2400" dirty="0" smtClean="0"/>
              <a:t>)</a:t>
            </a:r>
          </a:p>
          <a:p>
            <a:pPr marL="285750" indent="-285750">
              <a:buFont typeface="Arial" panose="020B0604020202020204" pitchFamily="34" charset="0"/>
              <a:buChar char="•"/>
            </a:pPr>
            <a:r>
              <a:rPr lang="pt-BR" sz="2400" dirty="0" smtClean="0"/>
              <a:t>ITG 2002 – Entidades sem finalidade de lucros 16 </a:t>
            </a:r>
            <a:r>
              <a:rPr lang="pt-BR" sz="2400" dirty="0" err="1" smtClean="0"/>
              <a:t>hs</a:t>
            </a:r>
            <a:r>
              <a:rPr lang="pt-BR" sz="2400" dirty="0" smtClean="0"/>
              <a:t> 	(16 pontos)</a:t>
            </a:r>
            <a:endParaRPr lang="pt-BR" sz="2400" dirty="0"/>
          </a:p>
        </p:txBody>
      </p:sp>
      <p:sp>
        <p:nvSpPr>
          <p:cNvPr id="10" name="CaixaDeTexto 9"/>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189" y="6300740"/>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2</a:t>
            </a:fld>
            <a:endParaRPr lang="pt-BR"/>
          </a:p>
        </p:txBody>
      </p:sp>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46806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287688" y="2348880"/>
            <a:ext cx="5616624" cy="523220"/>
          </a:xfrm>
          <a:prstGeom prst="rect">
            <a:avLst/>
          </a:prstGeom>
          <a:noFill/>
        </p:spPr>
        <p:txBody>
          <a:bodyPr wrap="square" rtlCol="0">
            <a:spAutoFit/>
          </a:bodyPr>
          <a:lstStyle/>
          <a:p>
            <a:pPr algn="ctr"/>
            <a:r>
              <a:rPr lang="pt-BR" sz="2800" b="1" dirty="0"/>
              <a:t>Apuração do Superávit</a:t>
            </a:r>
          </a:p>
        </p:txBody>
      </p:sp>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90" y="3977943"/>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20</a:t>
            </a:fld>
            <a:endParaRPr lang="pt-B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634505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data:image/jpeg;base64,/9j/4AAQSkZJRgABAQAAAQABAAD/2wCEAAkGBhQQDxUUDxQVFBQWFRQUFRQVFhQXFxUUFBQXFBQVFhgXHCYeFxojHBcUHy8gIycpLCwsFR4xNTAqNSYrLCkBCQoKDgwOGg8PGiwkHyUpLSwxLTAvKSwsLy4uNSksLCo1LCksLCwvLCwpLCwsLCwtLCwsLCwsLCwpLCwsKSktLP/AABEIAMoA+gMBIgACEQEDEQH/xAAcAAEAAgMBAQEAAAAAAAAAAAAABgcDBAUBAgj/xABNEAABAwIDAwcGCwUGBgIDAAABAAIDBBEFEiEGMUEHEyJRYYGRMnFysbLRFBUzNEJSU2JzkqEWI4KiwSQlQ2PS8DVUs8Li8USjCBcm/8QAGwEAAQUBAQAAAAAAAAAAAAAAAAEDBAUGAgf/xAA6EQABAwICBgcGBQQDAAAAAAABAAIDBBEFIRIxQVFxgQYzYZGhscETIjJS0fAUFRZi4SMkNEJjcvH/2gAMAwEAAhEDEQA/ALvUW2g20EJMcAD3jQuPktPV94rPtnjRghDIzZ8lxcb2tG8jt3BVyqPEsQMR9lHr2lX+F4a2Ye1l1bBvW5W4vNMbyyOd2XIHgNFpoizT3uebuN1qWRtYLNFkREXCcRERCEREQhEREIRERCREREIRERCEREQlRERCEREQhEREIRERCFlgq3xm8b3NP3XEKT4Nt29pDanpN+uB0h5x9Lu1UTRSYKqWE3YfoodRRxTiz289quWCdr2hzSC0i4I3EFZFANh8bLJOYeeg++S/0X77DsPrU/C2NLUtqIw8LFVdK6mlLDy4Ksts6kvrHjgwNYPC5/Urhrp7S/PJvTPqC5ix1U4umeTvK29G0NgYBuCIiKMpSIiIQiIiEIiIhCIiIQiLDV1bImF8jg1o3k+rtPYsWBYDNi3Tkz09FwA0lqe/6Efbx4X3h0MAaZHmzRt9BvKg1VYyAZ5nctN2IzVTzDhcfPPGj5TpDFfrcdCez1rKzk9xWnvIyphqHHV0Li+x6w0uaAD5iFY/OUuHwtYXQ00Q8lpc1g7rm7j26lbdDiMU7c0EjJW9bHNcP0OiiuxSRg/ox+5vIvfidnJZ2SpllfpOdY7hsVUOx/mXBldDJSP/AMxp5tx+7INCurFKHAOaQ4HcQQQe8KxqmkbKwslaHsdoWvALSO0HRQiu5KI2uL8OnkpHHXJ8pCT1FjtQO8rqKtppsn+4e9v1HipsWJyMykGkO4rSRadXSV9J86p+ejH+NS3fYdboz0gvaDFop/kntceLdzh52nUeCkmE20m5jeMx/HNW8NbDNk057jkVtoiJlS0REQlRERCEREQhEREJF9xSljg4aFpDh5wbhXFDJma1w4gHxF1TJ3K38N+Qj/DZ7IV/g7yNMcFmsdaPcPH0VabTfPJvTPqC5i6e03z2b0z6guYqep61/Eq9pepZwHkiIiYUlEREIRERCEREQkRc/GcbjpY80h1OjWDynHqHv4LFjmPCnysY0yzyG0cTbkknQEga29a7+xfJ46OT4XiZEtUdWRmxZB1ADcXDs0HC51T9o4Ge1n1bBtd/G8qqra8Rf0483eS5+y+wsla9lXioysHSho+AH0XS38cu88bDRdrENrZ6uZ1JgcbZnt6MtU75vBwsDaz3Dsvu0Dljxx8+LVzsOpHOjp4rGvqG77O1EDD9Y8e++gN7KwPBIaOBsNNGI42aBo6+Jcd7nHiTvVrRYcavRqKoZf6s2Aff8rKSzkuOdztKrKLkAbO4yYjXTzyu1c5ga3XqBfmNu4Lyo/8AxzpxrT1lRGetwY72cpU52320bhUDJZIZZQ6QR2iAOUkE3cTu3adZXbq6zm4XykOIaxzy1ou4hrS6wHXpuWnDQBYalEVN1HJRjNJ0qDEDKBuY572E9mV+Zh7yFkwjlMnpZm02OwOp5DoJ8tmO7XAaW+8wkdisvYva6PFKQVELHsaXOYWvtcFp1sRoRqNQt/GsDhrIHQ1UbZI3DUOG7tad7SOsaqvq8NpqpujIwcRkV22RzdRXLjkDgHNILSAWuBuCDuII3jtXLxnZSlrPnELXO4SDoSA9YkbZyheHQy7PYkyjme6Shqj/AGeR2+J97ZTwBuWg20N2u61ZS88r6SbDJ7Ncd4IyU+N4kF1XdZsNWU5vRzMqY9f3VQcsjRwDZWizu+y5EmMmF2WthlpXbryNJjJ7JW9Eq2145oIsbEcQdR4LpmKk5TMDu0ZH6eCnRVc0XwuuNxzVaxTB7czCHNO4tNx4hfa5/Kts7HTczNQkwVEsoj5qI5RILEl+QaAg5QdLdIXW1Rse2NglIc8NAc4cXW1KtCxjoWzMOTr5HXl961dUdaagkFtrdyzIiJlWSIiIQiIiEi8duVv4b8hH+Gz2QqgduVv4b8hH+Gz2QrzCNb+SzuO6mc/RVptN89m9M+oLmLp7TfPZvTPqC5iqqnrn8Srql6lnAeSItbEaMzROjD3R5hbO3eNf9hVrRVlaySRkEr3Bji05nAjQkXs+/UpNLRfiWktcARvUStxBtGQZB7p2q00uoAMSxIjWVg/hj/o1fDxXP8qqt6JI9kBSBhL9rh4/RVj+k9GNV/BWEirn4uqT5VXJ4v8A9S+xh0oFzVzWG/pEf9y7/KP3juTB6V0u4/fJWJZcuvxV3OCCkZz1S/yY27mj68h3NaO1QzDcJqa6cQUc88p05yRz3CKNu67j/u+4XV37I7GQYbEWw3c91ucmd5Uh/wC1vU3xuVArBDh/xu0nbG+p7PNPnGHTs/pN0e0rT2M2EZRXmndz1Y8dOY65L72RX3DhfeewaLqbW478BoZqje5jOgOuRxDWDxIPcuuoNyxg/FgcPJbUQOkHWy5HrLVQ073V1az2xvdw7tyrX+60kKY8nGzvwLD4xJrNL+/qHnynSy9J1zxsCG93apL8KZnyZm57Xy3Ga3XbfZIZQ5ocw3a4AgjqIuP0VcMgjodoqusxF3NxywxMpZng80Bla2VhfbKx4LBoSLhxPFeqjJVisosvvXtlo0GO09QLwTwyj/LkY/2St66VC8jjDRZoAHUBYdfBec83NluM1r5bi9gbXtvte3isFdikUDc08kcbRvdI9rB4uIUQ2erxiGMS1dOc1LBTfBI5QOjNK+VsspYfpNbka2+65QhYuWzCBNg8r/p07mTxu4tLXBrrH0XHwHUt7A8Q+EUsMx3yRRvPnc0F363Wpy1YoIMEnBNnSlkLR1lzwXfytee5fWyFKYsOpWO0c2CK4PAlodb9VkOlQb7KM7bnyUqm1lddc3H8fiooHTTnQaNaPKkefJYwcXH9N6x7S7TQ0EHOzm5OkcbfLkf9Vo9Z3BUbjePYhVVYqHsF235qM5SyIH6oJ8rrcdSe62fwrCH1Z03ZMHj2D1KdmqI4zZxspdTRS1E7qut+WdpHH9Gni4Mb97fc9vaV0lAmbQ4j9WPvDfevsbR4h9nEe4f6lpZMNmedbbbBfIDcrWDG8PhYGNd5fVTq6KCftVXj/BjPd/5J+2FcN9Ozwd/qTX5VP2d6lDH6I/7Kdry6gn7aVv8Ayzfyv965T8eqZq+OTm/3rbBsQzAEWJI1PG5uumYTKb6RAy3pTjdM6wjNzdWiiwUUr3RtdKzI8jVl82Xsus6qXDRNldtOkLrx25W/hvyEf4bPZCqB25W/hvyEf4bPZCu8I1v5LPY7qZz9FWm03z2b0z6guYuntN89m9M+oLmKqqetfxKuqXqWcB5Iq6w/o1lWzqkJ/ncP6qxVXFT0MXmH1y4+LQ9WeEH3njsWe6UR6VJzXWREV0vK0XzNEHtLXC4O8FfSIQCQbhYMGE1BKZaCUxkizmPGeN4GoDh/XeOtTPDeWJzDbEaYsH2sHTb3tcbjx7lE16olTRQVXWtud+o96s4MUmiyJuFc2DbR01Y3NSzMk6wD0h52HpDwWXGsJZV00kE3kSNLTbeOIcO0EAjzKhp8IY52dl43jUPjOUg9eikGD7f4hR2EuWtiH1ujMB2OHld91nZ+j743CSlfmM7HI9+ryV7Bi0Mos/JWFsBtI6kc3C8ROWWMZaWY6MqYR5Aa46Z2izcu/QcQVYbow4EOAIOhB1BHURxVSU23OGYtHzFWBG4/4VR0SHcDHINA7tuCupT4LiNJpQV4ki3tirWGWw4BsrCHFqvafGQwCOtBY/eRke0FSDFfNmYUlreTjDZjeSigueLWBh/kssUfJhhzd1MPNzk1vDPZcaHafGYz++oqScdcFQY/0lutsba15H/CiD21lPl8Rr+ishiNIRcSt7wuNB25daDk8w5huKKnv1uja4+LrldOsq4KKnLpHRwQxjebMY0DgAPUFDJcUxma4a2ipGn6RdJUPb5hYMJ7loM5PGzyibFaiWukGrWv6EDPRibp7+pQ58dooR8ekdwz/hdNhedi4VXK/aauZJldHhlM45S7R1Q/Qmw7bAfdb2mymG1m1sWHQ55ek91xFC3ypHdQ6mjieHadFq7XbZQ4ZE1oaHyuFoadlhcbgTbyGD/0qpe+SaZ1RVv5yZ/H6MbeDIxwA7P/AHRtilxeUTzjRjGob/vaeQTdTVMo2W1uKyVlXLVTmoq3ZpSLNaPIhb9Rg9Z4rxEWka0NAa0WA2LIzSulcXPOaIiLpMoiIhC9WhhEd8Yb2Rk+EZC3lr4EP72PZCfUB/VNzG0Tz+0q+wDOtYpyiIsevYF47crfw35CP8NnshVA7crfw35CP8NnshXmEa38lncd1M5+irTab57N6Z9QXMXT2m+ezemfUFzFVVPWv4lXVL1LOA8kVfY5FbGPOxrv/rt/RWCoPtE3+9Wfg/6wp+Em0xH7SqfpGP7Jx+9RWdERXy8hRERCEREQhF6vEQhYamjZILSNDvPv8d69w+qq6P5jUvY37J5zx+DrgeHesqJHNDxouFxuOYUmGqlhPuFSvCeWJ0Yy4nTuZ/nQdJh87CdO49ynOB7V0taP7LOyQ8WgkPHnY6zv0VNrUfhUZdmALHDUPYSxwPWCFSVOBUs1yy7D2Zju/lXUGNEZSBfoRQzbjlEZRHmKcCWrcNGDVsV9zpD+uXxsN9dnbHFIhzMVQZGOFmyyNa6SMcemRe/abnqWpQ0AjuSS+R1y+R2rnE6nU6qHR9HhHJp1Dg4DUBt4/RTKnFmNjvHmSvqKF7numqHmWd+rpHanzN6gOxZ0RahZSSR0ji5xzRERCbRERCEREQhFg2fP97O/B/oxZ1qbPu/vd34RH8jT/RNT5wv4FX/R7/NafvYp4iIsgvX147crfw35CP8ADZ7IVQO3K38N+Qj/AA2eyFeYRrfyWdx3Uzn6KtNpvns3pn1BcxdPab57N6Z9QXMVVU9c/iVdU3Us4DyRQTaOpaMVbdwAbCGkkjQnMbHqOoXf2kqQHU8csjoYJpQyeZvlMj0vbqvc6/dKzbQVGz1DSyR0sYrahzC1ri6R+VxFg90mjW232YL6cLq8wqky9sTrBFlncdqRI00tua4gNxcajrC+mC5AJtqBc8O1crBJAyNkbg9r7F1ntLbgm9233hdRWRFjZeYzRGJ5aVZFJyQNe0O+F3a4AgsjBBB3EEuXziPJAWsJgqM7gCQx7QM1uAIOnguhjdK92z9O2Fr3OLKY2YCTa1z5PBVxLh1TAOcdHNEBpnLXstfS2bTennBo2KwmbFHYezvcXvcrSMRAuQbXIvY2uN4vxKQwue4NY0ucdzWgknzAalWPBE39mCXgHyy24GjjUENI6iuDyYf8TZf6ktvy39/im9DMDeopp7PY2/xKLGFwdlLTmvbLY5rjeLb7r5VkRVH/APTkEAauZoN/9nJDj26b18cqOyQYfhcIsHECZo3Bx0bJ3nQ9tu1LoZErp1IdBzmm9jZQBlDI6MyNY8xtNnPDSWg9RO4LyGke/wCTY9/otc63nsFZGwjQ7BawHX5f/ogra5KsYc+jljLW2g1YQLE5w53S69RvShgNl0yka7RudYuqqlic02cC09TgQfAr4VhQ8pMVXaPEqaMxusC9tzkv9Kx1HnBuo7tnsz8BqA1hLopG54nHfa+rSeJGmvEELkt2gpmSABumw3C5WHYTNUuLaeN0hAuQ0XsO1YJ6d0bi2Rpa4aFrgQQe0FWfsBA2hwyaskGrwXDtYy7WN/idfxC53KPA2opKWuaAC9rWvt95he3wIeO9KWe7dOupQIdO+dr27FBaOgkmfkhY6R31Wgk+c23DtKz4hgNRTi88MkY63NNvHcrO2fjZhWDmoc28r2tkN/pOfpEzzC4/UrjbIbey1FVzFcWSRTXaLtaA11iQN2rTusexLoAWBOa6/CxtDWvd7xVeKeYRsxh0kZdnq5sts7o4X5QbXI0Yf6qO7Y4KKOtkiZ5Gj2djHahvdqO4Kx8JmbhGExOkHTe+MuB4umcLjztZf8qGNzIKWmhGm4PAyVa7SR0jZGigdK5tjnMgI6V9ALgHdfgtChw2Wc2gjfIRvDGk289t3epVyp4SIa0PYLCZmYgfXacrj39E+cqXzytwTC25GgzOyjX6Uzhdxd91oB07AOKNC5N0n4cOkfpZAblUlXQyQuyzMdG7qe0tPdff3LArJ2Tx/wCNS+kxENluwvjflDXNI0IFtAdQQR1G91A8Zww01TJC7UxvLb7rje094IPeuS2wuFHlhDWh7DcFcyuLhE/m/KDTb/ZW7sbQYLNE19fXVEVWb5+kYw07rNcGOuLcSe4Lk458mC7VjXtdIzNlL2A9JoPAlTmi5Q9nXQhklAIxaxaaeN9v42uLj596eiGSt8MbosLhruuXNiEMVfHT0NWa6B7HEucLvhc25sZAAHg2HDS67ajdJU0UmI5sFjljg5p3PiQ9EuJ/d82CS4a9Z7gpIsxizWtns0AZL0fCHvfT3cSc9q8duVv4b8hH+Gz2QqgduVv4b8hH+Gz2QnsI1v5KJjupnP0VabTfPZvTPqC5i6e03z2b0z6guYqqp65/Eq6pupZwHko5teGk04qXPbRmX+0OiALwLXbYHv8A92Up2exzBKd4GE0U1ZONxZA+R4PWXzeR5xZRjbmjL6QuBH7pwlLT5LwNMp8VK8E26xOema3DMGZC2wyvJyQ7vKY0iMEeYlajCXA04G4lZPGGkVN94Ci+3uM1dTicQxCnFLkie+CIOY85Xmxc97SbnonTS1t3Fc1a8tXUTVs7sRLjVsPNvDstmNF7MYG6ADXd19pWdSpTdywuIOvNbcFcVXtFJR4JTTQBpdzdOzpAkWLLHQEa6KA43t/VVcRilLAxxFwxlr2NxqSTvst+v2xilwdlLlIlbzbdB0bRm+cHrI4dZKhqHv3FLU1DjYMdlYKxRJn2Ys3UsfZ3dUZj+hBXE5MWE4nHbg2UnzZCPWR4rDsjtiaLPHKznaeTy49NCRYkX0NxoQd9huUqw7bDCqPNJSxPEjhawY69t+UF7rNHm6kosSDdOMLJHMkLraIzHBYMl9qNODiT3UxuuxVY8z42noqmxhnZG0X3CQx2t2ZhYecDrUCwTarm8U+F1AJDnPLw3e0PaWi19+UWHmC19scXZVV0k0JOR2TKSMp6LAL9moKA+wy3oFSGsLm/Ne3YrHwHAX0VBXQv1A54sd9dhhGV3n4HtBXE5JnWgrPRYf5Hr4wzlMaaGSGrzmXm3sY8AHnMzS1ubqdqLnjvWnsBtZS0cMsdS1+aR2r2tzBzMoaGkA3Ful+ZdXbcJ0SRabNE5AFQmKIvIawEudZrQN5cdAArM5RsPL24fTN1lPQH5WMJPZex7l5BthhVJ0qSnJktoQyxH8chuB5lwsM24D8UbVVgJaGuY0N15oEWaWjja5ud/SK4FgLX1phrY42lhcDpEcAFYu0OyhqKFlLBIImNyA3aTdsY0GhFtbHuXF2h2dfDgDoZHB7obPDmggWEuYb/ALpIUD2s2nfV1cj2PeIrhsbczgMrRa+W+hJue9dDZjbFsVPUU9YZHxyscGEEvLXFpbls46A6Hzhdl7SSnzUxOeW2tla98lJdu3c5glO9nk3p3G3UYy0fzEKtMPw99RK2KFpc9xsGjzXJJOgAsTdTPYDH+eaMOqIzLFIHBpuP3bbZnA3+iLEgjUHrW3RYxhuFPl+D87UTjMy5tYWOrWvsABcakAnRcuAdZyakayctkLrDUeS4WF7HS/GkdNUWJGWWTKcw5sdK1+2wb3qwNudj5cQ5sRysYyMOOVwcbudpe46gLd5UN2R22jjrKiorb55WjK9oJDbG/NgbwLZQD91RrEdop5pnyGWQZnFwAe8BoJ0aADoANO5F2hvFDZYY4iNdzzsrB5TqMsp6OSSxMUjWPI3G7QTv4XjPisfLGCYqZw1Zmk1G65a0g+AKj52uZNhL6aqMjpg4OiebuzWdmF3HUW6Q14ELPhe2cE1H8ExNry1oAjmYLuaG+TfiCN19bjelLgb9q7fLG/SANtIDvGxavJdCXYmwjc1kjneYtyj9XBa/KK8HFJ7cCwHziNt13sM2pw/DYX/AhLNM/TNI3Lu3Amws0dQFz6oFVVTpZHSSG7nuLnHrLjcrg5NsospayERg3N7rnVE7YammmfEKhrJNaYgnnr8ALG53cDwVi0nKlATlpsEndKNA1sEYseq7WXHgoG4PDmPheY5Y3B8cgtdrh2HeOxSPCuV3FaovhjFIHx6Olcx9zrluG5rX7k4yRrWXcbWVvhZMrBEzN25czCq51diNRVviZTOFoXU7AQWkAavuBd3RPAahSNaGF4a6IyPleZZpnmSWQi2Zx6hwGpW+sjXziaYuacl6Vh8BggDHDPavHblb+G/IR/hs9kKoHblb+G/IR/hs9kKdhGt/JVmO6mc/RVptN89m9M+oLmLp7TfPZvTPqC5iqqnrncSrqm6lnAeS0caw34RA+K+XMBZ2+xBDhccRoufi/KJizZI6WSojjzMuZII2hxaLje4dE6fRsu8oZtSy2JQHrid+hcrTCqh4cYhqsTzVJj8LRTunHxBY6elDC43c5zzme95LnOd1uJ3rMvV4rom68nc8uN3G6IiJFwi3cGwt1VUMhjsHPNgTewsCSTbsBWkrG5IMIzPlqHDyQImHtd0nkd2Ud66a3SNlIp4vayBqj20uwc9CzO8tkj0Bey/RJ3Zgd3nUburpwfGm4ma6B1jGHc2z0HNLL/maXfxBVvsTIIsSia+Nsl380Q8eSSbF4vxFj+q7cwXFlJnp2BzSw5HJR6yK3NuttXUUzIY4YpGujD3CQHi4gAAacFHNqcFgfRw4hTxc215ZzsINm6uIJbbdqLaaWN0hZbUVxJSgEhrrka1BgvFds+0EFJhrKqngHNuyWYA1hAeba6HcuJStpcciltBzE8YBD25fpXy3IAzC4IIIS+z2XzXbqID3Q/O11VyKd8l+DxVDqllRG1/QYNRci7nh2U7wdBqOoLByeYNDNWzxTxiQNY/Lm4ZZAwnz2I1XIZe3amW0xdo567+ChsUpabtJaeBaSD4hfK7+2ezBoKnILmJ4zROO+19WntB8QQpLUYbG7ZtkhY3OyzmusL3M+U679QSgNNyNyRtO4lzDraLqul6rS2OwOGhoDXVTQXlmcXAOVh8hrAfpO017QFo0GLU2MymGpp2wykExSxnpaalrjYXNtdbg2O5L7PtzTn4TIXdZx1BV2vFvY3hL6SofDJvYbXG5zTq1w84IK0U3ayhuaWkgoiIhcr0L42CZ+/qz95o/mcV9hfWwTelVH/NA9pRqw2p38vNarosL1nL6qXIiLKL1ReO3K38N+Qj/AA2eyFUDtyt/DfkI/wANnshXmEa38lncd1M5+irTab57N6Z9QXMXT2m+ezemfUFzFVVPWv4lXVL1LOA8kUQ2vFq2lPW2Qev3qXqI7baVFIfvPHs+9SsMP9wOB8lX4429DJwXwiItGvGUREQhegK+MAwB1PhrYGODJTG4l5F8ssguTbjYm3cqX2ekibVwuqDaISNLzwABuL9l7X7FN+UjbN3Osio5y0NbmkdE7eXeS3M3qAv/ABBPRkAElWdG5kTHSO4LvbFbDyYfO9xlbIx7A3QOabhwIOt+1Q+jpcm0eW1h8Je4Dscx0g9a5uAbb1ENRG6WeV8QcOca57n3YdHaOvqN+nUu3j2MUzMagqmSB8Zax8hj6ViGuZqBxtluN46kt2kZb057SJ7G6OVnbV39scLw99Y19dUFj8jRzQNgWgusSQ0uAOvEblzOUgv+BwilDDQjJZ0Zv0howHqb1b7nesm0+HUeJStnZiEMdmBha7LewJN7Oe0g69S5mO4/S0+HGhonmfNq+W3RF3Z3EcCTbS2g60rjrTszhZ97AHaNZUooMFbWYHBE5/NgsicX2Btlfm4kdS1MddHgdFkpGOL5iW886xs4N8pxHEAnK0C29cWq2hhk2fEAeOdZzTDGdHG0gcSBxbYbwsmAbRQVtCaPEZBG5o/dzOIHk+Qcx0zt3WO8JbjUNdkplYbNbYO0cj6JyNn+0VH4cftle8nDP73qexs//XatXk6xeCjrZmyStyPAYyUjKx2RxNzfybjddZNgMZhjxOodI9rRLzgY4kBp/e5950FxYhctt7qZiItECdRK7tcW4tHV0riBPTzPMJ4loJDe7ew9xWnKwjZdwcLENIIO8EVNiD2iyhc+NvhxGSogdqJpCDe4c0vNwbb2kKdbR7Y01XhEuR7WSPDRzJIDw/nGuOn0hvOYJQ4G99a7ZKx+kSc7EcQnKI+2D04b5JdBfzCMkf0UI2Fv8Z02X7TXzZHX/RSTCNo6esw/4FXSc09oAjld5PQ+TJPAjcQd44ru4JNRUNPG6pfRmWK4ZJDZ73Ai2bdmLjrfeEltJ17pCwTSNkDhYAeGxRPlYA+MdN5hjv58z/6KGKU8oszJK4yxStmbJGxwLSDkAGUNNvNfr1Kiyaf8RVfVG8rj2oiIuVGXoWXYHdU/j/0KxBZdgD0an8c+oqHXf4zuXmtZ0U/zOX1UrREWXXqS8duVv4b8hH+Gz2QqgduVv4b8hH+Gz2QrzCNb+SzuO6mc/RVptN89m9M+oLmLp7TfPJvTPqC5iqqnrX8Srul6ln/UeSKI7f6fBXdUx/XL7lLlzMfwFtZGGPc5tnZgW232tuPnTlFK2KZr3akziELp6d8bdZCjb66Mb5Gfmb71iOLQj/EZ4rpUvJzTt8sySHzho8B710ItjaRv+CD6RefWVduxGnGq55LDM6Iyn4nWUbONQfaN/X3Lz49g+0Hg73KWDZilH/x4vyhfQ2cpvsIvyNTf5pD8p8E8Oh5+f77lEPj+D7QeDvcvPj+D648He5TH9nqb7CL8jfcvRgFP9hF+RvuSfmkPynwXX6P/AH/fcod8fwfaDwd7k+PoPtB4O9ymPxBT/YRfkanxBT/YRfkaj80h+U+CP0f+/wC+5Q/49g+0Hg73L6GMwn/Eb+qlv7PU32EX5G+5ejZ+m+wi/I1H5pD8p8En6P8A+T77lFW4lEd0jPzBfYrGHc9n5m+9SGbZWldvgj7hl9my05NgqQ/Qc3zPd/W67GJQHXcdyZd0QkHwvC5omB3OHiF9ArYfyc0p3GUfxtPrasR5NYOEko/L7k4MQpj/ALHuTB6JVI1OC+Usvf8A9bx8J5R+Vejk7bwqJv096X8dTfP4FN/pSq3j75r5svLLL+wA4VU36e9e/sIeFXN4D3o/HU3z+BXJ6K1nYsS8WV2w7+FXL3j/AMlidsRUfRrHd7T/AKkorKc/7+B+i4PRetGwIixHY2s4VTT58/uXz+yFb/zLP5v9K7/EwfOPFNfpqt+VbAXvJ8750P8AOB9pap2SrhuqIz3uH/YupsdgE1KZefLTnLSMpvqM176dqj1k0Tqdwa4E5eavMCwqpo6oPkbl/wCqSoiLNLfLx25W/hvyEf4bPZCqB25W/hvyEf4bPZCvMI1v5LO47qZz9FXG1kOWtlvxIcPMWhchTbb/AAokNnaN3Qf5r3afEkd6hKg18RjncDtzVnh0wlp2kbBbuRERQVYIiIhIiIiEIiIhCIiIQiIiEqIiISIiIhKiIiEIiIhIiIiEIiIhCIiIQiIiEJlvoPMripIcsbGng1o8AAq32Twrn6lpI6EZD3HhceSO8+pWeAtNg8JDHPO1ZXG5g57Yxs9VjmiDmlrgCCLEHcQd4Ve7QbHvhcXwAvi32GrmDqI4gdasUrxWdVSMqW2d3qqpKySmddmraFTCKcba0bB0gxocd5yi/ioQVj6mD2D9C91tKOp/Ex6drLxERRlMRERCEREQhEREIRERCEREQhEREIRERCEREQhEREIRERCEREQhF0cIwCWpP7ttm8Xu8keb6x7AtzZemY+UZ2td6QB9asljABYAADcArmgw9s40nHLcqHEcTdTn2bBnvWphGEMpowyP+J3Fx4kresvAvVqWtDBot1BZN7i8lzjcr//Z"/>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38" t="55597" r="40421" b="27995"/>
          <a:stretch/>
        </p:blipFill>
        <p:spPr bwMode="auto">
          <a:xfrm>
            <a:off x="271424" y="1239886"/>
            <a:ext cx="7840800" cy="21891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839416" y="3644214"/>
            <a:ext cx="9721080" cy="1200329"/>
          </a:xfrm>
          <a:prstGeom prst="rect">
            <a:avLst/>
          </a:prstGeom>
          <a:ln>
            <a:solidFill>
              <a:schemeClr val="tx1"/>
            </a:solidFill>
          </a:ln>
        </p:spPr>
        <p:txBody>
          <a:bodyPr wrap="square">
            <a:spAutoFit/>
          </a:bodyPr>
          <a:lstStyle/>
          <a:p>
            <a:pPr lvl="0" algn="just"/>
            <a:r>
              <a:rPr lang="pt-BR" sz="2400" b="1" dirty="0"/>
              <a:t>15. </a:t>
            </a:r>
            <a:r>
              <a:rPr lang="pt-BR" sz="2400" dirty="0"/>
              <a:t>O valor do superávit ou </a:t>
            </a:r>
            <a:r>
              <a:rPr lang="pt-BR" sz="2400" u="sng" dirty="0"/>
              <a:t>déficit deve ser incorporado ao Patrimônio Social</a:t>
            </a:r>
            <a:r>
              <a:rPr lang="pt-BR" sz="2400" dirty="0"/>
              <a:t>. O superávit, ou parte de que tenha restrição para aplicação, deve ser reconhecido </a:t>
            </a:r>
            <a:r>
              <a:rPr lang="pt-BR" sz="2400" b="1" dirty="0"/>
              <a:t>em conta específica </a:t>
            </a:r>
            <a:r>
              <a:rPr lang="pt-BR" sz="2400" dirty="0"/>
              <a:t>do Patrimônio Líquido. </a:t>
            </a:r>
          </a:p>
        </p:txBody>
      </p:sp>
      <p:sp>
        <p:nvSpPr>
          <p:cNvPr id="17" name="CaixaDeTexto 16"/>
          <p:cNvSpPr txBox="1"/>
          <p:nvPr/>
        </p:nvSpPr>
        <p:spPr>
          <a:xfrm>
            <a:off x="9154750" y="4569833"/>
            <a:ext cx="1296000" cy="307777"/>
          </a:xfrm>
          <a:prstGeom prst="rect">
            <a:avLst/>
          </a:prstGeom>
          <a:solidFill>
            <a:schemeClr val="bg1"/>
          </a:solidFill>
          <a:ln>
            <a:solidFill>
              <a:srgbClr val="FFFF00"/>
            </a:solidFill>
          </a:ln>
        </p:spPr>
        <p:txBody>
          <a:bodyPr wrap="square" rtlCol="0">
            <a:spAutoFit/>
          </a:bodyPr>
          <a:lstStyle/>
          <a:p>
            <a:pPr algn="ctr"/>
            <a:r>
              <a:rPr lang="pt-BR" sz="1400" b="1" dirty="0">
                <a:solidFill>
                  <a:srgbClr val="00B0F0"/>
                </a:solidFill>
              </a:rPr>
              <a:t>Res 1.409/12</a:t>
            </a:r>
          </a:p>
        </p:txBody>
      </p:sp>
      <p:pic>
        <p:nvPicPr>
          <p:cNvPr id="18" name="Image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6464" y="1989878"/>
            <a:ext cx="1008310" cy="313528"/>
          </a:xfrm>
          <a:prstGeom prst="rect">
            <a:avLst/>
          </a:prstGeom>
          <a:ln>
            <a:solidFill>
              <a:schemeClr val="tx1"/>
            </a:solidFill>
          </a:ln>
        </p:spPr>
      </p:pic>
      <p:pic>
        <p:nvPicPr>
          <p:cNvPr id="1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61" t="12594" r="65839" b="54152"/>
          <a:stretch/>
        </p:blipFill>
        <p:spPr bwMode="auto">
          <a:xfrm>
            <a:off x="9077977" y="1596743"/>
            <a:ext cx="813354" cy="113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p:cNvSpPr/>
          <p:nvPr/>
        </p:nvSpPr>
        <p:spPr>
          <a:xfrm>
            <a:off x="822619" y="5108991"/>
            <a:ext cx="9720653" cy="1200329"/>
          </a:xfrm>
          <a:prstGeom prst="rect">
            <a:avLst/>
          </a:prstGeom>
          <a:ln>
            <a:solidFill>
              <a:schemeClr val="tx1"/>
            </a:solidFill>
          </a:ln>
        </p:spPr>
        <p:txBody>
          <a:bodyPr wrap="square">
            <a:spAutoFit/>
          </a:bodyPr>
          <a:lstStyle/>
          <a:p>
            <a:pPr lvl="0"/>
            <a:r>
              <a:rPr lang="pt-BR" sz="2400" b="1" dirty="0"/>
              <a:t>23. </a:t>
            </a:r>
            <a:r>
              <a:rPr lang="pt-BR" sz="2400" dirty="0"/>
              <a:t>No Balanço Patrimonial, a denominação da conta Capital deve ser substituída por Patrimônio Social, </a:t>
            </a:r>
            <a:r>
              <a:rPr lang="pt-BR" sz="2400" b="1" dirty="0"/>
              <a:t>integrante do grupo Patrimônio Líquido</a:t>
            </a:r>
            <a:r>
              <a:rPr lang="pt-BR" sz="2400" dirty="0"/>
              <a:t>. ....</a:t>
            </a:r>
          </a:p>
        </p:txBody>
      </p:sp>
      <p:sp>
        <p:nvSpPr>
          <p:cNvPr id="21" name="CaixaDeTexto 20"/>
          <p:cNvSpPr txBox="1"/>
          <p:nvPr/>
        </p:nvSpPr>
        <p:spPr>
          <a:xfrm>
            <a:off x="4244497" y="3685542"/>
            <a:ext cx="6315999" cy="369332"/>
          </a:xfrm>
          <a:prstGeom prst="rect">
            <a:avLst/>
          </a:prstGeom>
          <a:noFill/>
          <a:ln w="28575">
            <a:solidFill>
              <a:srgbClr val="FF6600"/>
            </a:solidFill>
          </a:ln>
        </p:spPr>
        <p:txBody>
          <a:bodyPr wrap="square" rtlCol="0">
            <a:spAutoFit/>
          </a:bodyPr>
          <a:lstStyle/>
          <a:p>
            <a:endParaRPr lang="pt-BR" dirty="0"/>
          </a:p>
        </p:txBody>
      </p:sp>
      <p:cxnSp>
        <p:nvCxnSpPr>
          <p:cNvPr id="7" name="Conector de seta reta 6"/>
          <p:cNvCxnSpPr>
            <a:stCxn id="21" idx="2"/>
            <a:endCxn id="22" idx="0"/>
          </p:cNvCxnSpPr>
          <p:nvPr/>
        </p:nvCxnSpPr>
        <p:spPr>
          <a:xfrm flipH="1">
            <a:off x="5637357" y="4054874"/>
            <a:ext cx="1765140" cy="1113987"/>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1722330" y="5168861"/>
            <a:ext cx="7830054" cy="369332"/>
          </a:xfrm>
          <a:prstGeom prst="rect">
            <a:avLst/>
          </a:prstGeom>
          <a:noFill/>
          <a:ln w="28575">
            <a:solidFill>
              <a:srgbClr val="FF6600"/>
            </a:solidFill>
          </a:ln>
        </p:spPr>
        <p:txBody>
          <a:bodyPr wrap="square" rtlCol="0">
            <a:spAutoFit/>
          </a:bodyPr>
          <a:lstStyle/>
          <a:p>
            <a:endParaRPr lang="pt-BR" dirty="0"/>
          </a:p>
        </p:txBody>
      </p:sp>
      <p:sp>
        <p:nvSpPr>
          <p:cNvPr id="26" name="CaixaDeTexto 25"/>
          <p:cNvSpPr txBox="1"/>
          <p:nvPr/>
        </p:nvSpPr>
        <p:spPr>
          <a:xfrm>
            <a:off x="3287688" y="519063"/>
            <a:ext cx="5616624" cy="461665"/>
          </a:xfrm>
          <a:prstGeom prst="rect">
            <a:avLst/>
          </a:prstGeom>
          <a:noFill/>
        </p:spPr>
        <p:txBody>
          <a:bodyPr wrap="square" rtlCol="0">
            <a:spAutoFit/>
          </a:bodyPr>
          <a:lstStyle/>
          <a:p>
            <a:pPr algn="ctr"/>
            <a:r>
              <a:rPr lang="pt-BR" sz="2400" dirty="0"/>
              <a:t>Apuração do Superávit</a:t>
            </a:r>
          </a:p>
        </p:txBody>
      </p:sp>
      <p:sp>
        <p:nvSpPr>
          <p:cNvPr id="20" name="CaixaDeTexto 1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25" name="Imagem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21</a:t>
            </a:fld>
            <a:endParaRPr lang="pt-BR"/>
          </a:p>
        </p:txBody>
      </p:sp>
      <p:pic>
        <p:nvPicPr>
          <p:cNvPr id="23" name="Imagem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427769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775080" y="2087230"/>
            <a:ext cx="4641838" cy="954107"/>
          </a:xfrm>
          <a:prstGeom prst="rect">
            <a:avLst/>
          </a:prstGeom>
          <a:noFill/>
        </p:spPr>
        <p:txBody>
          <a:bodyPr wrap="square" rtlCol="0">
            <a:spAutoFit/>
          </a:bodyPr>
          <a:lstStyle/>
          <a:p>
            <a:pPr algn="ctr"/>
            <a:r>
              <a:rPr lang="pt-BR" sz="2800" b="1" dirty="0"/>
              <a:t>Receita Operacional e </a:t>
            </a:r>
          </a:p>
          <a:p>
            <a:pPr algn="ctr"/>
            <a:r>
              <a:rPr lang="pt-BR" sz="2800" b="1" dirty="0"/>
              <a:t>Receita Diferida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3862614"/>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22</a:t>
            </a:fld>
            <a:endParaRPr lang="pt-B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436226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6" descr="data:image/jpeg;base64,/9j/4AAQSkZJRgABAQAAAQABAAD/2wCEAAkGBhQQDxUUDxQVFBQWFRQUFRQVFhQXFxUUFBQXFBQVFhgXHCYeFxojHBcUHy8gIycpLCwsFR4xNTAqNSYrLCkBCQoKDgwOGg8PGiwkHyUpLSwxLTAvKSwsLy4uNSksLCo1LCksLCwvLCwpLCwsLCwtLCwsLCwsLCwpLCwsKSktLP/AABEIAMoA+gMBIgACEQEDEQH/xAAcAAEAAgMBAQEAAAAAAAAAAAAABgcDBAUBAgj/xABNEAABAwIDAwcGCwUGBgIDAAABAAIDBBEFEiEGMUEHEyJRYYGRMnFysbLRFBUzNEJSU2JzkqEWI4KiwSQlQ2PS8DVUs8Li8USjCBcm/8QAGwEAAQUBAQAAAAAAAAAAAAAAAAEDBAUGAgf/xAA6EQABAwICBgcGBQQDAAAAAAABAAIDBBEFIRIxQVFxgQYzYZGhscETIjJS0fAUFRZi4SMkNEJjcvH/2gAMAwEAAhEDEQA/ALvUW2g20EJMcAD3jQuPktPV94rPtnjRghDIzZ8lxcb2tG8jt3BVyqPEsQMR9lHr2lX+F4a2Ye1l1bBvW5W4vNMbyyOd2XIHgNFpoizT3uebuN1qWRtYLNFkREXCcRERCEREQhEREIRERCREREIRERCEREQlRERCEREQhEREIRERCFlgq3xm8b3NP3XEKT4Nt29pDanpN+uB0h5x9Lu1UTRSYKqWE3YfoodRRxTiz289quWCdr2hzSC0i4I3EFZFANh8bLJOYeeg++S/0X77DsPrU/C2NLUtqIw8LFVdK6mlLDy4Ksts6kvrHjgwNYPC5/Urhrp7S/PJvTPqC5ix1U4umeTvK29G0NgYBuCIiKMpSIiIQiIiEIiIhCIiIQiLDV1bImF8jg1o3k+rtPYsWBYDNi3Tkz09FwA0lqe/6Efbx4X3h0MAaZHmzRt9BvKg1VYyAZ5nctN2IzVTzDhcfPPGj5TpDFfrcdCez1rKzk9xWnvIyphqHHV0Li+x6w0uaAD5iFY/OUuHwtYXQ00Q8lpc1g7rm7j26lbdDiMU7c0EjJW9bHNcP0OiiuxSRg/ox+5vIvfidnJZ2SpllfpOdY7hsVUOx/mXBldDJSP/AMxp5tx+7INCurFKHAOaQ4HcQQQe8KxqmkbKwslaHsdoWvALSO0HRQiu5KI2uL8OnkpHHXJ8pCT1FjtQO8rqKtppsn+4e9v1HipsWJyMykGkO4rSRadXSV9J86p+ejH+NS3fYdboz0gvaDFop/kntceLdzh52nUeCkmE20m5jeMx/HNW8NbDNk057jkVtoiJlS0REQlRERCEREQhEREJF9xSljg4aFpDh5wbhXFDJma1w4gHxF1TJ3K38N+Qj/DZ7IV/g7yNMcFmsdaPcPH0VabTfPJvTPqC5i6e03z2b0z6guYqep61/Eq9pepZwHkiIiYUlEREIRERCEREQkRc/GcbjpY80h1OjWDynHqHv4LFjmPCnysY0yzyG0cTbkknQEga29a7+xfJ46OT4XiZEtUdWRmxZB1ADcXDs0HC51T9o4Ge1n1bBtd/G8qqra8Rf0483eS5+y+wsla9lXioysHSho+AH0XS38cu88bDRdrENrZ6uZ1JgcbZnt6MtU75vBwsDaz3Dsvu0Dljxx8+LVzsOpHOjp4rGvqG77O1EDD9Y8e++gN7KwPBIaOBsNNGI42aBo6+Jcd7nHiTvVrRYcavRqKoZf6s2Aff8rKSzkuOdztKrKLkAbO4yYjXTzyu1c5ga3XqBfmNu4Lyo/8AxzpxrT1lRGetwY72cpU52320bhUDJZIZZQ6QR2iAOUkE3cTu3adZXbq6zm4XykOIaxzy1ou4hrS6wHXpuWnDQBYalEVN1HJRjNJ0qDEDKBuY572E9mV+Zh7yFkwjlMnpZm02OwOp5DoJ8tmO7XAaW+8wkdisvYva6PFKQVELHsaXOYWvtcFp1sRoRqNQt/GsDhrIHQ1UbZI3DUOG7tad7SOsaqvq8NpqpujIwcRkV22RzdRXLjkDgHNILSAWuBuCDuII3jtXLxnZSlrPnELXO4SDoSA9YkbZyheHQy7PYkyjme6Shqj/AGeR2+J97ZTwBuWg20N2u61ZS88r6SbDJ7Ncd4IyU+N4kF1XdZsNWU5vRzMqY9f3VQcsjRwDZWizu+y5EmMmF2WthlpXbryNJjJ7JW9Eq2145oIsbEcQdR4LpmKk5TMDu0ZH6eCnRVc0XwuuNxzVaxTB7czCHNO4tNx4hfa5/Kts7HTczNQkwVEsoj5qI5RILEl+QaAg5QdLdIXW1Rse2NglIc8NAc4cXW1KtCxjoWzMOTr5HXl961dUdaagkFtrdyzIiJlWSIiIQiIiEi8duVv4b8hH+Gz2QqgduVv4b8hH+Gz2QrzCNb+SzuO6mc/RVptN89m9M+oLmLp7TfPZvTPqC5iqqnrn8Srql6lnAeSItbEaMzROjD3R5hbO3eNf9hVrRVlaySRkEr3Bji05nAjQkXs+/UpNLRfiWktcARvUStxBtGQZB7p2q00uoAMSxIjWVg/hj/o1fDxXP8qqt6JI9kBSBhL9rh4/RVj+k9GNV/BWEirn4uqT5VXJ4v8A9S+xh0oFzVzWG/pEf9y7/KP3juTB6V0u4/fJWJZcuvxV3OCCkZz1S/yY27mj68h3NaO1QzDcJqa6cQUc88p05yRz3CKNu67j/u+4XV37I7GQYbEWw3c91ucmd5Uh/wC1vU3xuVArBDh/xu0nbG+p7PNPnGHTs/pN0e0rT2M2EZRXmndz1Y8dOY65L72RX3DhfeewaLqbW478BoZqje5jOgOuRxDWDxIPcuuoNyxg/FgcPJbUQOkHWy5HrLVQ073V1az2xvdw7tyrX+60kKY8nGzvwLD4xJrNL+/qHnynSy9J1zxsCG93apL8KZnyZm57Xy3Ga3XbfZIZQ5ocw3a4AgjqIuP0VcMgjodoqusxF3NxywxMpZng80Bla2VhfbKx4LBoSLhxPFeqjJVisosvvXtlo0GO09QLwTwyj/LkY/2St66VC8jjDRZoAHUBYdfBec83NluM1r5bi9gbXtvte3isFdikUDc08kcbRvdI9rB4uIUQ2erxiGMS1dOc1LBTfBI5QOjNK+VsspYfpNbka2+65QhYuWzCBNg8r/p07mTxu4tLXBrrH0XHwHUt7A8Q+EUsMx3yRRvPnc0F363Wpy1YoIMEnBNnSlkLR1lzwXfytee5fWyFKYsOpWO0c2CK4PAlodb9VkOlQb7KM7bnyUqm1lddc3H8fiooHTTnQaNaPKkefJYwcXH9N6x7S7TQ0EHOzm5OkcbfLkf9Vo9Z3BUbjePYhVVYqHsF235qM5SyIH6oJ8rrcdSe62fwrCH1Z03ZMHj2D1KdmqI4zZxspdTRS1E7qut+WdpHH9Gni4Mb97fc9vaV0lAmbQ4j9WPvDfevsbR4h9nEe4f6lpZMNmedbbbBfIDcrWDG8PhYGNd5fVTq6KCftVXj/BjPd/5J+2FcN9Ozwd/qTX5VP2d6lDH6I/7Kdry6gn7aVv8Ayzfyv965T8eqZq+OTm/3rbBsQzAEWJI1PG5uumYTKb6RAy3pTjdM6wjNzdWiiwUUr3RtdKzI8jVl82Xsus6qXDRNldtOkLrx25W/hvyEf4bPZCqB25W/hvyEf4bPZCu8I1v5LPY7qZz9FWm03z2b0z6guYuntN89m9M+oLmKqqetfxKuqXqWcB5Iq6w/o1lWzqkJ/ncP6qxVXFT0MXmH1y4+LQ9WeEH3njsWe6UR6VJzXWREV0vK0XzNEHtLXC4O8FfSIQCQbhYMGE1BKZaCUxkizmPGeN4GoDh/XeOtTPDeWJzDbEaYsH2sHTb3tcbjx7lE16olTRQVXWtud+o96s4MUmiyJuFc2DbR01Y3NSzMk6wD0h52HpDwWXGsJZV00kE3kSNLTbeOIcO0EAjzKhp8IY52dl43jUPjOUg9eikGD7f4hR2EuWtiH1ujMB2OHld91nZ+j743CSlfmM7HI9+ryV7Bi0Mos/JWFsBtI6kc3C8ROWWMZaWY6MqYR5Aa46Z2izcu/QcQVYbow4EOAIOhB1BHURxVSU23OGYtHzFWBG4/4VR0SHcDHINA7tuCupT4LiNJpQV4ki3tirWGWw4BsrCHFqvafGQwCOtBY/eRke0FSDFfNmYUlreTjDZjeSigueLWBh/kssUfJhhzd1MPNzk1vDPZcaHafGYz++oqScdcFQY/0lutsba15H/CiD21lPl8Rr+ishiNIRcSt7wuNB25daDk8w5huKKnv1uja4+LrldOsq4KKnLpHRwQxjebMY0DgAPUFDJcUxma4a2ipGn6RdJUPb5hYMJ7loM5PGzyibFaiWukGrWv6EDPRibp7+pQ58dooR8ekdwz/hdNhedi4VXK/aauZJldHhlM45S7R1Q/Qmw7bAfdb2mymG1m1sWHQ55ek91xFC3ypHdQ6mjieHadFq7XbZQ4ZE1oaHyuFoadlhcbgTbyGD/0qpe+SaZ1RVv5yZ/H6MbeDIxwA7P/AHRtilxeUTzjRjGob/vaeQTdTVMo2W1uKyVlXLVTmoq3ZpSLNaPIhb9Rg9Z4rxEWka0NAa0WA2LIzSulcXPOaIiLpMoiIhC9WhhEd8Yb2Rk+EZC3lr4EP72PZCfUB/VNzG0Tz+0q+wDOtYpyiIsevYF47crfw35CP8NnshVA7crfw35CP8NnshXmEa38lncd1M5+irTab57N6Z9QXMXT2m+ezemfUFzFVVPWv4lXVL1LOA8kVfY5FbGPOxrv/rt/RWCoPtE3+9Wfg/6wp+Em0xH7SqfpGP7Jx+9RWdERXy8hRERCEREQhF6vEQhYamjZILSNDvPv8d69w+qq6P5jUvY37J5zx+DrgeHesqJHNDxouFxuOYUmGqlhPuFSvCeWJ0Yy4nTuZ/nQdJh87CdO49ynOB7V0taP7LOyQ8WgkPHnY6zv0VNrUfhUZdmALHDUPYSxwPWCFSVOBUs1yy7D2Zju/lXUGNEZSBfoRQzbjlEZRHmKcCWrcNGDVsV9zpD+uXxsN9dnbHFIhzMVQZGOFmyyNa6SMcemRe/abnqWpQ0AjuSS+R1y+R2rnE6nU6qHR9HhHJp1Dg4DUBt4/RTKnFmNjvHmSvqKF7numqHmWd+rpHanzN6gOxZ0RahZSSR0ji5xzRERCbRERCEREQhFg2fP97O/B/oxZ1qbPu/vd34RH8jT/RNT5wv4FX/R7/NafvYp4iIsgvX147crfw35CP8ADZ7IVQO3K38N+Qj/AA2eyFeYRrfyWdx3Uzn6KtNpvns3pn1BcxdPab57N6Z9QXMVVU9c/iVdU3Us4DyRQTaOpaMVbdwAbCGkkjQnMbHqOoXf2kqQHU8csjoYJpQyeZvlMj0vbqvc6/dKzbQVGz1DSyR0sYrahzC1ri6R+VxFg90mjW232YL6cLq8wqky9sTrBFlncdqRI00tua4gNxcajrC+mC5AJtqBc8O1crBJAyNkbg9r7F1ntLbgm9233hdRWRFjZeYzRGJ5aVZFJyQNe0O+F3a4AgsjBBB3EEuXziPJAWsJgqM7gCQx7QM1uAIOnguhjdK92z9O2Fr3OLKY2YCTa1z5PBVxLh1TAOcdHNEBpnLXstfS2bTennBo2KwmbFHYezvcXvcrSMRAuQbXIvY2uN4vxKQwue4NY0ucdzWgknzAalWPBE39mCXgHyy24GjjUENI6iuDyYf8TZf6ktvy39/im9DMDeopp7PY2/xKLGFwdlLTmvbLY5rjeLb7r5VkRVH/APTkEAauZoN/9nJDj26b18cqOyQYfhcIsHECZo3Bx0bJ3nQ9tu1LoZErp1IdBzmm9jZQBlDI6MyNY8xtNnPDSWg9RO4LyGke/wCTY9/otc63nsFZGwjQ7BawHX5f/ogra5KsYc+jljLW2g1YQLE5w53S69RvShgNl0yka7RudYuqqlic02cC09TgQfAr4VhQ8pMVXaPEqaMxusC9tzkv9Kx1HnBuo7tnsz8BqA1hLopG54nHfa+rSeJGmvEELkt2gpmSABumw3C5WHYTNUuLaeN0hAuQ0XsO1YJ6d0bi2Rpa4aFrgQQe0FWfsBA2hwyaskGrwXDtYy7WN/idfxC53KPA2opKWuaAC9rWvt95he3wIeO9KWe7dOupQIdO+dr27FBaOgkmfkhY6R31Wgk+c23DtKz4hgNRTi88MkY63NNvHcrO2fjZhWDmoc28r2tkN/pOfpEzzC4/UrjbIbey1FVzFcWSRTXaLtaA11iQN2rTusexLoAWBOa6/CxtDWvd7xVeKeYRsxh0kZdnq5sts7o4X5QbXI0Yf6qO7Y4KKOtkiZ5Gj2djHahvdqO4Kx8JmbhGExOkHTe+MuB4umcLjztZf8qGNzIKWmhGm4PAyVa7SR0jZGigdK5tjnMgI6V9ALgHdfgtChw2Wc2gjfIRvDGk289t3epVyp4SIa0PYLCZmYgfXacrj39E+cqXzytwTC25GgzOyjX6Uzhdxd91oB07AOKNC5N0n4cOkfpZAblUlXQyQuyzMdG7qe0tPdff3LArJ2Tx/wCNS+kxENluwvjflDXNI0IFtAdQQR1G91A8Zww01TJC7UxvLb7rje094IPeuS2wuFHlhDWh7DcFcyuLhE/m/KDTb/ZW7sbQYLNE19fXVEVWb5+kYw07rNcGOuLcSe4Lk458mC7VjXtdIzNlL2A9JoPAlTmi5Q9nXQhklAIxaxaaeN9v42uLj596eiGSt8MbosLhruuXNiEMVfHT0NWa6B7HEucLvhc25sZAAHg2HDS67ajdJU0UmI5sFjljg5p3PiQ9EuJ/d82CS4a9Z7gpIsxizWtns0AZL0fCHvfT3cSc9q8duVv4b8hH+Gz2QqgduVv4b8hH+Gz2QnsI1v5KJjupnP0VabTfPZvTPqC5i6e03z2b0z6guYqqp65/Eq6pupZwHko5teGk04qXPbRmX+0OiALwLXbYHv8A92Up2exzBKd4GE0U1ZONxZA+R4PWXzeR5xZRjbmjL6QuBH7pwlLT5LwNMp8VK8E26xOema3DMGZC2wyvJyQ7vKY0iMEeYlajCXA04G4lZPGGkVN94Ci+3uM1dTicQxCnFLkie+CIOY85Xmxc97SbnonTS1t3Fc1a8tXUTVs7sRLjVsPNvDstmNF7MYG6ADXd19pWdSpTdywuIOvNbcFcVXtFJR4JTTQBpdzdOzpAkWLLHQEa6KA43t/VVcRilLAxxFwxlr2NxqSTvst+v2xilwdlLlIlbzbdB0bRm+cHrI4dZKhqHv3FLU1DjYMdlYKxRJn2Ys3UsfZ3dUZj+hBXE5MWE4nHbg2UnzZCPWR4rDsjtiaLPHKznaeTy49NCRYkX0NxoQd9huUqw7bDCqPNJSxPEjhawY69t+UF7rNHm6kosSDdOMLJHMkLraIzHBYMl9qNODiT3UxuuxVY8z42noqmxhnZG0X3CQx2t2ZhYecDrUCwTarm8U+F1AJDnPLw3e0PaWi19+UWHmC19scXZVV0k0JOR2TKSMp6LAL9moKA+wy3oFSGsLm/Ne3YrHwHAX0VBXQv1A54sd9dhhGV3n4HtBXE5JnWgrPRYf5Hr4wzlMaaGSGrzmXm3sY8AHnMzS1ubqdqLnjvWnsBtZS0cMsdS1+aR2r2tzBzMoaGkA3Ful+ZdXbcJ0SRabNE5AFQmKIvIawEudZrQN5cdAArM5RsPL24fTN1lPQH5WMJPZex7l5BthhVJ0qSnJktoQyxH8chuB5lwsM24D8UbVVgJaGuY0N15oEWaWjja5ud/SK4FgLX1phrY42lhcDpEcAFYu0OyhqKFlLBIImNyA3aTdsY0GhFtbHuXF2h2dfDgDoZHB7obPDmggWEuYb/ALpIUD2s2nfV1cj2PeIrhsbczgMrRa+W+hJue9dDZjbFsVPUU9YZHxyscGEEvLXFpbls46A6Hzhdl7SSnzUxOeW2tla98lJdu3c5glO9nk3p3G3UYy0fzEKtMPw99RK2KFpc9xsGjzXJJOgAsTdTPYDH+eaMOqIzLFIHBpuP3bbZnA3+iLEgjUHrW3RYxhuFPl+D87UTjMy5tYWOrWvsABcakAnRcuAdZyakayctkLrDUeS4WF7HS/GkdNUWJGWWTKcw5sdK1+2wb3qwNudj5cQ5sRysYyMOOVwcbudpe46gLd5UN2R22jjrKiorb55WjK9oJDbG/NgbwLZQD91RrEdop5pnyGWQZnFwAe8BoJ0aADoANO5F2hvFDZYY4iNdzzsrB5TqMsp6OSSxMUjWPI3G7QTv4XjPisfLGCYqZw1Zmk1G65a0g+AKj52uZNhL6aqMjpg4OiebuzWdmF3HUW6Q14ELPhe2cE1H8ExNry1oAjmYLuaG+TfiCN19bjelLgb9q7fLG/SANtIDvGxavJdCXYmwjc1kjneYtyj9XBa/KK8HFJ7cCwHziNt13sM2pw/DYX/AhLNM/TNI3Lu3Amws0dQFz6oFVVTpZHSSG7nuLnHrLjcrg5NsospayERg3N7rnVE7YammmfEKhrJNaYgnnr8ALG53cDwVi0nKlATlpsEndKNA1sEYseq7WXHgoG4PDmPheY5Y3B8cgtdrh2HeOxSPCuV3FaovhjFIHx6Olcx9zrluG5rX7k4yRrWXcbWVvhZMrBEzN25czCq51diNRVviZTOFoXU7AQWkAavuBd3RPAahSNaGF4a6IyPleZZpnmSWQi2Zx6hwGpW+sjXziaYuacl6Vh8BggDHDPavHblb+G/IR/hs9kKoHblb+G/IR/hs9kKdhGt/JVmO6mc/RVptN89m9M+oLmLp7TfPZvTPqC5iqqnrncSrqm6lnAeS0caw34RA+K+XMBZ2+xBDhccRoufi/KJizZI6WSojjzMuZII2hxaLje4dE6fRsu8oZtSy2JQHrid+hcrTCqh4cYhqsTzVJj8LRTunHxBY6elDC43c5zzme95LnOd1uJ3rMvV4rom68nc8uN3G6IiJFwi3cGwt1VUMhjsHPNgTewsCSTbsBWkrG5IMIzPlqHDyQImHtd0nkd2Ud66a3SNlIp4vayBqj20uwc9CzO8tkj0Bey/RJ3Zgd3nUburpwfGm4ma6B1jGHc2z0HNLL/maXfxBVvsTIIsSia+Nsl380Q8eSSbF4vxFj+q7cwXFlJnp2BzSw5HJR6yK3NuttXUUzIY4YpGujD3CQHi4gAAacFHNqcFgfRw4hTxc215ZzsINm6uIJbbdqLaaWN0hZbUVxJSgEhrrka1BgvFds+0EFJhrKqngHNuyWYA1hAeba6HcuJStpcciltBzE8YBD25fpXy3IAzC4IIIS+z2XzXbqID3Q/O11VyKd8l+DxVDqllRG1/QYNRci7nh2U7wdBqOoLByeYNDNWzxTxiQNY/Lm4ZZAwnz2I1XIZe3amW0xdo567+ChsUpabtJaeBaSD4hfK7+2ezBoKnILmJ4zROO+19WntB8QQpLUYbG7ZtkhY3OyzmusL3M+U679QSgNNyNyRtO4lzDraLqul6rS2OwOGhoDXVTQXlmcXAOVh8hrAfpO017QFo0GLU2MymGpp2wykExSxnpaalrjYXNtdbg2O5L7PtzTn4TIXdZx1BV2vFvY3hL6SofDJvYbXG5zTq1w84IK0U3ayhuaWkgoiIhcr0L42CZ+/qz95o/mcV9hfWwTelVH/NA9pRqw2p38vNarosL1nL6qXIiLKL1ReO3K38N+Qj/AA2eyFUDtyt/DfkI/wANnshXmEa38lncd1M5+irTab57N6Z9QXMXT2m+ezemfUFzFVVPWv4lXVL1LOA8kUQ2vFq2lPW2Qev3qXqI7baVFIfvPHs+9SsMP9wOB8lX4429DJwXwiItGvGUREQhegK+MAwB1PhrYGODJTG4l5F8ssguTbjYm3cqX2ekibVwuqDaISNLzwABuL9l7X7FN+UjbN3Osio5y0NbmkdE7eXeS3M3qAv/ABBPRkAElWdG5kTHSO4LvbFbDyYfO9xlbIx7A3QOabhwIOt+1Q+jpcm0eW1h8Je4Dscx0g9a5uAbb1ENRG6WeV8QcOca57n3YdHaOvqN+nUu3j2MUzMagqmSB8Zax8hj6ViGuZqBxtluN46kt2kZb057SJ7G6OVnbV39scLw99Y19dUFj8jRzQNgWgusSQ0uAOvEblzOUgv+BwilDDQjJZ0Zv0howHqb1b7nesm0+HUeJStnZiEMdmBha7LewJN7Oe0g69S5mO4/S0+HGhonmfNq+W3RF3Z3EcCTbS2g60rjrTszhZ97AHaNZUooMFbWYHBE5/NgsicX2Btlfm4kdS1MddHgdFkpGOL5iW886xs4N8pxHEAnK0C29cWq2hhk2fEAeOdZzTDGdHG0gcSBxbYbwsmAbRQVtCaPEZBG5o/dzOIHk+Qcx0zt3WO8JbjUNdkplYbNbYO0cj6JyNn+0VH4cftle8nDP73qexs//XatXk6xeCjrZmyStyPAYyUjKx2RxNzfybjddZNgMZhjxOodI9rRLzgY4kBp/e5950FxYhctt7qZiItECdRK7tcW4tHV0riBPTzPMJ4loJDe7ew9xWnKwjZdwcLENIIO8EVNiD2iyhc+NvhxGSogdqJpCDe4c0vNwbb2kKdbR7Y01XhEuR7WSPDRzJIDw/nGuOn0hvOYJQ4G99a7ZKx+kSc7EcQnKI+2D04b5JdBfzCMkf0UI2Fv8Z02X7TXzZHX/RSTCNo6esw/4FXSc09oAjld5PQ+TJPAjcQd44ru4JNRUNPG6pfRmWK4ZJDZ73Ai2bdmLjrfeEltJ17pCwTSNkDhYAeGxRPlYA+MdN5hjv58z/6KGKU8oszJK4yxStmbJGxwLSDkAGUNNvNfr1Kiyaf8RVfVG8rj2oiIuVGXoWXYHdU/j/0KxBZdgD0an8c+oqHXf4zuXmtZ0U/zOX1UrREWXXqS8duVv4b8hH+Gz2QqgduVv4b8hH+Gz2QrzCNb+SzuO6mc/RVptN89m9M+oLmLp7TfPJvTPqC5iqqnrX8Srul6ln/UeSKI7f6fBXdUx/XL7lLlzMfwFtZGGPc5tnZgW232tuPnTlFK2KZr3akziELp6d8bdZCjb66Mb5Gfmb71iOLQj/EZ4rpUvJzTt8sySHzho8B710ItjaRv+CD6RefWVduxGnGq55LDM6Iyn4nWUbONQfaN/X3Lz49g+0Hg73KWDZilH/x4vyhfQ2cpvsIvyNTf5pD8p8E8Oh5+f77lEPj+D7QeDvcvPj+D648He5TH9nqb7CL8jfcvRgFP9hF+RvuSfmkPynwXX6P/AH/fcod8fwfaDwd7k+PoPtB4O9ymPxBT/YRfkanxBT/YRfkaj80h+U+CP0f+/wC+5Q/49g+0Hg73L6GMwn/Eb+qlv7PU32EX5G+5ejZ+m+wi/I1H5pD8p8En6P8A+T77lFW4lEd0jPzBfYrGHc9n5m+9SGbZWldvgj7hl9my05NgqQ/Qc3zPd/W67GJQHXcdyZd0QkHwvC5omB3OHiF9ArYfyc0p3GUfxtPrasR5NYOEko/L7k4MQpj/ALHuTB6JVI1OC+Usvf8A9bx8J5R+Vejk7bwqJv096X8dTfP4FN/pSq3j75r5svLLL+wA4VU36e9e/sIeFXN4D3o/HU3z+BXJ6K1nYsS8WV2w7+FXL3j/AMlidsRUfRrHd7T/AKkorKc/7+B+i4PRetGwIixHY2s4VTT58/uXz+yFb/zLP5v9K7/EwfOPFNfpqt+VbAXvJ8750P8AOB9pap2SrhuqIz3uH/YupsdgE1KZefLTnLSMpvqM176dqj1k0Tqdwa4E5eavMCwqpo6oPkbl/wCqSoiLNLfLx25W/hvyEf4bPZCqB25W/hvyEf4bPZCvMI1v5LO47qZz9FXG1kOWtlvxIcPMWhchTbb/AAokNnaN3Qf5r3afEkd6hKg18RjncDtzVnh0wlp2kbBbuRERQVYIiIhIiIiEIiIhCIiIQiIiEqIiISIiIhKiIiEIiIhIiIiEIiIhCIiIQiIiEJlvoPMripIcsbGng1o8AAq32Twrn6lpI6EZD3HhceSO8+pWeAtNg8JDHPO1ZXG5g57Yxs9VjmiDmlrgCCLEHcQd4Ve7QbHvhcXwAvi32GrmDqI4gdasUrxWdVSMqW2d3qqpKySmddmraFTCKcba0bB0gxocd5yi/ioQVj6mD2D9C91tKOp/Ex6drLxERRlMRERCEREQhEREIRERCEREQhEREIRERCEREQhEREIRERCEREQhF0cIwCWpP7ttm8Xu8keb6x7AtzZemY+UZ2td6QB9asljABYAADcArmgw9s40nHLcqHEcTdTn2bBnvWphGEMpowyP+J3Fx4kresvAvVqWtDBot1BZN7i8lzjcr//Z"/>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264" t="27052" r="7379" b="33209"/>
          <a:stretch/>
        </p:blipFill>
        <p:spPr bwMode="auto">
          <a:xfrm>
            <a:off x="149830" y="101375"/>
            <a:ext cx="6552000" cy="4388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8328248" y="932527"/>
            <a:ext cx="3240360" cy="1200329"/>
          </a:xfrm>
          <a:prstGeom prst="rect">
            <a:avLst/>
          </a:prstGeom>
          <a:ln>
            <a:solidFill>
              <a:srgbClr val="FF6600"/>
            </a:solidFill>
          </a:ln>
        </p:spPr>
        <p:txBody>
          <a:bodyPr wrap="square">
            <a:spAutoFit/>
          </a:bodyPr>
          <a:lstStyle/>
          <a:p>
            <a:r>
              <a:rPr lang="pt-BR" b="1" i="1" dirty="0"/>
              <a:t>Revogada pela Resolução CFC nº 1305/10, publicada em 02 de dezembro de 2010 na Seção 1 do Diário Oficial da União.</a:t>
            </a:r>
            <a:endParaRPr lang="pt-BR" dirty="0"/>
          </a:p>
        </p:txBody>
      </p:sp>
      <p:sp>
        <p:nvSpPr>
          <p:cNvPr id="17" name="CaixaDeTexto 16"/>
          <p:cNvSpPr txBox="1"/>
          <p:nvPr/>
        </p:nvSpPr>
        <p:spPr>
          <a:xfrm>
            <a:off x="233808" y="1944840"/>
            <a:ext cx="5445000" cy="277485"/>
          </a:xfrm>
          <a:prstGeom prst="rect">
            <a:avLst/>
          </a:prstGeom>
          <a:noFill/>
          <a:ln w="28575">
            <a:solidFill>
              <a:srgbClr val="FF6600"/>
            </a:solidFill>
          </a:ln>
        </p:spPr>
        <p:txBody>
          <a:bodyPr wrap="square" rtlCol="0">
            <a:spAutoFit/>
          </a:bodyPr>
          <a:lstStyle/>
          <a:p>
            <a:endParaRPr lang="pt-BR" dirty="0"/>
          </a:p>
        </p:txBody>
      </p:sp>
      <p:cxnSp>
        <p:nvCxnSpPr>
          <p:cNvPr id="12" name="Conector de seta reta 11"/>
          <p:cNvCxnSpPr>
            <a:stCxn id="17" idx="3"/>
            <a:endCxn id="4" idx="1"/>
          </p:cNvCxnSpPr>
          <p:nvPr/>
        </p:nvCxnSpPr>
        <p:spPr>
          <a:xfrm flipV="1">
            <a:off x="5678808" y="1532692"/>
            <a:ext cx="2649440" cy="550891"/>
          </a:xfrm>
          <a:prstGeom prst="straightConnector1">
            <a:avLst/>
          </a:prstGeom>
          <a:ln>
            <a:solidFill>
              <a:srgbClr val="FF6600"/>
            </a:solidFill>
            <a:tailEnd type="arrow"/>
          </a:ln>
        </p:spPr>
        <p:style>
          <a:lnRef idx="1">
            <a:schemeClr val="dk1"/>
          </a:lnRef>
          <a:fillRef idx="0">
            <a:schemeClr val="dk1"/>
          </a:fillRef>
          <a:effectRef idx="0">
            <a:schemeClr val="dk1"/>
          </a:effectRef>
          <a:fontRef idx="minor">
            <a:schemeClr val="tx1"/>
          </a:fontRef>
        </p:style>
      </p:cxnSp>
      <p:sp>
        <p:nvSpPr>
          <p:cNvPr id="13" name="Retângulo 12"/>
          <p:cNvSpPr/>
          <p:nvPr/>
        </p:nvSpPr>
        <p:spPr>
          <a:xfrm>
            <a:off x="8328248" y="2996952"/>
            <a:ext cx="3240360" cy="646331"/>
          </a:xfrm>
          <a:prstGeom prst="rect">
            <a:avLst/>
          </a:prstGeom>
          <a:ln>
            <a:solidFill>
              <a:srgbClr val="FF6600"/>
            </a:solidFill>
          </a:ln>
        </p:spPr>
        <p:txBody>
          <a:bodyPr wrap="square">
            <a:spAutoFit/>
          </a:bodyPr>
          <a:lstStyle/>
          <a:p>
            <a:r>
              <a:rPr lang="pt-BR" dirty="0"/>
              <a:t>NBC TG 07 – Subvenção e Assistência Governamentais</a:t>
            </a:r>
          </a:p>
        </p:txBody>
      </p:sp>
      <p:cxnSp>
        <p:nvCxnSpPr>
          <p:cNvPr id="15" name="Conector de seta reta 14"/>
          <p:cNvCxnSpPr>
            <a:stCxn id="4" idx="2"/>
            <a:endCxn id="13" idx="0"/>
          </p:cNvCxnSpPr>
          <p:nvPr/>
        </p:nvCxnSpPr>
        <p:spPr>
          <a:xfrm>
            <a:off x="9948428" y="2132856"/>
            <a:ext cx="0" cy="864096"/>
          </a:xfrm>
          <a:prstGeom prst="straightConnector1">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9" name="Retângulo 18"/>
          <p:cNvSpPr/>
          <p:nvPr/>
        </p:nvSpPr>
        <p:spPr>
          <a:xfrm>
            <a:off x="130458" y="4562734"/>
            <a:ext cx="11931084" cy="2246769"/>
          </a:xfrm>
          <a:prstGeom prst="rect">
            <a:avLst/>
          </a:prstGeom>
          <a:solidFill>
            <a:schemeClr val="bg1"/>
          </a:solidFill>
          <a:ln>
            <a:solidFill>
              <a:srgbClr val="FF6600"/>
            </a:solidFill>
          </a:ln>
        </p:spPr>
        <p:txBody>
          <a:bodyPr wrap="square">
            <a:spAutoFit/>
          </a:bodyPr>
          <a:lstStyle/>
          <a:p>
            <a:pPr algn="just"/>
            <a:r>
              <a:rPr lang="pt-BR" sz="2000" b="1" dirty="0"/>
              <a:t>26. </a:t>
            </a:r>
            <a:r>
              <a:rPr lang="pt-BR" sz="2000" dirty="0"/>
              <a:t>Um dos métodos </a:t>
            </a:r>
            <a:r>
              <a:rPr lang="pt-BR" sz="2000" u="sng" dirty="0"/>
              <a:t>reconhece a subvenção governamental como receita diferida no passivo, sendo reconhecida como receita em base sistemática e racional durante a vida útil do ativo</a:t>
            </a:r>
            <a:r>
              <a:rPr lang="pt-BR" sz="2000" dirty="0"/>
              <a:t>.</a:t>
            </a:r>
          </a:p>
          <a:p>
            <a:pPr algn="just"/>
            <a:endParaRPr lang="pt-BR" sz="2000" b="1" dirty="0"/>
          </a:p>
          <a:p>
            <a:pPr algn="just"/>
            <a:r>
              <a:rPr lang="pt-BR" sz="2000" b="1" dirty="0"/>
              <a:t>27. </a:t>
            </a:r>
            <a:r>
              <a:rPr lang="pt-BR" sz="2000" dirty="0"/>
              <a:t>O outro método deduz a subvenção governamental do valor contábil do ativo relacionado com a subvenção para se chegar ao valor escriturado líquido do ativo, que pode ser nulo. </a:t>
            </a:r>
            <a:r>
              <a:rPr lang="pt-BR" sz="2000" u="sng" dirty="0"/>
              <a:t>A subvenção deve ser reconhecida como receita durante a vida do ativo depreciável por meio de crédito à depreciação registrada como despesa no resultado</a:t>
            </a:r>
            <a:r>
              <a:rPr lang="pt-BR" sz="2000" dirty="0"/>
              <a:t>.</a:t>
            </a:r>
          </a:p>
        </p:txBody>
      </p:sp>
      <p:cxnSp>
        <p:nvCxnSpPr>
          <p:cNvPr id="22" name="Conector angulado 21"/>
          <p:cNvCxnSpPr>
            <a:stCxn id="13" idx="2"/>
            <a:endCxn id="19" idx="0"/>
          </p:cNvCxnSpPr>
          <p:nvPr/>
        </p:nvCxnSpPr>
        <p:spPr>
          <a:xfrm rot="5400000">
            <a:off x="7562489" y="2176794"/>
            <a:ext cx="919451" cy="3852428"/>
          </a:xfrm>
          <a:prstGeom prst="bentConnector3">
            <a:avLst>
              <a:gd name="adj1" fmla="val 73309"/>
            </a:avLst>
          </a:prstGeom>
          <a:ln>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4464" y="3219859"/>
            <a:ext cx="1220055" cy="379369"/>
          </a:xfrm>
          <a:prstGeom prst="rect">
            <a:avLst/>
          </a:prstGeom>
          <a:ln>
            <a:solidFill>
              <a:schemeClr val="tx1"/>
            </a:solidFill>
          </a:ln>
        </p:spPr>
      </p:pic>
      <p:pic>
        <p:nvPicPr>
          <p:cNvPr id="2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61" t="12594" r="65839" b="54152"/>
          <a:stretch/>
        </p:blipFill>
        <p:spPr bwMode="auto">
          <a:xfrm>
            <a:off x="7077814" y="1896961"/>
            <a:ext cx="813354" cy="1134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9" name="CaixaDeTexto 28"/>
          <p:cNvSpPr txBox="1"/>
          <p:nvPr/>
        </p:nvSpPr>
        <p:spPr>
          <a:xfrm>
            <a:off x="6975716" y="74913"/>
            <a:ext cx="3170438" cy="707886"/>
          </a:xfrm>
          <a:prstGeom prst="rect">
            <a:avLst/>
          </a:prstGeom>
          <a:noFill/>
        </p:spPr>
        <p:txBody>
          <a:bodyPr wrap="square" rtlCol="0">
            <a:spAutoFit/>
          </a:bodyPr>
          <a:lstStyle/>
          <a:p>
            <a:pPr algn="ctr"/>
            <a:r>
              <a:rPr lang="pt-BR" sz="2000" b="1" dirty="0"/>
              <a:t>Receita Operacional e </a:t>
            </a:r>
          </a:p>
          <a:p>
            <a:pPr algn="ctr"/>
            <a:r>
              <a:rPr lang="pt-BR" sz="2000" b="1" dirty="0"/>
              <a:t>Receita Diferida </a:t>
            </a:r>
          </a:p>
        </p:txBody>
      </p:sp>
      <p:sp>
        <p:nvSpPr>
          <p:cNvPr id="3" name="Espaço Reservado para Número de Slide 2"/>
          <p:cNvSpPr>
            <a:spLocks noGrp="1"/>
          </p:cNvSpPr>
          <p:nvPr>
            <p:ph type="sldNum" sz="quarter" idx="12"/>
          </p:nvPr>
        </p:nvSpPr>
        <p:spPr/>
        <p:txBody>
          <a:bodyPr/>
          <a:lstStyle/>
          <a:p>
            <a:fld id="{48C8E9F3-318A-4C0B-8019-81287E742FE6}" type="slidenum">
              <a:rPr lang="pt-BR" smtClean="0"/>
              <a:t>23</a:t>
            </a:fld>
            <a:endParaRPr lang="pt-BR"/>
          </a:p>
        </p:txBody>
      </p:sp>
    </p:spTree>
    <p:extLst>
      <p:ext uri="{BB962C8B-B14F-4D97-AF65-F5344CB8AC3E}">
        <p14:creationId xmlns:p14="http://schemas.microsoft.com/office/powerpoint/2010/main" val="138372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40" r="2071"/>
          <a:stretch/>
        </p:blipFill>
        <p:spPr bwMode="auto">
          <a:xfrm>
            <a:off x="651000" y="1750124"/>
            <a:ext cx="10890000" cy="1963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65" y="4018678"/>
            <a:ext cx="1110871" cy="897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agem 20"/>
          <p:cNvPicPr>
            <a:picLocks noChangeAspect="1"/>
          </p:cNvPicPr>
          <p:nvPr/>
        </p:nvPicPr>
        <p:blipFill rotWithShape="1">
          <a:blip r:embed="rId5"/>
          <a:srcRect l="977" t="7944" r="88866" b="82012"/>
          <a:stretch/>
        </p:blipFill>
        <p:spPr>
          <a:xfrm>
            <a:off x="5723874" y="5250311"/>
            <a:ext cx="744255" cy="482945"/>
          </a:xfrm>
          <a:prstGeom prst="rect">
            <a:avLst/>
          </a:prstGeom>
          <a:solidFill>
            <a:schemeClr val="tx1"/>
          </a:solidFill>
          <a:ln>
            <a:solidFill>
              <a:schemeClr val="tx1"/>
            </a:solidFill>
          </a:ln>
        </p:spPr>
      </p:pic>
      <p:sp>
        <p:nvSpPr>
          <p:cNvPr id="9" name="CaixaDeTexto 8"/>
          <p:cNvSpPr txBox="1"/>
          <p:nvPr/>
        </p:nvSpPr>
        <p:spPr>
          <a:xfrm>
            <a:off x="3287688" y="519063"/>
            <a:ext cx="5616624" cy="461665"/>
          </a:xfrm>
          <a:prstGeom prst="rect">
            <a:avLst/>
          </a:prstGeom>
          <a:noFill/>
        </p:spPr>
        <p:txBody>
          <a:bodyPr wrap="square" rtlCol="0">
            <a:spAutoFit/>
          </a:bodyPr>
          <a:lstStyle/>
          <a:p>
            <a:pPr algn="ctr"/>
            <a:r>
              <a:rPr lang="pt-BR" sz="2400" dirty="0"/>
              <a:t>Apuração do Superávit</a:t>
            </a:r>
          </a:p>
        </p:txBody>
      </p:sp>
      <p:sp>
        <p:nvSpPr>
          <p:cNvPr id="10" name="CaixaDeTexto 9"/>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24</a:t>
            </a:fld>
            <a:endParaRPr lang="pt-BR"/>
          </a:p>
        </p:txBody>
      </p:sp>
      <p:pic>
        <p:nvPicPr>
          <p:cNvPr id="11" name="Image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12747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27348" y="1057012"/>
            <a:ext cx="11737303" cy="4708981"/>
          </a:xfrm>
          <a:prstGeom prst="rect">
            <a:avLst/>
          </a:prstGeom>
          <a:solidFill>
            <a:schemeClr val="bg1">
              <a:lumMod val="95000"/>
              <a:lumOff val="5000"/>
            </a:schemeClr>
          </a:solidFill>
          <a:ln>
            <a:solidFill>
              <a:schemeClr val="tx1"/>
            </a:solidFill>
          </a:ln>
        </p:spPr>
        <p:txBody>
          <a:bodyPr wrap="square">
            <a:spAutoFit/>
          </a:bodyPr>
          <a:lstStyle/>
          <a:p>
            <a:pPr algn="just"/>
            <a:r>
              <a:rPr lang="pt-BR" sz="2000" b="1" dirty="0">
                <a:latin typeface="+mj-lt"/>
              </a:rPr>
              <a:t>b. Apuração do superávit/déficit e reconhecimento das receitas e despesas de recursos vinculados: </a:t>
            </a:r>
            <a:r>
              <a:rPr lang="pt-BR" sz="2000" dirty="0">
                <a:latin typeface="+mj-lt"/>
              </a:rPr>
              <a:t>O reconhecimento das receitas e despesas é efetuado em conformidade com o regime contábil de competência de exercício. Recursos vinculados compreendem aos valores recebidos pela Associação e que somente </a:t>
            </a:r>
            <a:r>
              <a:rPr lang="pt-BR" sz="2000" u="sng" dirty="0">
                <a:latin typeface="+mj-lt"/>
              </a:rPr>
              <a:t>poderão ser utilizados em propósitos específicos</a:t>
            </a:r>
            <a:r>
              <a:rPr lang="pt-BR" sz="2000" dirty="0">
                <a:latin typeface="+mj-lt"/>
              </a:rPr>
              <a:t>, conforme determinado em seus respectivos contratos. Tais recursos possuem como contrapartida a conta de </a:t>
            </a:r>
            <a:r>
              <a:rPr lang="pt-BR" sz="2000" b="1" dirty="0">
                <a:latin typeface="+mj-lt"/>
              </a:rPr>
              <a:t>projetos a executar</a:t>
            </a:r>
            <a:r>
              <a:rPr lang="pt-BR" sz="2000" dirty="0">
                <a:latin typeface="+mj-lt"/>
              </a:rPr>
              <a:t>. Os valores recebidos e empregados do Contrato de Gestão e Convênio originados respectivamente de contratos com a Secretaria de Cultura do Estado de São Paulo e Ministério da Agricultura, Pecuária e Abastecimento (MAPA), são registrados da seguinte forma: </a:t>
            </a:r>
            <a:r>
              <a:rPr lang="pt-BR" sz="2000" b="1" dirty="0">
                <a:latin typeface="+mj-lt"/>
              </a:rPr>
              <a:t>Recebimento dos recursos: </a:t>
            </a:r>
            <a:r>
              <a:rPr lang="pt-BR" sz="2000" dirty="0">
                <a:latin typeface="+mj-lt"/>
              </a:rPr>
              <a:t>Quando ocorre o recebimento de recursos é reconhecido o débito de caixa e equivalentes de caixa e o crédito de projetos a executar no passivo circulante, conforme observado na </a:t>
            </a:r>
            <a:r>
              <a:rPr lang="pt-BR" sz="2000" b="1" dirty="0">
                <a:latin typeface="+mj-lt"/>
              </a:rPr>
              <a:t>NBC TG 07</a:t>
            </a:r>
            <a:r>
              <a:rPr lang="pt-BR" sz="2000" dirty="0">
                <a:latin typeface="+mj-lt"/>
              </a:rPr>
              <a:t>. </a:t>
            </a:r>
            <a:r>
              <a:rPr lang="pt-BR" sz="2000" b="1" dirty="0">
                <a:latin typeface="+mj-lt"/>
              </a:rPr>
              <a:t>Consumo como despesas: </a:t>
            </a:r>
            <a:r>
              <a:rPr lang="pt-BR" sz="2000" dirty="0">
                <a:latin typeface="+mj-lt"/>
              </a:rPr>
              <a:t>Quando ocorrem os gastos do Contrato de Gestão e Convênio MAPA, são reconhecidas as despesas em contrapartida ao passivo circulante. O reconhecimento da receita é registrado à débito do passivo de projetos a executar e contrapartida no resultado do exercício em receita de Recursos Governamentais - Contrato de Gestão e Recursos de Convênio. </a:t>
            </a:r>
            <a:r>
              <a:rPr lang="pt-BR" sz="2000" b="1" dirty="0">
                <a:latin typeface="+mj-lt"/>
              </a:rPr>
              <a:t>Rendimento de aplicações financeiras: </a:t>
            </a:r>
            <a:r>
              <a:rPr lang="pt-BR" sz="2000" dirty="0">
                <a:latin typeface="+mj-lt"/>
              </a:rPr>
              <a:t>Quando ocorre o rendimento de aplicações financeiras destes recursos, são reconhecidos </a:t>
            </a:r>
            <a:r>
              <a:rPr lang="pt-BR" sz="2000" b="1" dirty="0">
                <a:latin typeface="+mj-lt"/>
              </a:rPr>
              <a:t>a débito </a:t>
            </a:r>
            <a:r>
              <a:rPr lang="pt-BR" sz="2000" dirty="0">
                <a:latin typeface="+mj-lt"/>
              </a:rPr>
              <a:t>de Recursos Vinculados a Projetos no ativo circulante e </a:t>
            </a:r>
            <a:r>
              <a:rPr lang="pt-BR" sz="2000" b="1" dirty="0">
                <a:latin typeface="+mj-lt"/>
              </a:rPr>
              <a:t>a crédito</a:t>
            </a:r>
            <a:r>
              <a:rPr lang="pt-BR" sz="2000" dirty="0">
                <a:latin typeface="+mj-lt"/>
              </a:rPr>
              <a:t> de Receitas Financeiras.</a:t>
            </a:r>
          </a:p>
        </p:txBody>
      </p:sp>
      <p:pic>
        <p:nvPicPr>
          <p:cNvPr id="10" name="Imagem 9"/>
          <p:cNvPicPr>
            <a:picLocks noChangeAspect="1"/>
          </p:cNvPicPr>
          <p:nvPr/>
        </p:nvPicPr>
        <p:blipFill>
          <a:blip r:embed="rId3"/>
          <a:stretch>
            <a:fillRect/>
          </a:stretch>
        </p:blipFill>
        <p:spPr>
          <a:xfrm>
            <a:off x="3372192" y="5949280"/>
            <a:ext cx="5532120" cy="238082"/>
          </a:xfrm>
          <a:prstGeom prst="rect">
            <a:avLst/>
          </a:prstGeom>
        </p:spPr>
      </p:pic>
      <p:sp>
        <p:nvSpPr>
          <p:cNvPr id="13" name="Retângulo 12"/>
          <p:cNvSpPr/>
          <p:nvPr/>
        </p:nvSpPr>
        <p:spPr>
          <a:xfrm>
            <a:off x="4124914" y="6370649"/>
            <a:ext cx="3942169" cy="369332"/>
          </a:xfrm>
          <a:prstGeom prst="rect">
            <a:avLst/>
          </a:prstGeom>
        </p:spPr>
        <p:txBody>
          <a:bodyPr wrap="none">
            <a:spAutoFit/>
          </a:bodyPr>
          <a:lstStyle/>
          <a:p>
            <a:r>
              <a:rPr lang="pt-BR" b="1" dirty="0">
                <a:latin typeface="Helvetica-Bold"/>
              </a:rPr>
              <a:t>GF AUDITORES INDEPENDENTES</a:t>
            </a:r>
            <a:endParaRPr lang="pt-BR" sz="4800" dirty="0"/>
          </a:p>
        </p:txBody>
      </p:sp>
      <p:sp>
        <p:nvSpPr>
          <p:cNvPr id="9" name="CaixaDeTexto 8"/>
          <p:cNvSpPr txBox="1"/>
          <p:nvPr/>
        </p:nvSpPr>
        <p:spPr>
          <a:xfrm>
            <a:off x="3287688" y="519063"/>
            <a:ext cx="5616624" cy="461665"/>
          </a:xfrm>
          <a:prstGeom prst="rect">
            <a:avLst/>
          </a:prstGeom>
          <a:noFill/>
        </p:spPr>
        <p:txBody>
          <a:bodyPr wrap="square" rtlCol="0">
            <a:spAutoFit/>
          </a:bodyPr>
          <a:lstStyle/>
          <a:p>
            <a:pPr algn="ctr"/>
            <a:r>
              <a:rPr lang="pt-BR" sz="2400" dirty="0"/>
              <a:t>Apuração do Superávit</a:t>
            </a:r>
          </a:p>
        </p:txBody>
      </p:sp>
      <p:sp>
        <p:nvSpPr>
          <p:cNvPr id="14" name="CaixaDeTexto 13"/>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25</a:t>
            </a:fld>
            <a:endParaRPr lang="pt-BR"/>
          </a:p>
        </p:txBody>
      </p:sp>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63838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Retângulo 3"/>
          <p:cNvSpPr/>
          <p:nvPr/>
        </p:nvSpPr>
        <p:spPr>
          <a:xfrm>
            <a:off x="1587500" y="1651072"/>
            <a:ext cx="9261028" cy="1569660"/>
          </a:xfrm>
          <a:prstGeom prst="rect">
            <a:avLst/>
          </a:prstGeom>
          <a:ln>
            <a:solidFill>
              <a:schemeClr val="tx1"/>
            </a:solidFill>
          </a:ln>
        </p:spPr>
        <p:txBody>
          <a:bodyPr wrap="square">
            <a:spAutoFit/>
          </a:bodyPr>
          <a:lstStyle/>
          <a:p>
            <a:pPr lvl="0" algn="just"/>
            <a:r>
              <a:rPr lang="pt-BR" sz="2400" b="1" dirty="0"/>
              <a:t>11. </a:t>
            </a:r>
            <a:r>
              <a:rPr lang="pt-BR" sz="2400" dirty="0"/>
              <a:t>Enquanto não atendidos os requisitos para reconhecimento no resultado, a contrapartida da subvenção, de contribuição para custeio e investimento, bem como de isenção e incentivo fiscal registrados no ativo</a:t>
            </a:r>
            <a:r>
              <a:rPr lang="pt-BR" sz="2400" b="1" dirty="0"/>
              <a:t>, </a:t>
            </a:r>
            <a:r>
              <a:rPr lang="pt-BR" sz="2400" b="1" u="sng" dirty="0"/>
              <a:t>deve ser em conta específica do passivo</a:t>
            </a:r>
            <a:r>
              <a:rPr lang="pt-BR" sz="2400" dirty="0"/>
              <a:t>.</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48" t="37873" r="32554" b="48508"/>
          <a:stretch/>
        </p:blipFill>
        <p:spPr bwMode="auto">
          <a:xfrm>
            <a:off x="276092" y="3501008"/>
            <a:ext cx="11639812" cy="17649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ixaDeTexto 13"/>
          <p:cNvSpPr txBox="1"/>
          <p:nvPr/>
        </p:nvSpPr>
        <p:spPr>
          <a:xfrm>
            <a:off x="5213877" y="981052"/>
            <a:ext cx="1764245" cy="400110"/>
          </a:xfrm>
          <a:prstGeom prst="rect">
            <a:avLst/>
          </a:prstGeom>
          <a:solidFill>
            <a:schemeClr val="bg1"/>
          </a:solidFill>
          <a:ln>
            <a:solidFill>
              <a:schemeClr val="tx1"/>
            </a:solidFill>
          </a:ln>
        </p:spPr>
        <p:txBody>
          <a:bodyPr wrap="square" rtlCol="0">
            <a:spAutoFit/>
          </a:bodyPr>
          <a:lstStyle/>
          <a:p>
            <a:pPr algn="ctr"/>
            <a:r>
              <a:rPr lang="pt-BR" sz="2000" b="1" dirty="0"/>
              <a:t>Res 1.409/12</a:t>
            </a:r>
          </a:p>
        </p:txBody>
      </p:sp>
      <p:pic>
        <p:nvPicPr>
          <p:cNvPr id="15" name="Image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117" y="5373216"/>
            <a:ext cx="1079766" cy="710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m 17"/>
          <p:cNvPicPr>
            <a:picLocks noChangeAspect="1"/>
          </p:cNvPicPr>
          <p:nvPr/>
        </p:nvPicPr>
        <p:blipFill rotWithShape="1">
          <a:blip r:embed="rId5"/>
          <a:srcRect l="977" t="7944" r="88866" b="82012"/>
          <a:stretch/>
        </p:blipFill>
        <p:spPr>
          <a:xfrm>
            <a:off x="5663952" y="6191620"/>
            <a:ext cx="818681" cy="531240"/>
          </a:xfrm>
          <a:prstGeom prst="rect">
            <a:avLst/>
          </a:prstGeom>
          <a:solidFill>
            <a:schemeClr val="tx1"/>
          </a:solidFill>
          <a:ln>
            <a:solidFill>
              <a:schemeClr val="tx1"/>
            </a:solidFill>
          </a:ln>
        </p:spPr>
      </p:pic>
      <p:sp>
        <p:nvSpPr>
          <p:cNvPr id="23" name="CaixaDeTexto 22"/>
          <p:cNvSpPr txBox="1"/>
          <p:nvPr/>
        </p:nvSpPr>
        <p:spPr>
          <a:xfrm>
            <a:off x="2358137" y="447055"/>
            <a:ext cx="7475727" cy="461665"/>
          </a:xfrm>
          <a:prstGeom prst="rect">
            <a:avLst/>
          </a:prstGeom>
          <a:noFill/>
        </p:spPr>
        <p:txBody>
          <a:bodyPr wrap="square" rtlCol="0">
            <a:spAutoFit/>
          </a:bodyPr>
          <a:lstStyle/>
          <a:p>
            <a:pPr algn="ctr"/>
            <a:r>
              <a:rPr lang="pt-BR" sz="2400" b="1" dirty="0"/>
              <a:t>Receita Operacional e Receita Diferida </a:t>
            </a:r>
          </a:p>
        </p:txBody>
      </p:sp>
      <p:pic>
        <p:nvPicPr>
          <p:cNvPr id="12" name="Image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CaixaDeTexto 15"/>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3" name="Espaço Reservado para Número de Slide 2"/>
          <p:cNvSpPr>
            <a:spLocks noGrp="1"/>
          </p:cNvSpPr>
          <p:nvPr>
            <p:ph type="sldNum" sz="quarter" idx="12"/>
          </p:nvPr>
        </p:nvSpPr>
        <p:spPr/>
        <p:txBody>
          <a:bodyPr/>
          <a:lstStyle/>
          <a:p>
            <a:fld id="{48C8E9F3-318A-4C0B-8019-81287E742FE6}" type="slidenum">
              <a:rPr lang="pt-BR" smtClean="0"/>
              <a:t>26</a:t>
            </a:fld>
            <a:endParaRPr lang="pt-BR"/>
          </a:p>
        </p:txBody>
      </p:sp>
      <p:pic>
        <p:nvPicPr>
          <p:cNvPr id="13" name="Image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401387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1344" y="917030"/>
            <a:ext cx="11809312" cy="4893647"/>
          </a:xfrm>
          <a:prstGeom prst="rect">
            <a:avLst/>
          </a:prstGeom>
          <a:solidFill>
            <a:schemeClr val="bg1"/>
          </a:solidFill>
          <a:ln>
            <a:solidFill>
              <a:schemeClr val="tx1"/>
            </a:solidFill>
          </a:ln>
        </p:spPr>
        <p:txBody>
          <a:bodyPr wrap="square">
            <a:spAutoFit/>
          </a:bodyPr>
          <a:lstStyle/>
          <a:p>
            <a:pPr algn="just"/>
            <a:r>
              <a:rPr lang="pt-BR" sz="2400" b="1" dirty="0"/>
              <a:t>i. Receita operacional. i. Venda de bens</a:t>
            </a:r>
            <a:r>
              <a:rPr lang="pt-BR" sz="2400" dirty="0"/>
              <a:t>. A receita operacional da venda de bens no curso normal das atividades é medida pelo valor justo da contraprestação recebida ou a receber. A receita operacional é reconhecida quando existe evidência convincente de que os riscos e benefícios mais significativos inerentes à propriedade dos bens foram transferidos para o comprador, de que for provável que </a:t>
            </a:r>
            <a:r>
              <a:rPr lang="pt-BR" sz="2400" b="1" dirty="0"/>
              <a:t>os benefícios econômicos financeiros fluirão para a Entidade</a:t>
            </a:r>
            <a:r>
              <a:rPr lang="pt-BR" sz="2400" dirty="0"/>
              <a:t>, de que os custos associados e a possível devolução de mercadorias podem ser estimada de maneira confiável, de que não haja envolvimento contínuo com os bens vendidos e de que o valor da receita operacional possa ser mensurada de maneira confiável. Caso seja provável que descontos serão concedidos e o valor possa ser mensurado de maneira confiável, então o desconto é reconhecido como uma redução da receita operacional conforme as vendas são reconhecidas. As contribuições recebidas, anuidades de associados, donativos de igrejas, ofertas, doações e legados são registrados por ocasião do efetivo recebimento</a:t>
            </a:r>
            <a:r>
              <a:rPr lang="pt-BR" sz="2400" dirty="0">
                <a:solidFill>
                  <a:srgbClr val="FFC000"/>
                </a:solidFill>
              </a:rPr>
              <a:t>.</a:t>
            </a:r>
          </a:p>
        </p:txBody>
      </p:sp>
      <p:sp>
        <p:nvSpPr>
          <p:cNvPr id="3" name="Retângulo 2"/>
          <p:cNvSpPr/>
          <p:nvPr/>
        </p:nvSpPr>
        <p:spPr>
          <a:xfrm>
            <a:off x="4352382" y="5895162"/>
            <a:ext cx="3487237" cy="400110"/>
          </a:xfrm>
          <a:prstGeom prst="rect">
            <a:avLst/>
          </a:prstGeom>
        </p:spPr>
        <p:txBody>
          <a:bodyPr wrap="none">
            <a:spAutoFit/>
          </a:bodyPr>
          <a:lstStyle/>
          <a:p>
            <a:r>
              <a:rPr lang="pt-BR" sz="2000" b="1" dirty="0"/>
              <a:t>SOCIEDADE BÍBLICA DO BRASIL</a:t>
            </a:r>
            <a:endParaRPr lang="pt-BR" sz="2000" dirty="0"/>
          </a:p>
        </p:txBody>
      </p:sp>
      <p:pic>
        <p:nvPicPr>
          <p:cNvPr id="4" name="Imagem 3"/>
          <p:cNvPicPr>
            <a:picLocks noChangeAspect="1"/>
          </p:cNvPicPr>
          <p:nvPr/>
        </p:nvPicPr>
        <p:blipFill rotWithShape="1">
          <a:blip r:embed="rId3"/>
          <a:srcRect l="3027" t="13022" r="81346" b="77602"/>
          <a:stretch/>
        </p:blipFill>
        <p:spPr>
          <a:xfrm>
            <a:off x="5627419" y="6328379"/>
            <a:ext cx="946285" cy="425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CaixaDeTexto 8"/>
          <p:cNvSpPr txBox="1"/>
          <p:nvPr/>
        </p:nvSpPr>
        <p:spPr>
          <a:xfrm>
            <a:off x="2358137" y="468040"/>
            <a:ext cx="7475727" cy="419695"/>
          </a:xfrm>
          <a:prstGeom prst="rect">
            <a:avLst/>
          </a:prstGeom>
          <a:noFill/>
        </p:spPr>
        <p:txBody>
          <a:bodyPr wrap="square" rtlCol="0">
            <a:spAutoFit/>
          </a:bodyPr>
          <a:lstStyle/>
          <a:p>
            <a:pPr algn="ctr"/>
            <a:r>
              <a:rPr lang="pt-BR" sz="2400" b="1" dirty="0"/>
              <a:t>Receita Operacional e Receita Diferida </a:t>
            </a:r>
          </a:p>
        </p:txBody>
      </p:sp>
      <p:pic>
        <p:nvPicPr>
          <p:cNvPr id="11" name="Image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27</a:t>
            </a:fld>
            <a:endParaRPr lang="pt-BR"/>
          </a:p>
        </p:txBody>
      </p:sp>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43845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287688" y="2257708"/>
            <a:ext cx="5616624" cy="892552"/>
          </a:xfrm>
          <a:prstGeom prst="rect">
            <a:avLst/>
          </a:prstGeom>
          <a:noFill/>
        </p:spPr>
        <p:txBody>
          <a:bodyPr wrap="square" rtlCol="0">
            <a:spAutoFit/>
          </a:bodyPr>
          <a:lstStyle/>
          <a:p>
            <a:pPr algn="ctr"/>
            <a:r>
              <a:rPr lang="pt-BR" sz="2800" b="1" dirty="0"/>
              <a:t>Ajuste ao Valor Recuperável</a:t>
            </a:r>
          </a:p>
          <a:p>
            <a:pPr algn="ctr"/>
            <a:r>
              <a:rPr lang="pt-BR" sz="2400" b="1" i="1" dirty="0"/>
              <a:t>(Ativos não Financeiros)</a:t>
            </a:r>
          </a:p>
        </p:txBody>
      </p:sp>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3" name="Espaço Reservado para Número de Slide 2"/>
          <p:cNvSpPr>
            <a:spLocks noGrp="1"/>
          </p:cNvSpPr>
          <p:nvPr>
            <p:ph type="sldNum" sz="quarter" idx="12"/>
          </p:nvPr>
        </p:nvSpPr>
        <p:spPr/>
        <p:txBody>
          <a:bodyPr/>
          <a:lstStyle/>
          <a:p>
            <a:fld id="{48C8E9F3-318A-4C0B-8019-81287E742FE6}" type="slidenum">
              <a:rPr lang="pt-BR" smtClean="0"/>
              <a:t>28</a:t>
            </a:fld>
            <a:endParaRPr lang="pt-B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786244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988527" y="3645024"/>
            <a:ext cx="10214944" cy="1569660"/>
          </a:xfrm>
          <a:prstGeom prst="rect">
            <a:avLst/>
          </a:prstGeom>
          <a:solidFill>
            <a:schemeClr val="bg1"/>
          </a:solidFill>
          <a:ln w="12700">
            <a:solidFill>
              <a:schemeClr val="tx1"/>
            </a:solidFill>
          </a:ln>
        </p:spPr>
        <p:txBody>
          <a:bodyPr wrap="square">
            <a:spAutoFit/>
          </a:bodyPr>
          <a:lstStyle/>
          <a:p>
            <a:pPr algn="ctr"/>
            <a:r>
              <a:rPr lang="pt-BR" sz="2400" dirty="0"/>
              <a:t>O benefício econômico futuro do ativo é o seu potencial de contribuir, direta ou indiretamente, para com o fluxo de caixa e equivalentes de caixa para a entidade. </a:t>
            </a:r>
            <a:endParaRPr lang="pt-BR" sz="2400" dirty="0" smtClean="0"/>
          </a:p>
          <a:p>
            <a:pPr algn="ctr"/>
            <a:endParaRPr lang="pt-BR" sz="2400" dirty="0" smtClean="0"/>
          </a:p>
          <a:p>
            <a:pPr algn="ctr"/>
            <a:r>
              <a:rPr lang="pt-BR" sz="2400" dirty="0" smtClean="0"/>
              <a:t>Esses </a:t>
            </a:r>
            <a:r>
              <a:rPr lang="pt-BR" sz="2400" dirty="0"/>
              <a:t>fluxos de caixa podem </a:t>
            </a:r>
            <a:r>
              <a:rPr lang="pt-BR" sz="2400" b="1" dirty="0">
                <a:solidFill>
                  <a:srgbClr val="FF0000"/>
                </a:solidFill>
              </a:rPr>
              <a:t>vir do uso </a:t>
            </a:r>
            <a:r>
              <a:rPr lang="pt-BR" sz="2400" dirty="0"/>
              <a:t>de ativo ou de </a:t>
            </a:r>
            <a:r>
              <a:rPr lang="pt-BR" sz="2400" b="1" dirty="0">
                <a:solidFill>
                  <a:srgbClr val="FF0000"/>
                </a:solidFill>
              </a:rPr>
              <a:t>sua liquidação</a:t>
            </a:r>
            <a:r>
              <a:rPr lang="pt-BR" sz="2400" dirty="0"/>
              <a:t>.</a:t>
            </a:r>
            <a:r>
              <a:rPr lang="pt-BR" sz="2400" dirty="0">
                <a:latin typeface="Calibri" pitchFamily="34" charset="0"/>
                <a:cs typeface="Calibri" pitchFamily="34" charset="0"/>
              </a:rPr>
              <a:t>.</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CaixaDeTexto 15"/>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4" name="CaixaDeTexto 13"/>
          <p:cNvSpPr txBox="1"/>
          <p:nvPr/>
        </p:nvSpPr>
        <p:spPr>
          <a:xfrm>
            <a:off x="3287688" y="404664"/>
            <a:ext cx="5616624" cy="707886"/>
          </a:xfrm>
          <a:prstGeom prst="rect">
            <a:avLst/>
          </a:prstGeom>
          <a:noFill/>
        </p:spPr>
        <p:txBody>
          <a:bodyPr wrap="square" rtlCol="0">
            <a:spAutoFit/>
          </a:bodyPr>
          <a:lstStyle/>
          <a:p>
            <a:pPr algn="ctr"/>
            <a:r>
              <a:rPr lang="pt-BR" sz="2000" b="1" dirty="0"/>
              <a:t>Ajuste ao Valor Recuperável</a:t>
            </a:r>
          </a:p>
          <a:p>
            <a:pPr algn="ctr"/>
            <a:r>
              <a:rPr lang="pt-BR" sz="2000" b="1" i="1" dirty="0"/>
              <a:t>(Ativos não Financeiros)</a:t>
            </a:r>
          </a:p>
        </p:txBody>
      </p:sp>
      <p:sp>
        <p:nvSpPr>
          <p:cNvPr id="2" name="Retângulo 1"/>
          <p:cNvSpPr/>
          <p:nvPr/>
        </p:nvSpPr>
        <p:spPr>
          <a:xfrm>
            <a:off x="2695618" y="1661609"/>
            <a:ext cx="6800764" cy="1077218"/>
          </a:xfrm>
          <a:prstGeom prst="rect">
            <a:avLst/>
          </a:prstGeom>
          <a:ln>
            <a:solidFill>
              <a:schemeClr val="tx1"/>
            </a:solidFill>
          </a:ln>
        </p:spPr>
        <p:txBody>
          <a:bodyPr wrap="square">
            <a:spAutoFit/>
          </a:bodyPr>
          <a:lstStyle/>
          <a:p>
            <a:pPr lvl="0" algn="just">
              <a:spcAft>
                <a:spcPts val="0"/>
              </a:spcAft>
            </a:pPr>
            <a:r>
              <a:rPr lang="pt-BR" sz="2400" b="1" dirty="0" smtClean="0">
                <a:ea typeface="Times New Roman" panose="02020603050405020304" pitchFamily="18" charset="0"/>
              </a:rPr>
              <a:t>20. </a:t>
            </a:r>
            <a:r>
              <a:rPr lang="pt-BR" sz="2000" dirty="0" smtClean="0">
                <a:ea typeface="Times New Roman" panose="02020603050405020304" pitchFamily="18" charset="0"/>
              </a:rPr>
              <a:t>Aplica-se </a:t>
            </a:r>
            <a:r>
              <a:rPr lang="pt-BR" sz="2000" dirty="0">
                <a:ea typeface="Times New Roman" panose="02020603050405020304" pitchFamily="18" charset="0"/>
              </a:rPr>
              <a:t>aos ativos não monetários a Seção 27 da NBC TG 1000, que trata da redução ao valor recuperável de ativos e a NBC TG 01, quando aplicável.</a:t>
            </a:r>
            <a:endParaRPr lang="pt-BR" sz="2000" dirty="0">
              <a:effectLst/>
              <a:ea typeface="Times New Roman" panose="02020603050405020304" pitchFamily="18" charset="0"/>
            </a:endParaRPr>
          </a:p>
        </p:txBody>
      </p:sp>
      <p:sp>
        <p:nvSpPr>
          <p:cNvPr id="13" name="CaixaDeTexto 12"/>
          <p:cNvSpPr txBox="1"/>
          <p:nvPr/>
        </p:nvSpPr>
        <p:spPr>
          <a:xfrm>
            <a:off x="5213877" y="1196752"/>
            <a:ext cx="1764245" cy="400110"/>
          </a:xfrm>
          <a:prstGeom prst="rect">
            <a:avLst/>
          </a:prstGeom>
          <a:solidFill>
            <a:schemeClr val="bg1"/>
          </a:solidFill>
          <a:ln>
            <a:solidFill>
              <a:schemeClr val="tx1"/>
            </a:solidFill>
          </a:ln>
        </p:spPr>
        <p:txBody>
          <a:bodyPr wrap="square" rtlCol="0">
            <a:spAutoFit/>
          </a:bodyPr>
          <a:lstStyle/>
          <a:p>
            <a:pPr algn="ctr"/>
            <a:r>
              <a:rPr lang="pt-BR" sz="2000" b="1" dirty="0"/>
              <a:t>Res 1.409/12</a:t>
            </a:r>
          </a:p>
        </p:txBody>
      </p:sp>
      <p:sp>
        <p:nvSpPr>
          <p:cNvPr id="3" name="Espaço Reservado para Número de Slide 2"/>
          <p:cNvSpPr>
            <a:spLocks noGrp="1"/>
          </p:cNvSpPr>
          <p:nvPr>
            <p:ph type="sldNum" sz="quarter" idx="12"/>
          </p:nvPr>
        </p:nvSpPr>
        <p:spPr/>
        <p:txBody>
          <a:bodyPr/>
          <a:lstStyle/>
          <a:p>
            <a:fld id="{48C8E9F3-318A-4C0B-8019-81287E742FE6}" type="slidenum">
              <a:rPr lang="pt-BR" smtClean="0"/>
              <a:t>29</a:t>
            </a:fld>
            <a:endParaRPr lang="pt-B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2164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CaixaDeTexto 18"/>
          <p:cNvSpPr txBox="1"/>
          <p:nvPr/>
        </p:nvSpPr>
        <p:spPr>
          <a:xfrm>
            <a:off x="4247182" y="607040"/>
            <a:ext cx="3697639" cy="369332"/>
          </a:xfrm>
          <a:prstGeom prst="rect">
            <a:avLst/>
          </a:prstGeom>
          <a:solidFill>
            <a:schemeClr val="bg1"/>
          </a:solidFill>
          <a:ln>
            <a:solidFill>
              <a:schemeClr val="tx1"/>
            </a:solidFill>
          </a:ln>
        </p:spPr>
        <p:txBody>
          <a:bodyPr wrap="square" rtlCol="0">
            <a:spAutoFit/>
          </a:bodyPr>
          <a:lstStyle/>
          <a:p>
            <a:pPr algn="ctr"/>
            <a:r>
              <a:rPr lang="pt-BR" b="1" dirty="0"/>
              <a:t>Resolução  1.409/12  - ITG 2002</a:t>
            </a:r>
          </a:p>
        </p:txBody>
      </p:sp>
      <p:pic>
        <p:nvPicPr>
          <p:cNvPr id="14" name="Picture 2" descr="http://t2.gstatic.com/images?q=tbn:ANd9GcQOQ-kQ1PiUVW26WPsEd0XYrZR_GYun_FTQ1lrCpsLhcMIPHihL"/>
          <p:cNvPicPr>
            <a:picLocks noChangeAspect="1" noChangeArrowheads="1"/>
          </p:cNvPicPr>
          <p:nvPr/>
        </p:nvPicPr>
        <p:blipFill rotWithShape="1">
          <a:blip r:embed="rId3">
            <a:extLst>
              <a:ext uri="{28A0092B-C50C-407E-A947-70E740481C1C}">
                <a14:useLocalDpi xmlns:a14="http://schemas.microsoft.com/office/drawing/2010/main" val="0"/>
              </a:ext>
            </a:extLst>
          </a:blip>
          <a:srcRect r="49654"/>
          <a:stretch/>
        </p:blipFill>
        <p:spPr bwMode="auto">
          <a:xfrm>
            <a:off x="5447928" y="1556792"/>
            <a:ext cx="1309158" cy="1762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CaixaDeTexto 14"/>
          <p:cNvSpPr txBox="1"/>
          <p:nvPr/>
        </p:nvSpPr>
        <p:spPr>
          <a:xfrm>
            <a:off x="4757008" y="3677074"/>
            <a:ext cx="2677984" cy="369332"/>
          </a:xfrm>
          <a:prstGeom prst="rect">
            <a:avLst/>
          </a:prstGeom>
          <a:noFill/>
        </p:spPr>
        <p:txBody>
          <a:bodyPr wrap="square" rtlCol="0">
            <a:spAutoFit/>
          </a:bodyPr>
          <a:lstStyle/>
          <a:p>
            <a:pPr algn="ctr"/>
            <a:r>
              <a:rPr lang="pt-BR" b="1" dirty="0">
                <a:latin typeface="Calibri" pitchFamily="34" charset="0"/>
                <a:cs typeface="Calibri" pitchFamily="34" charset="0"/>
              </a:rPr>
              <a:t>Eduardo Assumpção</a:t>
            </a:r>
          </a:p>
        </p:txBody>
      </p:sp>
      <p:sp>
        <p:nvSpPr>
          <p:cNvPr id="16" name="CaixaDeTexto 15"/>
          <p:cNvSpPr txBox="1"/>
          <p:nvPr/>
        </p:nvSpPr>
        <p:spPr>
          <a:xfrm>
            <a:off x="1307468" y="4221087"/>
            <a:ext cx="9577064" cy="900000"/>
          </a:xfrm>
          <a:prstGeom prst="rect">
            <a:avLst/>
          </a:prstGeom>
          <a:solidFill>
            <a:schemeClr val="bg1">
              <a:lumMod val="65000"/>
            </a:schemeClr>
          </a:solidFill>
          <a:effectLst>
            <a:glow rad="228600">
              <a:schemeClr val="tx1">
                <a:alpha val="40000"/>
              </a:schemeClr>
            </a:glow>
          </a:effectLst>
        </p:spPr>
        <p:txBody>
          <a:bodyPr wrap="square" rtlCol="0">
            <a:spAutoFit/>
          </a:bodyPr>
          <a:lstStyle/>
          <a:p>
            <a:endParaRPr lang="pt-BR" dirty="0"/>
          </a:p>
          <a:p>
            <a:endParaRPr lang="pt-BR" dirty="0"/>
          </a:p>
        </p:txBody>
      </p:sp>
      <p:pic>
        <p:nvPicPr>
          <p:cNvPr id="18" name="Picture 4" descr="http://www.pinacoteca.org.br/pinacoteca-pt/Templates/pinacoteca-pt/imagens/default/logo.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9029" y="4301458"/>
            <a:ext cx="2052000" cy="679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Imagem 2"/>
          <p:cNvPicPr>
            <a:picLocks noChangeAspect="1"/>
          </p:cNvPicPr>
          <p:nvPr/>
        </p:nvPicPr>
        <p:blipFill rotWithShape="1">
          <a:blip r:embed="rId6">
            <a:extLst>
              <a:ext uri="{28A0092B-C50C-407E-A947-70E740481C1C}">
                <a14:useLocalDpi xmlns:a14="http://schemas.microsoft.com/office/drawing/2010/main" val="0"/>
              </a:ext>
            </a:extLst>
          </a:blip>
          <a:srcRect t="19910" b="29808"/>
          <a:stretch/>
        </p:blipFill>
        <p:spPr>
          <a:xfrm>
            <a:off x="3924842" y="4283250"/>
            <a:ext cx="1404000" cy="705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Image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2655" y="4293091"/>
            <a:ext cx="972000" cy="7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agem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8468" y="4283508"/>
            <a:ext cx="684000" cy="725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761" t="12594" r="65839" b="54152"/>
          <a:stretch/>
        </p:blipFill>
        <p:spPr bwMode="auto">
          <a:xfrm>
            <a:off x="7356282" y="4300799"/>
            <a:ext cx="688575" cy="753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Imagem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8669" y="4293096"/>
            <a:ext cx="936000" cy="756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Imagem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8480" y="4272028"/>
            <a:ext cx="1188000" cy="782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ixaDeTexto 3"/>
          <p:cNvSpPr txBox="1"/>
          <p:nvPr/>
        </p:nvSpPr>
        <p:spPr>
          <a:xfrm rot="19991892">
            <a:off x="946596" y="2476127"/>
            <a:ext cx="3793822" cy="400110"/>
          </a:xfrm>
          <a:prstGeom prst="rect">
            <a:avLst/>
          </a:prstGeom>
          <a:noFill/>
        </p:spPr>
        <p:txBody>
          <a:bodyPr wrap="square" rtlCol="0">
            <a:spAutoFit/>
          </a:bodyPr>
          <a:lstStyle/>
          <a:p>
            <a:r>
              <a:rPr lang="pt-BR" sz="2000" b="1" dirty="0" smtClean="0">
                <a:solidFill>
                  <a:srgbClr val="FF0000"/>
                </a:solidFill>
              </a:rPr>
              <a:t>DADOS REAIS , EMPRESAS REAIS</a:t>
            </a:r>
            <a:endParaRPr lang="pt-BR" sz="2000" b="1" dirty="0">
              <a:solidFill>
                <a:srgbClr val="FF0000"/>
              </a:solidFill>
            </a:endParaRPr>
          </a:p>
        </p:txBody>
      </p:sp>
      <p:sp>
        <p:nvSpPr>
          <p:cNvPr id="23" name="CaixaDeTexto 22"/>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24" name="Imagem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8696" y="582565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Espaço Reservado para Número de Slide 4"/>
          <p:cNvSpPr>
            <a:spLocks noGrp="1"/>
          </p:cNvSpPr>
          <p:nvPr>
            <p:ph type="sldNum" sz="quarter" idx="12"/>
          </p:nvPr>
        </p:nvSpPr>
        <p:spPr/>
        <p:txBody>
          <a:bodyPr/>
          <a:lstStyle/>
          <a:p>
            <a:fld id="{48C8E9F3-318A-4C0B-8019-81287E742FE6}" type="slidenum">
              <a:rPr lang="pt-BR" smtClean="0"/>
              <a:t>3</a:t>
            </a:fld>
            <a:endParaRPr lang="pt-BR"/>
          </a:p>
        </p:txBody>
      </p:sp>
      <p:pic>
        <p:nvPicPr>
          <p:cNvPr id="25" name="Imagem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10399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CaixaDeTexto 15"/>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14" name="CaixaDeTexto 13"/>
          <p:cNvSpPr txBox="1"/>
          <p:nvPr/>
        </p:nvSpPr>
        <p:spPr>
          <a:xfrm>
            <a:off x="3287688" y="404664"/>
            <a:ext cx="5616624" cy="707886"/>
          </a:xfrm>
          <a:prstGeom prst="rect">
            <a:avLst/>
          </a:prstGeom>
          <a:noFill/>
        </p:spPr>
        <p:txBody>
          <a:bodyPr wrap="square" rtlCol="0">
            <a:spAutoFit/>
          </a:bodyPr>
          <a:lstStyle/>
          <a:p>
            <a:pPr algn="ctr"/>
            <a:r>
              <a:rPr lang="pt-BR" sz="2000" b="1" dirty="0"/>
              <a:t>Ajuste ao Valor Recuperável</a:t>
            </a:r>
          </a:p>
          <a:p>
            <a:pPr algn="ctr"/>
            <a:r>
              <a:rPr lang="pt-BR" sz="2000" b="1" i="1" dirty="0"/>
              <a:t>(Ativos não Financeiros)</a:t>
            </a:r>
          </a:p>
        </p:txBody>
      </p:sp>
      <p:sp>
        <p:nvSpPr>
          <p:cNvPr id="2" name="Retângulo 1"/>
          <p:cNvSpPr/>
          <p:nvPr/>
        </p:nvSpPr>
        <p:spPr>
          <a:xfrm>
            <a:off x="2695618" y="1661609"/>
            <a:ext cx="6800764" cy="1077218"/>
          </a:xfrm>
          <a:prstGeom prst="rect">
            <a:avLst/>
          </a:prstGeom>
          <a:ln>
            <a:solidFill>
              <a:schemeClr val="tx1"/>
            </a:solidFill>
          </a:ln>
        </p:spPr>
        <p:txBody>
          <a:bodyPr wrap="square">
            <a:spAutoFit/>
          </a:bodyPr>
          <a:lstStyle/>
          <a:p>
            <a:pPr lvl="0" algn="just">
              <a:spcAft>
                <a:spcPts val="0"/>
              </a:spcAft>
            </a:pPr>
            <a:r>
              <a:rPr lang="pt-BR" sz="2400" b="1" dirty="0" smtClean="0">
                <a:ea typeface="Times New Roman" panose="02020603050405020304" pitchFamily="18" charset="0"/>
              </a:rPr>
              <a:t>20. </a:t>
            </a:r>
            <a:r>
              <a:rPr lang="pt-BR" sz="2000" dirty="0" smtClean="0">
                <a:ea typeface="Times New Roman" panose="02020603050405020304" pitchFamily="18" charset="0"/>
              </a:rPr>
              <a:t>Aplica-se </a:t>
            </a:r>
            <a:r>
              <a:rPr lang="pt-BR" sz="2000" dirty="0">
                <a:ea typeface="Times New Roman" panose="02020603050405020304" pitchFamily="18" charset="0"/>
              </a:rPr>
              <a:t>aos ativos não monetários a Seção 27 da NBC TG 1000, que trata da redução ao valor recuperável de ativos e a NBC TG 01, quando aplicável.</a:t>
            </a:r>
            <a:endParaRPr lang="pt-BR" sz="2000" dirty="0">
              <a:effectLst/>
              <a:ea typeface="Times New Roman" panose="02020603050405020304" pitchFamily="18" charset="0"/>
            </a:endParaRPr>
          </a:p>
        </p:txBody>
      </p:sp>
      <p:sp>
        <p:nvSpPr>
          <p:cNvPr id="13" name="CaixaDeTexto 12"/>
          <p:cNvSpPr txBox="1"/>
          <p:nvPr/>
        </p:nvSpPr>
        <p:spPr>
          <a:xfrm>
            <a:off x="5213877" y="1196752"/>
            <a:ext cx="1764245" cy="400110"/>
          </a:xfrm>
          <a:prstGeom prst="rect">
            <a:avLst/>
          </a:prstGeom>
          <a:solidFill>
            <a:schemeClr val="bg1"/>
          </a:solidFill>
          <a:ln>
            <a:solidFill>
              <a:schemeClr val="tx1"/>
            </a:solidFill>
          </a:ln>
        </p:spPr>
        <p:txBody>
          <a:bodyPr wrap="square" rtlCol="0">
            <a:spAutoFit/>
          </a:bodyPr>
          <a:lstStyle/>
          <a:p>
            <a:pPr algn="ctr"/>
            <a:r>
              <a:rPr lang="pt-BR" sz="2000" b="1" dirty="0"/>
              <a:t>Res 1.409/12</a:t>
            </a:r>
          </a:p>
        </p:txBody>
      </p:sp>
      <p:pic>
        <p:nvPicPr>
          <p:cNvPr id="8" name="Imagem 7"/>
          <p:cNvPicPr>
            <a:picLocks noChangeAspect="1"/>
          </p:cNvPicPr>
          <p:nvPr/>
        </p:nvPicPr>
        <p:blipFill rotWithShape="1">
          <a:blip r:embed="rId4"/>
          <a:srcRect l="16703" t="56953" r="35148" b="17453"/>
          <a:stretch/>
        </p:blipFill>
        <p:spPr>
          <a:xfrm>
            <a:off x="1609319" y="3412316"/>
            <a:ext cx="8973360" cy="2681691"/>
          </a:xfrm>
          <a:prstGeom prst="rect">
            <a:avLst/>
          </a:prstGeom>
          <a:ln>
            <a:solidFill>
              <a:srgbClr val="002060"/>
            </a:solidFill>
          </a:ln>
        </p:spPr>
      </p:pic>
      <p:sp>
        <p:nvSpPr>
          <p:cNvPr id="3" name="Espaço Reservado para Número de Slide 2"/>
          <p:cNvSpPr>
            <a:spLocks noGrp="1"/>
          </p:cNvSpPr>
          <p:nvPr>
            <p:ph type="sldNum" sz="quarter" idx="12"/>
          </p:nvPr>
        </p:nvSpPr>
        <p:spPr/>
        <p:txBody>
          <a:bodyPr/>
          <a:lstStyle/>
          <a:p>
            <a:fld id="{48C8E9F3-318A-4C0B-8019-81287E742FE6}" type="slidenum">
              <a:rPr lang="pt-BR" smtClean="0"/>
              <a:t>30</a:t>
            </a:fld>
            <a:endParaRPr lang="pt-BR"/>
          </a:p>
        </p:txBody>
      </p:sp>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7823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287687" y="1988840"/>
            <a:ext cx="5616624" cy="1384995"/>
          </a:xfrm>
          <a:prstGeom prst="rect">
            <a:avLst/>
          </a:prstGeom>
          <a:noFill/>
        </p:spPr>
        <p:txBody>
          <a:bodyPr wrap="square" rtlCol="0">
            <a:spAutoFit/>
          </a:bodyPr>
          <a:lstStyle/>
          <a:p>
            <a:pPr algn="ctr"/>
            <a:r>
              <a:rPr lang="pt-BR" sz="2800" b="1" dirty="0"/>
              <a:t>Doação de Bens Depreciáveis e </a:t>
            </a:r>
            <a:r>
              <a:rPr lang="pt-BR" sz="2800" b="1" dirty="0" smtClean="0"/>
              <a:t>Amortizáveis e o </a:t>
            </a:r>
          </a:p>
          <a:p>
            <a:pPr algn="ctr"/>
            <a:r>
              <a:rPr lang="pt-BR" sz="2800" b="1" dirty="0" smtClean="0"/>
              <a:t>Custo Atribuído (</a:t>
            </a:r>
            <a:r>
              <a:rPr lang="pt-BR" sz="2800" b="1" i="1" dirty="0" err="1" smtClean="0"/>
              <a:t>Deemed</a:t>
            </a:r>
            <a:r>
              <a:rPr lang="pt-BR" sz="2800" b="1" i="1" dirty="0" smtClean="0"/>
              <a:t> </a:t>
            </a:r>
            <a:r>
              <a:rPr lang="pt-BR" sz="2800" b="1" i="1" dirty="0" err="1"/>
              <a:t>C</a:t>
            </a:r>
            <a:r>
              <a:rPr lang="pt-BR" sz="2800" b="1" i="1" dirty="0" err="1" smtClean="0"/>
              <a:t>ost</a:t>
            </a:r>
            <a:r>
              <a:rPr lang="pt-BR" sz="2800" b="1" dirty="0" smtClean="0"/>
              <a:t>)</a:t>
            </a:r>
            <a:endParaRPr lang="pt-BR" sz="2800" b="1"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421734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31</a:t>
            </a:fld>
            <a:endParaRPr lang="pt-B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678201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7348" y="985952"/>
            <a:ext cx="11737303" cy="1938992"/>
          </a:xfrm>
          <a:prstGeom prst="rect">
            <a:avLst/>
          </a:prstGeom>
          <a:solidFill>
            <a:schemeClr val="bg1"/>
          </a:solidFill>
          <a:ln>
            <a:solidFill>
              <a:schemeClr val="tx1"/>
            </a:solidFill>
          </a:ln>
        </p:spPr>
        <p:txBody>
          <a:bodyPr wrap="square">
            <a:spAutoFit/>
          </a:bodyPr>
          <a:lstStyle/>
          <a:p>
            <a:pPr algn="just"/>
            <a:r>
              <a:rPr lang="pt-BR" sz="2000" b="1" dirty="0"/>
              <a:t>2.17 Doações de bens e direitos a apropriar - </a:t>
            </a:r>
            <a:r>
              <a:rPr lang="pt-BR" sz="2000" dirty="0"/>
              <a:t>Os bens recebidos (imobilizado e intangível) em doação ou aqueles adquiridos com recursos oriundos de projetos incentivados (Lei Rouanet) ou do contrato de gestão são contabilizados observando o disposto na </a:t>
            </a:r>
            <a:r>
              <a:rPr lang="pt-BR" sz="2000" b="1" dirty="0"/>
              <a:t>NBC TG 07 – Subvenção e Assistência Governamentais</a:t>
            </a:r>
            <a:r>
              <a:rPr lang="pt-BR" sz="2000" dirty="0"/>
              <a:t>.  Segundo a referida norma, a receita de doação relacionada a ativo depreciável deve ser reconhecida ao longo do período da vida útil do bem </a:t>
            </a:r>
            <a:r>
              <a:rPr lang="pt-BR" sz="2000" b="1" dirty="0">
                <a:solidFill>
                  <a:srgbClr val="FF0000"/>
                </a:solidFill>
              </a:rPr>
              <a:t>ou</a:t>
            </a:r>
            <a:r>
              <a:rPr lang="pt-BR" sz="2000" dirty="0"/>
              <a:t> direito e na mesma proporção de sua depreciação, sendo reconhecida a crédito da depreciação registrada como despesa no resultado.</a:t>
            </a:r>
          </a:p>
        </p:txBody>
      </p:sp>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2785" y="4669850"/>
            <a:ext cx="1522335" cy="504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10960603" y="5339366"/>
            <a:ext cx="666699" cy="49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609" y="3043193"/>
            <a:ext cx="7999200" cy="3757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aixaDeTexto 8"/>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32</a:t>
            </a:fld>
            <a:endParaRPr lang="pt-BR"/>
          </a:p>
        </p:txBody>
      </p:sp>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240774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7348" y="985952"/>
            <a:ext cx="11737303" cy="1938992"/>
          </a:xfrm>
          <a:prstGeom prst="rect">
            <a:avLst/>
          </a:prstGeom>
          <a:solidFill>
            <a:schemeClr val="bg1"/>
          </a:solidFill>
          <a:ln>
            <a:solidFill>
              <a:schemeClr val="tx1"/>
            </a:solidFill>
          </a:ln>
        </p:spPr>
        <p:txBody>
          <a:bodyPr wrap="square">
            <a:spAutoFit/>
          </a:bodyPr>
          <a:lstStyle/>
          <a:p>
            <a:pPr algn="just"/>
            <a:r>
              <a:rPr lang="pt-BR" sz="2000" b="1" dirty="0"/>
              <a:t>2.17 Doações de bens e direitos a apropriar - </a:t>
            </a:r>
            <a:r>
              <a:rPr lang="pt-BR" sz="2000" dirty="0"/>
              <a:t>Os bens recebidos (imobilizado e intangível) em doação ou aqueles adquiridos com recursos oriundos de projetos incentivados (Lei Rouanet) ou do contrato de gestão são contabilizados observando o disposto na </a:t>
            </a:r>
            <a:r>
              <a:rPr lang="pt-BR" sz="2000" b="1" dirty="0"/>
              <a:t>NBC TG 07 – Subvenção e Assistência Governamentais</a:t>
            </a:r>
            <a:r>
              <a:rPr lang="pt-BR" sz="2000" dirty="0"/>
              <a:t>.  Segundo a referida norma, a receita de doação relacionada a ativo depreciável deve ser reconhecida ao longo do período da vida útil do bem </a:t>
            </a:r>
            <a:r>
              <a:rPr lang="pt-BR" sz="2000" b="1" dirty="0">
                <a:solidFill>
                  <a:srgbClr val="FF0000"/>
                </a:solidFill>
              </a:rPr>
              <a:t>ou</a:t>
            </a:r>
            <a:r>
              <a:rPr lang="pt-BR" sz="2000" dirty="0"/>
              <a:t> direito e na mesma proporção de sua depreciação, sendo reconhecida a crédito da depreciação registrada como despesa no resultado.</a:t>
            </a:r>
          </a:p>
        </p:txBody>
      </p:sp>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32785" y="4669850"/>
            <a:ext cx="1522335" cy="504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10960603" y="5339366"/>
            <a:ext cx="666699" cy="49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609" y="3043193"/>
            <a:ext cx="7999200" cy="37574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CaixaDeTexto 8"/>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6" name="Espaço Reservado para Número de Slide 5"/>
          <p:cNvSpPr>
            <a:spLocks noGrp="1"/>
          </p:cNvSpPr>
          <p:nvPr>
            <p:ph type="sldNum" sz="quarter" idx="12"/>
          </p:nvPr>
        </p:nvSpPr>
        <p:spPr/>
        <p:txBody>
          <a:bodyPr/>
          <a:lstStyle/>
          <a:p>
            <a:fld id="{48C8E9F3-318A-4C0B-8019-81287E742FE6}" type="slidenum">
              <a:rPr lang="pt-BR" smtClean="0"/>
              <a:t>33</a:t>
            </a:fld>
            <a:endParaRPr lang="pt-BR"/>
          </a:p>
        </p:txBody>
      </p:sp>
      <p:pic>
        <p:nvPicPr>
          <p:cNvPr id="13" name="Image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087492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79741" y="2348880"/>
            <a:ext cx="10000878" cy="1200329"/>
          </a:xfrm>
          <a:prstGeom prst="rect">
            <a:avLst/>
          </a:prstGeom>
          <a:ln w="19050">
            <a:solidFill>
              <a:schemeClr val="tx1"/>
            </a:solidFill>
          </a:ln>
        </p:spPr>
        <p:txBody>
          <a:bodyPr wrap="square">
            <a:spAutoFit/>
          </a:bodyPr>
          <a:lstStyle/>
          <a:p>
            <a:pPr lvl="0" algn="just"/>
            <a:r>
              <a:rPr lang="pt-BR" sz="2400" dirty="0"/>
              <a:t>21. Na adoção inicial desta Interpretação e da NBC TG 1000 ou das normas completas (IFRS completas), a entidade </a:t>
            </a:r>
            <a:r>
              <a:rPr lang="pt-BR" sz="2400" b="1" dirty="0"/>
              <a:t>pode</a:t>
            </a:r>
            <a:r>
              <a:rPr lang="pt-BR" sz="2400" dirty="0"/>
              <a:t> adotar os procedimentos do custo atribuído (</a:t>
            </a:r>
            <a:r>
              <a:rPr lang="pt-BR" sz="2400" i="1" dirty="0" err="1"/>
              <a:t>deemed</a:t>
            </a:r>
            <a:r>
              <a:rPr lang="pt-BR" sz="2400" i="1" dirty="0"/>
              <a:t> </a:t>
            </a:r>
            <a:r>
              <a:rPr lang="pt-BR" sz="2400" i="1" dirty="0" err="1"/>
              <a:t>cost</a:t>
            </a:r>
            <a:r>
              <a:rPr lang="pt-BR" sz="2400" dirty="0"/>
              <a:t>) de que trata a ITG 10.</a:t>
            </a:r>
          </a:p>
        </p:txBody>
      </p:sp>
      <p:sp>
        <p:nvSpPr>
          <p:cNvPr id="7" name="CaixaDeTexto 6"/>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1" name="Image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6" name="CaixaDeTexto 5"/>
          <p:cNvSpPr txBox="1"/>
          <p:nvPr/>
        </p:nvSpPr>
        <p:spPr>
          <a:xfrm>
            <a:off x="5213877" y="1196752"/>
            <a:ext cx="1764245" cy="400110"/>
          </a:xfrm>
          <a:prstGeom prst="rect">
            <a:avLst/>
          </a:prstGeom>
          <a:solidFill>
            <a:schemeClr val="bg1"/>
          </a:solidFill>
          <a:ln>
            <a:solidFill>
              <a:schemeClr val="tx1"/>
            </a:solidFill>
          </a:ln>
        </p:spPr>
        <p:txBody>
          <a:bodyPr wrap="square" rtlCol="0">
            <a:spAutoFit/>
          </a:bodyPr>
          <a:lstStyle/>
          <a:p>
            <a:pPr algn="ctr"/>
            <a:r>
              <a:rPr lang="pt-BR" sz="2000" b="1" dirty="0"/>
              <a:t>Res 1.409/12</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34</a:t>
            </a:fld>
            <a:endParaRPr lang="pt-B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577552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1344" y="1124744"/>
            <a:ext cx="9721080" cy="5632311"/>
          </a:xfrm>
          <a:prstGeom prst="rect">
            <a:avLst/>
          </a:prstGeom>
          <a:solidFill>
            <a:schemeClr val="bg1">
              <a:lumMod val="95000"/>
              <a:lumOff val="5000"/>
            </a:schemeClr>
          </a:solidFill>
          <a:ln>
            <a:solidFill>
              <a:schemeClr val="tx1"/>
            </a:solidFill>
          </a:ln>
        </p:spPr>
        <p:txBody>
          <a:bodyPr wrap="square">
            <a:spAutoFit/>
          </a:bodyPr>
          <a:lstStyle/>
          <a:p>
            <a:pPr algn="just"/>
            <a:r>
              <a:rPr lang="pt-BR" sz="2000" b="1" dirty="0"/>
              <a:t>Ativo imobilizado </a:t>
            </a:r>
          </a:p>
          <a:p>
            <a:pPr algn="just"/>
            <a:r>
              <a:rPr lang="pt-BR" sz="2000" b="1" dirty="0"/>
              <a:t>Os itens do imobilizado são demonstrados ao custo histórico de aquisição, acrescidos do ajuste de avaliação a valor justo (</a:t>
            </a:r>
            <a:r>
              <a:rPr lang="pt-BR" sz="2000" b="1" i="1" dirty="0" err="1"/>
              <a:t>deemed</a:t>
            </a:r>
            <a:r>
              <a:rPr lang="pt-BR" sz="2000" b="1" i="1" dirty="0"/>
              <a:t> </a:t>
            </a:r>
            <a:r>
              <a:rPr lang="pt-BR" sz="2000" b="1" i="1" dirty="0" err="1"/>
              <a:t>cost</a:t>
            </a:r>
            <a:r>
              <a:rPr lang="pt-BR" sz="2000" b="1" dirty="0"/>
              <a:t>), menos o valor da depreciação e de qualquer perda não recuperável acumulada. O custo histórico inclui os gastos diretamente atribuíveis necessários para preparar o ativo para o uso pretendido pela administração. </a:t>
            </a:r>
          </a:p>
          <a:p>
            <a:pPr algn="just"/>
            <a:endParaRPr lang="pt-BR" sz="2000" b="1" dirty="0"/>
          </a:p>
          <a:p>
            <a:pPr algn="just"/>
            <a:r>
              <a:rPr lang="pt-BR" sz="2000" b="1" dirty="0"/>
              <a:t>Os </a:t>
            </a:r>
            <a:r>
              <a:rPr lang="pt-BR" sz="2000" b="1" u="sng" dirty="0"/>
              <a:t>valores residuais</a:t>
            </a:r>
            <a:r>
              <a:rPr lang="pt-BR" sz="2000" b="1" dirty="0"/>
              <a:t>, a vida útil e os métodos de depreciação dos ativos </a:t>
            </a:r>
            <a:r>
              <a:rPr lang="pt-BR" sz="2000" b="1" u="sng" dirty="0"/>
              <a:t>são revisados </a:t>
            </a:r>
            <a:r>
              <a:rPr lang="pt-BR" sz="2000" b="1" dirty="0"/>
              <a:t>e ajustados, se necessário, quando existir uma indicação de mudança significativa desde a última data de balanço. </a:t>
            </a:r>
          </a:p>
          <a:p>
            <a:pPr algn="just"/>
            <a:endParaRPr lang="pt-BR" sz="2000" b="1" dirty="0"/>
          </a:p>
          <a:p>
            <a:pPr algn="just"/>
            <a:r>
              <a:rPr lang="pt-BR" sz="2000" b="1" dirty="0"/>
              <a:t>A depreciação de outros ativos é calculada usando o método linear para alocar seus custos, menos o valor residual, durante a vida útil. Durante o exercício findo em 31 de dezembro de 2010, foi concluída a revisão da vida útil dos ativos considerando a melhor estimativa da administração, conforme descrito na Nota 6. </a:t>
            </a:r>
          </a:p>
          <a:p>
            <a:pPr algn="just"/>
            <a:r>
              <a:rPr lang="pt-BR" sz="2000" b="1" dirty="0"/>
              <a:t>Os ativos sujeitos à depreciação são revisados anualmente para verificação do valor recuperável. O valor contábil de um ativo é imediatamente baixado para seu valor recuperável se o valor contábil do ativo for maior que seu valor recuperável estimado Nota 6. </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0456" y="3645024"/>
            <a:ext cx="1738975" cy="1145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m 6"/>
          <p:cNvPicPr>
            <a:picLocks noChangeAspect="1"/>
          </p:cNvPicPr>
          <p:nvPr/>
        </p:nvPicPr>
        <p:blipFill rotWithShape="1">
          <a:blip r:embed="rId4"/>
          <a:srcRect l="977" t="7944" r="88866" b="82012"/>
          <a:stretch/>
        </p:blipFill>
        <p:spPr>
          <a:xfrm>
            <a:off x="10697817" y="4922639"/>
            <a:ext cx="744255" cy="482945"/>
          </a:xfrm>
          <a:prstGeom prst="rect">
            <a:avLst/>
          </a:prstGeom>
          <a:solidFill>
            <a:schemeClr val="tx1"/>
          </a:solidFill>
          <a:ln>
            <a:solidFill>
              <a:schemeClr val="tx1"/>
            </a:solidFill>
          </a:ln>
        </p:spPr>
      </p:pic>
      <p:sp>
        <p:nvSpPr>
          <p:cNvPr id="9" name="CaixaDeTexto 8"/>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1" name="Image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35</a:t>
            </a:fld>
            <a:endParaRPr lang="pt-BR"/>
          </a:p>
        </p:txBody>
      </p:sp>
      <p:pic>
        <p:nvPicPr>
          <p:cNvPr id="10" name="Image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6202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9416" y="1326703"/>
            <a:ext cx="10404796" cy="3416320"/>
          </a:xfrm>
          <a:prstGeom prst="rect">
            <a:avLst/>
          </a:prstGeom>
          <a:ln>
            <a:solidFill>
              <a:schemeClr val="tx1"/>
            </a:solidFill>
          </a:ln>
        </p:spPr>
        <p:txBody>
          <a:bodyPr wrap="square">
            <a:spAutoFit/>
          </a:bodyPr>
          <a:lstStyle/>
          <a:p>
            <a:pPr algn="just"/>
            <a:r>
              <a:rPr lang="pt-BR" sz="2400" b="1" dirty="0"/>
              <a:t>2.9 Imobilizado - </a:t>
            </a:r>
            <a:r>
              <a:rPr lang="pt-BR" sz="2400" dirty="0"/>
              <a:t>Os itens do imobilizado são demonstrados ao custo histórico de aquisição ou doação, deduzido do valor da depreciação e de qualquer perda não recuperável acumulada. A </a:t>
            </a:r>
            <a:r>
              <a:rPr lang="pt-BR" sz="2400" b="1" dirty="0">
                <a:solidFill>
                  <a:srgbClr val="00B0F0"/>
                </a:solidFill>
              </a:rPr>
              <a:t>depreciação é calculada </a:t>
            </a:r>
            <a:r>
              <a:rPr lang="pt-BR" sz="2400" dirty="0"/>
              <a:t>usando o método linear para alocar seus custos e tendo como base, substancialmente</a:t>
            </a:r>
            <a:r>
              <a:rPr lang="pt-BR" sz="2400" b="1" dirty="0">
                <a:solidFill>
                  <a:srgbClr val="00B0F0"/>
                </a:solidFill>
              </a:rPr>
              <a:t>,</a:t>
            </a:r>
            <a:r>
              <a:rPr lang="pt-BR" sz="2400" b="1" dirty="0">
                <a:solidFill>
                  <a:srgbClr val="FF0000"/>
                </a:solidFill>
              </a:rPr>
              <a:t> </a:t>
            </a:r>
            <a:r>
              <a:rPr lang="pt-BR" sz="2400" b="1" dirty="0">
                <a:solidFill>
                  <a:srgbClr val="00B0F0"/>
                </a:solidFill>
              </a:rPr>
              <a:t>o prazo do contrato de gestão </a:t>
            </a:r>
            <a:r>
              <a:rPr lang="pt-BR" sz="2400" dirty="0"/>
              <a:t>(até cinco anos), </a:t>
            </a:r>
            <a:r>
              <a:rPr lang="pt-BR" sz="2400" u="sng" dirty="0"/>
              <a:t>não considerando o valor residual dos bens</a:t>
            </a:r>
            <a:r>
              <a:rPr lang="pt-BR" sz="2400" dirty="0"/>
              <a:t>, uma vez que ao término do contrato de gestão, caso não ocorra sua renovação, os bens adquiridos com recursos do contrato e dos projetos </a:t>
            </a:r>
            <a:r>
              <a:rPr lang="pt-BR" sz="2400" b="1" dirty="0">
                <a:solidFill>
                  <a:srgbClr val="00B0F0"/>
                </a:solidFill>
              </a:rPr>
              <a:t>serão revertidos ao Estado</a:t>
            </a:r>
            <a:r>
              <a:rPr lang="pt-BR" sz="2400" dirty="0"/>
              <a:t>, sem direito a indenização. O valor contábil de um ativo é imediatamente baixado para seu </a:t>
            </a:r>
            <a:r>
              <a:rPr lang="pt-BR" sz="2400" u="sng" dirty="0"/>
              <a:t>valor recuperável </a:t>
            </a:r>
            <a:r>
              <a:rPr lang="pt-BR" sz="2400" dirty="0"/>
              <a:t>se ele for maior que seu valor recuperável estimado.</a:t>
            </a:r>
          </a:p>
        </p:txBody>
      </p:sp>
      <p:pic>
        <p:nvPicPr>
          <p:cNvPr id="3" name="Picture 4" descr="http://www.pinacoteca.org.br/pinacoteca-pt/Templates/pinacoteca-pt/imagens/default/logo.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801" y="5112057"/>
            <a:ext cx="1842026" cy="60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rcRect l="977" t="7944" r="88866" b="82011"/>
          <a:stretch>
            <a:fillRect/>
          </a:stretch>
        </p:blipFill>
        <p:spPr bwMode="auto">
          <a:xfrm>
            <a:off x="5735960" y="5949280"/>
            <a:ext cx="666699" cy="49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36</a:t>
            </a:fld>
            <a:endParaRPr lang="pt-BR"/>
          </a:p>
        </p:txBody>
      </p:sp>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500356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80" y="1333738"/>
            <a:ext cx="10846440" cy="27526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564" y="4511854"/>
            <a:ext cx="1110871" cy="897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p:cNvPicPr>
            <a:picLocks noChangeAspect="1"/>
          </p:cNvPicPr>
          <p:nvPr/>
        </p:nvPicPr>
        <p:blipFill rotWithShape="1">
          <a:blip r:embed="rId5"/>
          <a:srcRect l="977" t="7944" r="88866" b="82012"/>
          <a:stretch/>
        </p:blipFill>
        <p:spPr>
          <a:xfrm>
            <a:off x="5807968" y="5834865"/>
            <a:ext cx="615086" cy="399128"/>
          </a:xfrm>
          <a:prstGeom prst="rect">
            <a:avLst/>
          </a:prstGeom>
          <a:solidFill>
            <a:schemeClr val="tx1"/>
          </a:solidFill>
          <a:ln>
            <a:solidFill>
              <a:schemeClr val="tx1"/>
            </a:solidFill>
          </a:ln>
        </p:spPr>
      </p:pic>
      <p:sp>
        <p:nvSpPr>
          <p:cNvPr id="9" name="CaixaDeTexto 8"/>
          <p:cNvSpPr txBox="1"/>
          <p:nvPr/>
        </p:nvSpPr>
        <p:spPr>
          <a:xfrm>
            <a:off x="3287688" y="510937"/>
            <a:ext cx="5616624" cy="400110"/>
          </a:xfrm>
          <a:prstGeom prst="rect">
            <a:avLst/>
          </a:prstGeom>
          <a:noFill/>
        </p:spPr>
        <p:txBody>
          <a:bodyPr wrap="square" rtlCol="0">
            <a:spAutoFit/>
          </a:bodyPr>
          <a:lstStyle/>
          <a:p>
            <a:pPr algn="ctr"/>
            <a:r>
              <a:rPr lang="pt-BR" sz="2000" b="1" dirty="0"/>
              <a:t>Doação de Bens Depreciáveis e Amortizáveis</a:t>
            </a:r>
          </a:p>
        </p:txBody>
      </p:sp>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sp>
        <p:nvSpPr>
          <p:cNvPr id="5" name="Espaço Reservado para Número de Slide 4"/>
          <p:cNvSpPr>
            <a:spLocks noGrp="1"/>
          </p:cNvSpPr>
          <p:nvPr>
            <p:ph type="sldNum" sz="quarter" idx="12"/>
          </p:nvPr>
        </p:nvSpPr>
        <p:spPr/>
        <p:txBody>
          <a:bodyPr/>
          <a:lstStyle/>
          <a:p>
            <a:fld id="{48C8E9F3-318A-4C0B-8019-81287E742FE6}" type="slidenum">
              <a:rPr lang="pt-BR" smtClean="0"/>
              <a:t>37</a:t>
            </a:fld>
            <a:endParaRPr lang="pt-BR"/>
          </a:p>
        </p:txBody>
      </p:sp>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989010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7882498" y="5519632"/>
            <a:ext cx="1332000" cy="369332"/>
          </a:xfrm>
          <a:prstGeom prst="rect">
            <a:avLst/>
          </a:prstGeom>
          <a:solidFill>
            <a:schemeClr val="bg1"/>
          </a:solidFill>
        </p:spPr>
        <p:txBody>
          <a:bodyPr wrap="square" rtlCol="0">
            <a:spAutoFit/>
          </a:bodyPr>
          <a:lstStyle/>
          <a:p>
            <a:endParaRPr lang="pt-BR" dirty="0"/>
          </a:p>
        </p:txBody>
      </p:sp>
      <p:sp>
        <p:nvSpPr>
          <p:cNvPr id="6" name="CaixaDeTexto 5"/>
          <p:cNvSpPr txBox="1"/>
          <p:nvPr/>
        </p:nvSpPr>
        <p:spPr>
          <a:xfrm>
            <a:off x="3287688" y="2348880"/>
            <a:ext cx="5616624" cy="523220"/>
          </a:xfrm>
          <a:prstGeom prst="rect">
            <a:avLst/>
          </a:prstGeom>
          <a:noFill/>
        </p:spPr>
        <p:txBody>
          <a:bodyPr wrap="square" rtlCol="0">
            <a:spAutoFit/>
          </a:bodyPr>
          <a:lstStyle/>
          <a:p>
            <a:pPr algn="ctr"/>
            <a:r>
              <a:rPr lang="pt-BR" sz="2800" b="1" dirty="0"/>
              <a:t>Contas de Compensação</a:t>
            </a:r>
          </a:p>
        </p:txBody>
      </p:sp>
      <p:sp>
        <p:nvSpPr>
          <p:cNvPr id="11" name="CaixaDeTexto 10"/>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248" y="4125014"/>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38</a:t>
            </a:fld>
            <a:endParaRPr lang="pt-B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785097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95400" y="1274893"/>
            <a:ext cx="11233248" cy="4154984"/>
          </a:xfrm>
          <a:prstGeom prst="rect">
            <a:avLst/>
          </a:prstGeom>
          <a:noFill/>
          <a:ln>
            <a:solidFill>
              <a:schemeClr val="tx1"/>
            </a:solidFill>
          </a:ln>
        </p:spPr>
        <p:txBody>
          <a:bodyPr wrap="square">
            <a:spAutoFit/>
          </a:bodyPr>
          <a:lstStyle/>
          <a:p>
            <a:pPr algn="just"/>
            <a:r>
              <a:rPr lang="pt-BR" sz="2400" b="1" dirty="0"/>
              <a:t>Contas de compensação</a:t>
            </a:r>
            <a:endParaRPr lang="pt-BR" sz="2400" dirty="0"/>
          </a:p>
          <a:p>
            <a:pPr algn="just"/>
            <a:r>
              <a:rPr lang="pt-BR" sz="2400" b="1" dirty="0"/>
              <a:t> </a:t>
            </a:r>
            <a:endParaRPr lang="pt-BR" sz="2400" dirty="0"/>
          </a:p>
          <a:p>
            <a:pPr lvl="0" algn="just"/>
            <a:r>
              <a:rPr lang="pt-BR" sz="2400" dirty="0"/>
              <a:t>Contas de compensação constituem sistema próprio para </a:t>
            </a:r>
            <a:r>
              <a:rPr lang="pt-BR" sz="2400" b="1" dirty="0"/>
              <a:t>controle </a:t>
            </a:r>
            <a:r>
              <a:rPr lang="pt-BR" sz="2400" dirty="0"/>
              <a:t>e registro dos fatos relevantes que resultam em assunção de direitos e obrigações da entidade cujos efeitos materializar-se-ão no futuro e que possam se traduzir em modificações no patrimônio da entidade.</a:t>
            </a:r>
          </a:p>
          <a:p>
            <a:pPr algn="just"/>
            <a:r>
              <a:rPr lang="pt-BR" sz="2400" dirty="0"/>
              <a:t> </a:t>
            </a:r>
          </a:p>
          <a:p>
            <a:pPr lvl="0" algn="just"/>
            <a:r>
              <a:rPr lang="pt-BR" sz="2400" dirty="0"/>
              <a:t>Exceto quando de uso mandatório por ato de órgão regulador, a escrituração das contas de compensação não é obrigatória. Nos casos em que não forem utilizadas, a entidade deve assegurar-se que possui outros mecanismos que permitam acumular as informações que de outra maneira </a:t>
            </a:r>
            <a:r>
              <a:rPr lang="pt-BR" sz="2400" b="1" dirty="0"/>
              <a:t>estariam controladas </a:t>
            </a:r>
            <a:r>
              <a:rPr lang="pt-BR" sz="2400" dirty="0"/>
              <a:t>nas contas de compensação.</a:t>
            </a:r>
          </a:p>
        </p:txBody>
      </p:sp>
      <p:sp>
        <p:nvSpPr>
          <p:cNvPr id="18" name="CaixaDeTexto 17"/>
          <p:cNvSpPr txBox="1"/>
          <p:nvPr/>
        </p:nvSpPr>
        <p:spPr>
          <a:xfrm>
            <a:off x="7489532" y="980728"/>
            <a:ext cx="3647028" cy="461665"/>
          </a:xfrm>
          <a:prstGeom prst="rect">
            <a:avLst/>
          </a:prstGeom>
          <a:solidFill>
            <a:schemeClr val="bg1">
              <a:lumMod val="95000"/>
              <a:lumOff val="5000"/>
            </a:schemeClr>
          </a:solidFill>
          <a:ln>
            <a:solidFill>
              <a:schemeClr val="tx1"/>
            </a:solidFill>
          </a:ln>
        </p:spPr>
        <p:txBody>
          <a:bodyPr wrap="square" rtlCol="0">
            <a:spAutoFit/>
          </a:bodyPr>
          <a:lstStyle/>
          <a:p>
            <a:pPr algn="ctr"/>
            <a:r>
              <a:rPr lang="pt-BR" sz="2400" b="1" dirty="0"/>
              <a:t>Res 1.330/11  (ITG 2000)</a:t>
            </a:r>
          </a:p>
        </p:txBody>
      </p:sp>
      <p:sp>
        <p:nvSpPr>
          <p:cNvPr id="7" name="CaixaDeTexto 6"/>
          <p:cNvSpPr txBox="1"/>
          <p:nvPr/>
        </p:nvSpPr>
        <p:spPr>
          <a:xfrm>
            <a:off x="4494430" y="501894"/>
            <a:ext cx="3170438" cy="400110"/>
          </a:xfrm>
          <a:prstGeom prst="rect">
            <a:avLst/>
          </a:prstGeom>
          <a:noFill/>
        </p:spPr>
        <p:txBody>
          <a:bodyPr wrap="square" rtlCol="0">
            <a:spAutoFit/>
          </a:bodyPr>
          <a:lstStyle/>
          <a:p>
            <a:pPr algn="ctr"/>
            <a:r>
              <a:rPr lang="pt-BR" sz="2000" b="1" dirty="0"/>
              <a:t>Contas de Compensação</a:t>
            </a:r>
          </a:p>
        </p:txBody>
      </p:sp>
      <p:sp>
        <p:nvSpPr>
          <p:cNvPr id="8" name="CaixaDeTexto 7"/>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39</a:t>
            </a:fld>
            <a:endParaRPr lang="pt-B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481579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9764" t="53358" r="29329" b="27425"/>
          <a:stretch/>
        </p:blipFill>
        <p:spPr bwMode="auto">
          <a:xfrm>
            <a:off x="1222762" y="1031472"/>
            <a:ext cx="9746477" cy="27393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aixaDeTexto 18"/>
          <p:cNvSpPr txBox="1"/>
          <p:nvPr/>
        </p:nvSpPr>
        <p:spPr>
          <a:xfrm>
            <a:off x="4270569" y="580146"/>
            <a:ext cx="3697639" cy="369332"/>
          </a:xfrm>
          <a:prstGeom prst="rect">
            <a:avLst/>
          </a:prstGeom>
          <a:solidFill>
            <a:schemeClr val="bg1"/>
          </a:solidFill>
          <a:ln>
            <a:solidFill>
              <a:schemeClr val="tx1"/>
            </a:solidFill>
          </a:ln>
        </p:spPr>
        <p:txBody>
          <a:bodyPr wrap="square" rtlCol="0">
            <a:spAutoFit/>
          </a:bodyPr>
          <a:lstStyle/>
          <a:p>
            <a:pPr algn="ctr"/>
            <a:r>
              <a:rPr lang="pt-BR" b="1" dirty="0"/>
              <a:t>Resolução  1.409/12  - ITG 2002</a:t>
            </a:r>
          </a:p>
        </p:txBody>
      </p:sp>
      <p:sp>
        <p:nvSpPr>
          <p:cNvPr id="5" name="Retângulo 4"/>
          <p:cNvSpPr/>
          <p:nvPr/>
        </p:nvSpPr>
        <p:spPr>
          <a:xfrm>
            <a:off x="263352" y="3902458"/>
            <a:ext cx="11801078" cy="1569660"/>
          </a:xfrm>
          <a:prstGeom prst="rect">
            <a:avLst/>
          </a:prstGeom>
          <a:ln>
            <a:solidFill>
              <a:schemeClr val="tx1"/>
            </a:solidFill>
          </a:ln>
        </p:spPr>
        <p:txBody>
          <a:bodyPr wrap="square">
            <a:spAutoFit/>
          </a:bodyPr>
          <a:lstStyle/>
          <a:p>
            <a:pPr algn="just"/>
            <a:r>
              <a:rPr lang="pt-PT" sz="2400" b="1" dirty="0" smtClean="0"/>
              <a:t>4</a:t>
            </a:r>
            <a:r>
              <a:rPr lang="pt-PT" sz="2400" b="1" dirty="0"/>
              <a:t>. </a:t>
            </a:r>
            <a:r>
              <a:rPr lang="pt-PT" sz="2400" dirty="0"/>
              <a:t>Aplicam-se à entidade sem finalidade de lucros os Princípios de Contabilidade e esta Interpretação. Aplica-se também a NBC TG 1000 – Contabilidade para Pequenas e Médias Empresas ou as normas completas (IFRS completas) naqueles aspectos não abordados por esta Interpretação.</a:t>
            </a:r>
            <a:endParaRPr lang="pt-BR" sz="2400" dirty="0"/>
          </a:p>
        </p:txBody>
      </p:sp>
      <p:cxnSp>
        <p:nvCxnSpPr>
          <p:cNvPr id="7" name="Conector angulado 6"/>
          <p:cNvCxnSpPr>
            <a:stCxn id="19" idx="1"/>
            <a:endCxn id="5" idx="1"/>
          </p:cNvCxnSpPr>
          <p:nvPr/>
        </p:nvCxnSpPr>
        <p:spPr>
          <a:xfrm rot="10800000" flipV="1">
            <a:off x="263353" y="764812"/>
            <a:ext cx="4007217" cy="3922476"/>
          </a:xfrm>
          <a:prstGeom prst="bentConnector3">
            <a:avLst>
              <a:gd name="adj1" fmla="val 104027"/>
            </a:avLst>
          </a:prstGeom>
          <a:ln>
            <a:tailEnd type="arrow"/>
          </a:ln>
        </p:spPr>
        <p:style>
          <a:lnRef idx="1">
            <a:schemeClr val="dk1"/>
          </a:lnRef>
          <a:fillRef idx="0">
            <a:schemeClr val="dk1"/>
          </a:fillRef>
          <a:effectRef idx="0">
            <a:schemeClr val="dk1"/>
          </a:effectRef>
          <a:fontRef idx="minor">
            <a:schemeClr val="tx1"/>
          </a:fontRef>
        </p:style>
      </p:cxnSp>
      <p:sp>
        <p:nvSpPr>
          <p:cNvPr id="23" name="CaixaDeTexto 22"/>
          <p:cNvSpPr txBox="1"/>
          <p:nvPr/>
        </p:nvSpPr>
        <p:spPr>
          <a:xfrm>
            <a:off x="10533825" y="5075892"/>
            <a:ext cx="1512167" cy="369332"/>
          </a:xfrm>
          <a:prstGeom prst="rect">
            <a:avLst/>
          </a:prstGeom>
          <a:solidFill>
            <a:schemeClr val="bg1">
              <a:lumMod val="85000"/>
            </a:schemeClr>
          </a:solidFill>
          <a:ln>
            <a:solidFill>
              <a:schemeClr val="bg1"/>
            </a:solidFill>
          </a:ln>
        </p:spPr>
        <p:txBody>
          <a:bodyPr wrap="square" rtlCol="0">
            <a:spAutoFit/>
          </a:bodyPr>
          <a:lstStyle/>
          <a:p>
            <a:pPr algn="ctr"/>
            <a:r>
              <a:rPr lang="pt-BR" b="1" dirty="0">
                <a:solidFill>
                  <a:sysClr val="windowText" lastClr="000000"/>
                </a:solidFill>
              </a:rPr>
              <a:t>CPC PME (R1)</a:t>
            </a:r>
          </a:p>
        </p:txBody>
      </p:sp>
      <p:sp>
        <p:nvSpPr>
          <p:cNvPr id="25" name="CaixaDeTexto 24"/>
          <p:cNvSpPr txBox="1"/>
          <p:nvPr/>
        </p:nvSpPr>
        <p:spPr>
          <a:xfrm>
            <a:off x="8806578" y="5075892"/>
            <a:ext cx="1624701" cy="369332"/>
          </a:xfrm>
          <a:prstGeom prst="rect">
            <a:avLst/>
          </a:prstGeom>
          <a:solidFill>
            <a:schemeClr val="bg1">
              <a:lumMod val="85000"/>
            </a:schemeClr>
          </a:solidFill>
          <a:ln>
            <a:solidFill>
              <a:schemeClr val="bg1"/>
            </a:solidFill>
          </a:ln>
        </p:spPr>
        <p:txBody>
          <a:bodyPr wrap="square" rtlCol="0">
            <a:spAutoFit/>
          </a:bodyPr>
          <a:lstStyle/>
          <a:p>
            <a:pPr algn="ctr"/>
            <a:r>
              <a:rPr lang="pt-BR" b="1" dirty="0">
                <a:solidFill>
                  <a:sysClr val="windowText" lastClr="000000"/>
                </a:solidFill>
              </a:rPr>
              <a:t>Res. 1.282/10</a:t>
            </a:r>
          </a:p>
        </p:txBody>
      </p:sp>
      <p:sp>
        <p:nvSpPr>
          <p:cNvPr id="8" name="Retângulo 7"/>
          <p:cNvSpPr/>
          <p:nvPr/>
        </p:nvSpPr>
        <p:spPr>
          <a:xfrm>
            <a:off x="263352" y="5589240"/>
            <a:ext cx="11801078" cy="1200329"/>
          </a:xfrm>
          <a:prstGeom prst="rect">
            <a:avLst/>
          </a:prstGeom>
          <a:ln>
            <a:solidFill>
              <a:schemeClr val="tx1"/>
            </a:solidFill>
          </a:ln>
        </p:spPr>
        <p:txBody>
          <a:bodyPr wrap="square">
            <a:spAutoFit/>
          </a:bodyPr>
          <a:lstStyle/>
          <a:p>
            <a:pPr lvl="0" algn="just"/>
            <a:r>
              <a:rPr lang="pt-BR" sz="2400" b="1" dirty="0"/>
              <a:t>9</a:t>
            </a:r>
            <a:r>
              <a:rPr lang="pt-BR" sz="2400" dirty="0"/>
              <a:t>. As doações e subvenções recebidas para custeio e investimento </a:t>
            </a:r>
            <a:r>
              <a:rPr lang="pt-BR" sz="2400" b="1" dirty="0">
                <a:solidFill>
                  <a:srgbClr val="FF0000"/>
                </a:solidFill>
              </a:rPr>
              <a:t>devem</a:t>
            </a:r>
            <a:r>
              <a:rPr lang="pt-BR" sz="2400" dirty="0"/>
              <a:t> ser reconhecidas no resultado, observado o disposto na </a:t>
            </a:r>
            <a:r>
              <a:rPr lang="pt-BR" sz="2400" b="1" dirty="0"/>
              <a:t>NBC TG 07 – Subvenção e Assistência Governamentais</a:t>
            </a:r>
            <a:r>
              <a:rPr lang="pt-BR" sz="2400" dirty="0"/>
              <a:t>.</a:t>
            </a:r>
          </a:p>
        </p:txBody>
      </p:sp>
      <p:sp>
        <p:nvSpPr>
          <p:cNvPr id="12" name="CaixaDeTexto 11"/>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3" name="Image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4" name="CaixaDeTexto 23"/>
          <p:cNvSpPr txBox="1"/>
          <p:nvPr/>
        </p:nvSpPr>
        <p:spPr>
          <a:xfrm>
            <a:off x="10569908" y="6400765"/>
            <a:ext cx="1440000" cy="369332"/>
          </a:xfrm>
          <a:prstGeom prst="rect">
            <a:avLst/>
          </a:prstGeom>
          <a:solidFill>
            <a:schemeClr val="bg1">
              <a:lumMod val="85000"/>
            </a:schemeClr>
          </a:solidFill>
          <a:ln>
            <a:solidFill>
              <a:schemeClr val="bg1"/>
            </a:solidFill>
          </a:ln>
        </p:spPr>
        <p:txBody>
          <a:bodyPr wrap="square" rtlCol="0">
            <a:spAutoFit/>
          </a:bodyPr>
          <a:lstStyle/>
          <a:p>
            <a:pPr algn="ctr"/>
            <a:r>
              <a:rPr lang="pt-BR" b="1" dirty="0">
                <a:solidFill>
                  <a:sysClr val="windowText" lastClr="000000"/>
                </a:solidFill>
              </a:rPr>
              <a:t>CPC “</a:t>
            </a:r>
            <a:r>
              <a:rPr lang="pt-BR" b="1" dirty="0" err="1">
                <a:solidFill>
                  <a:sysClr val="windowText" lastClr="000000"/>
                </a:solidFill>
              </a:rPr>
              <a:t>Full</a:t>
            </a:r>
            <a:r>
              <a:rPr lang="pt-BR" b="1" dirty="0">
                <a:solidFill>
                  <a:sysClr val="windowText" lastClr="000000"/>
                </a:solidFill>
              </a:rPr>
              <a:t>”</a:t>
            </a:r>
          </a:p>
        </p:txBody>
      </p:sp>
      <p:sp>
        <p:nvSpPr>
          <p:cNvPr id="9" name="Espaço Reservado para Número de Slide 8"/>
          <p:cNvSpPr>
            <a:spLocks noGrp="1"/>
          </p:cNvSpPr>
          <p:nvPr>
            <p:ph type="sldNum" sz="quarter" idx="12"/>
          </p:nvPr>
        </p:nvSpPr>
        <p:spPr/>
        <p:txBody>
          <a:bodyPr/>
          <a:lstStyle/>
          <a:p>
            <a:fld id="{48C8E9F3-318A-4C0B-8019-81287E742FE6}" type="slidenum">
              <a:rPr lang="pt-BR" smtClean="0"/>
              <a:t>4</a:t>
            </a:fld>
            <a:endParaRPr lang="pt-BR"/>
          </a:p>
        </p:txBody>
      </p:sp>
      <p:pic>
        <p:nvPicPr>
          <p:cNvPr id="15" name="Image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7231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5" grpId="0" animBg="1"/>
      <p:bldP spid="8"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13" t="19590" r="25316" b="33395"/>
          <a:stretch/>
        </p:blipFill>
        <p:spPr bwMode="auto">
          <a:xfrm>
            <a:off x="335234" y="984957"/>
            <a:ext cx="11304000" cy="4139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381" y="6273182"/>
            <a:ext cx="1342061" cy="417306"/>
          </a:xfrm>
          <a:prstGeom prst="rect">
            <a:avLst/>
          </a:prstGeom>
          <a:ln>
            <a:solidFill>
              <a:schemeClr val="tx1"/>
            </a:solidFill>
          </a:ln>
        </p:spPr>
      </p:pic>
      <p:sp>
        <p:nvSpPr>
          <p:cNvPr id="5" name="CaixaDeTexto 4"/>
          <p:cNvSpPr txBox="1"/>
          <p:nvPr/>
        </p:nvSpPr>
        <p:spPr>
          <a:xfrm>
            <a:off x="370494" y="4302960"/>
            <a:ext cx="1810213" cy="648000"/>
          </a:xfrm>
          <a:prstGeom prst="rect">
            <a:avLst/>
          </a:prstGeom>
          <a:noFill/>
          <a:ln w="28575">
            <a:solidFill>
              <a:srgbClr val="FF6600"/>
            </a:solidFill>
          </a:ln>
        </p:spPr>
        <p:txBody>
          <a:bodyPr wrap="square" rtlCol="0">
            <a:spAutoFit/>
          </a:bodyPr>
          <a:lstStyle/>
          <a:p>
            <a:endParaRPr lang="pt-BR" dirty="0"/>
          </a:p>
        </p:txBody>
      </p:sp>
      <p:sp>
        <p:nvSpPr>
          <p:cNvPr id="14" name="CaixaDeTexto 13"/>
          <p:cNvSpPr txBox="1"/>
          <p:nvPr/>
        </p:nvSpPr>
        <p:spPr>
          <a:xfrm>
            <a:off x="5981782" y="4303414"/>
            <a:ext cx="1914418" cy="648000"/>
          </a:xfrm>
          <a:prstGeom prst="rect">
            <a:avLst/>
          </a:prstGeom>
          <a:noFill/>
          <a:ln w="28575">
            <a:solidFill>
              <a:srgbClr val="FF6600"/>
            </a:solidFill>
          </a:ln>
        </p:spPr>
        <p:txBody>
          <a:bodyPr wrap="square" rtlCol="0">
            <a:spAutoFit/>
          </a:bodyPr>
          <a:lstStyle/>
          <a:p>
            <a:endParaRPr lang="pt-BR" dirty="0"/>
          </a:p>
        </p:txBody>
      </p:sp>
      <p:pic>
        <p:nvPicPr>
          <p:cNvPr id="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61" t="12594" r="65839" b="54152"/>
          <a:stretch/>
        </p:blipFill>
        <p:spPr bwMode="auto">
          <a:xfrm>
            <a:off x="781414" y="5415115"/>
            <a:ext cx="555532" cy="775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59579" t="16604" r="7275" b="72762"/>
          <a:stretch/>
        </p:blipFill>
        <p:spPr bwMode="auto">
          <a:xfrm>
            <a:off x="2848062" y="5266745"/>
            <a:ext cx="7856450" cy="13500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ixaDeTexto 10"/>
          <p:cNvSpPr txBox="1"/>
          <p:nvPr/>
        </p:nvSpPr>
        <p:spPr>
          <a:xfrm>
            <a:off x="4494430" y="501894"/>
            <a:ext cx="3170438" cy="400110"/>
          </a:xfrm>
          <a:prstGeom prst="rect">
            <a:avLst/>
          </a:prstGeom>
          <a:noFill/>
        </p:spPr>
        <p:txBody>
          <a:bodyPr wrap="square" rtlCol="0">
            <a:spAutoFit/>
          </a:bodyPr>
          <a:lstStyle/>
          <a:p>
            <a:pPr algn="ctr"/>
            <a:r>
              <a:rPr lang="pt-BR" sz="2000" b="1" dirty="0"/>
              <a:t>Contas de Compensação</a:t>
            </a:r>
          </a:p>
        </p:txBody>
      </p:sp>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6" name="Image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40</a:t>
            </a:fld>
            <a:endParaRPr lang="pt-BR"/>
          </a:p>
        </p:txBody>
      </p:sp>
      <p:pic>
        <p:nvPicPr>
          <p:cNvPr id="17" name="Imagem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426656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data:image/jpeg;base64,/9j/4AAQSkZJRgABAQAAAQABAAD/2wCEAAkGBhQQDxUUDxQVFBQWFRQUFRQVFhQXFxUUFBQXFBQVFhgXHCYeFxojHBcUHy8gIycpLCwsFR4xNTAqNSYrLCkBCQoKDgwOGg8PGiwkHyUpLSwxLTAvKSwsLy4uNSksLCo1LCksLCwvLCwpLCwsLCwtLCwsLCwsLCwpLCwsKSktLP/AABEIAMoA+gMBIgACEQEDEQH/xAAcAAEAAgMBAQEAAAAAAAAAAAAABgcDBAUBAgj/xABNEAABAwIDAwcGCwUGBgIDAAABAAIDBBEFEiEGMUEHEyJRYYGRMnFysbLRFBUzNEJSU2JzkqEWI4KiwSQlQ2PS8DVUs8Li8USjCBcm/8QAGwEAAQUBAQAAAAAAAAAAAAAAAAEDBAUGAgf/xAA6EQABAwICBgcGBQQDAAAAAAABAAIDBBEFIRIxQVFxgQYzYZGhscETIjJS0fAUFRZi4SMkNEJjcvH/2gAMAwEAAhEDEQA/ALvUW2g20EJMcAD3jQuPktPV94rPtnjRghDIzZ8lxcb2tG8jt3BVyqPEsQMR9lHr2lX+F4a2Ye1l1bBvW5W4vNMbyyOd2XIHgNFpoizT3uebuN1qWRtYLNFkREXCcRERCEREQhEREIRERCREREIRERCEREQlRERCEREQhEREIRERCFlgq3xm8b3NP3XEKT4Nt29pDanpN+uB0h5x9Lu1UTRSYKqWE3YfoodRRxTiz289quWCdr2hzSC0i4I3EFZFANh8bLJOYeeg++S/0X77DsPrU/C2NLUtqIw8LFVdK6mlLDy4Ksts6kvrHjgwNYPC5/Urhrp7S/PJvTPqC5ix1U4umeTvK29G0NgYBuCIiKMpSIiIQiIiEIiIhCIiIQiLDV1bImF8jg1o3k+rtPYsWBYDNi3Tkz09FwA0lqe/6Efbx4X3h0MAaZHmzRt9BvKg1VYyAZ5nctN2IzVTzDhcfPPGj5TpDFfrcdCez1rKzk9xWnvIyphqHHV0Li+x6w0uaAD5iFY/OUuHwtYXQ00Q8lpc1g7rm7j26lbdDiMU7c0EjJW9bHNcP0OiiuxSRg/ox+5vIvfidnJZ2SpllfpOdY7hsVUOx/mXBldDJSP/AMxp5tx+7INCurFKHAOaQ4HcQQQe8KxqmkbKwslaHsdoWvALSO0HRQiu5KI2uL8OnkpHHXJ8pCT1FjtQO8rqKtppsn+4e9v1HipsWJyMykGkO4rSRadXSV9J86p+ejH+NS3fYdboz0gvaDFop/kntceLdzh52nUeCkmE20m5jeMx/HNW8NbDNk057jkVtoiJlS0REQlRERCEREQhEREJF9xSljg4aFpDh5wbhXFDJma1w4gHxF1TJ3K38N+Qj/DZ7IV/g7yNMcFmsdaPcPH0VabTfPJvTPqC5i6e03z2b0z6guYqep61/Eq9pepZwHkiIiYUlEREIRERCEREQkRc/GcbjpY80h1OjWDynHqHv4LFjmPCnysY0yzyG0cTbkknQEga29a7+xfJ46OT4XiZEtUdWRmxZB1ADcXDs0HC51T9o4Ge1n1bBtd/G8qqra8Rf0483eS5+y+wsla9lXioysHSho+AH0XS38cu88bDRdrENrZ6uZ1JgcbZnt6MtU75vBwsDaz3Dsvu0Dljxx8+LVzsOpHOjp4rGvqG77O1EDD9Y8e++gN7KwPBIaOBsNNGI42aBo6+Jcd7nHiTvVrRYcavRqKoZf6s2Aff8rKSzkuOdztKrKLkAbO4yYjXTzyu1c5ga3XqBfmNu4Lyo/8AxzpxrT1lRGetwY72cpU52320bhUDJZIZZQ6QR2iAOUkE3cTu3adZXbq6zm4XykOIaxzy1ou4hrS6wHXpuWnDQBYalEVN1HJRjNJ0qDEDKBuY572E9mV+Zh7yFkwjlMnpZm02OwOp5DoJ8tmO7XAaW+8wkdisvYva6PFKQVELHsaXOYWvtcFp1sRoRqNQt/GsDhrIHQ1UbZI3DUOG7tad7SOsaqvq8NpqpujIwcRkV22RzdRXLjkDgHNILSAWuBuCDuII3jtXLxnZSlrPnELXO4SDoSA9YkbZyheHQy7PYkyjme6Shqj/AGeR2+J97ZTwBuWg20N2u61ZS88r6SbDJ7Ncd4IyU+N4kF1XdZsNWU5vRzMqY9f3VQcsjRwDZWizu+y5EmMmF2WthlpXbryNJjJ7JW9Eq2145oIsbEcQdR4LpmKk5TMDu0ZH6eCnRVc0XwuuNxzVaxTB7czCHNO4tNx4hfa5/Kts7HTczNQkwVEsoj5qI5RILEl+QaAg5QdLdIXW1Rse2NglIc8NAc4cXW1KtCxjoWzMOTr5HXl961dUdaagkFtrdyzIiJlWSIiIQiIiEi8duVv4b8hH+Gz2QqgduVv4b8hH+Gz2QrzCNb+SzuO6mc/RVptN89m9M+oLmLp7TfPZvTPqC5iqqnrn8Srql6lnAeSItbEaMzROjD3R5hbO3eNf9hVrRVlaySRkEr3Bji05nAjQkXs+/UpNLRfiWktcARvUStxBtGQZB7p2q00uoAMSxIjWVg/hj/o1fDxXP8qqt6JI9kBSBhL9rh4/RVj+k9GNV/BWEirn4uqT5VXJ4v8A9S+xh0oFzVzWG/pEf9y7/KP3juTB6V0u4/fJWJZcuvxV3OCCkZz1S/yY27mj68h3NaO1QzDcJqa6cQUc88p05yRz3CKNu67j/u+4XV37I7GQYbEWw3c91ucmd5Uh/wC1vU3xuVArBDh/xu0nbG+p7PNPnGHTs/pN0e0rT2M2EZRXmndz1Y8dOY65L72RX3DhfeewaLqbW478BoZqje5jOgOuRxDWDxIPcuuoNyxg/FgcPJbUQOkHWy5HrLVQ073V1az2xvdw7tyrX+60kKY8nGzvwLD4xJrNL+/qHnynSy9J1zxsCG93apL8KZnyZm57Xy3Ga3XbfZIZQ5ocw3a4AgjqIuP0VcMgjodoqusxF3NxywxMpZng80Bla2VhfbKx4LBoSLhxPFeqjJVisosvvXtlo0GO09QLwTwyj/LkY/2St66VC8jjDRZoAHUBYdfBec83NluM1r5bi9gbXtvte3isFdikUDc08kcbRvdI9rB4uIUQ2erxiGMS1dOc1LBTfBI5QOjNK+VsspYfpNbka2+65QhYuWzCBNg8r/p07mTxu4tLXBrrH0XHwHUt7A8Q+EUsMx3yRRvPnc0F363Wpy1YoIMEnBNnSlkLR1lzwXfytee5fWyFKYsOpWO0c2CK4PAlodb9VkOlQb7KM7bnyUqm1lddc3H8fiooHTTnQaNaPKkefJYwcXH9N6x7S7TQ0EHOzm5OkcbfLkf9Vo9Z3BUbjePYhVVYqHsF235qM5SyIH6oJ8rrcdSe62fwrCH1Z03ZMHj2D1KdmqI4zZxspdTRS1E7qut+WdpHH9Gni4Mb97fc9vaV0lAmbQ4j9WPvDfevsbR4h9nEe4f6lpZMNmedbbbBfIDcrWDG8PhYGNd5fVTq6KCftVXj/BjPd/5J+2FcN9Ozwd/qTX5VP2d6lDH6I/7Kdry6gn7aVv8Ayzfyv965T8eqZq+OTm/3rbBsQzAEWJI1PG5uumYTKb6RAy3pTjdM6wjNzdWiiwUUr3RtdKzI8jVl82Xsus6qXDRNldtOkLrx25W/hvyEf4bPZCqB25W/hvyEf4bPZCu8I1v5LPY7qZz9FWm03z2b0z6guYuntN89m9M+oLmKqqetfxKuqXqWcB5Iq6w/o1lWzqkJ/ncP6qxVXFT0MXmH1y4+LQ9WeEH3njsWe6UR6VJzXWREV0vK0XzNEHtLXC4O8FfSIQCQbhYMGE1BKZaCUxkizmPGeN4GoDh/XeOtTPDeWJzDbEaYsH2sHTb3tcbjx7lE16olTRQVXWtud+o96s4MUmiyJuFc2DbR01Y3NSzMk6wD0h52HpDwWXGsJZV00kE3kSNLTbeOIcO0EAjzKhp8IY52dl43jUPjOUg9eikGD7f4hR2EuWtiH1ujMB2OHld91nZ+j743CSlfmM7HI9+ryV7Bi0Mos/JWFsBtI6kc3C8ROWWMZaWY6MqYR5Aa46Z2izcu/QcQVYbow4EOAIOhB1BHURxVSU23OGYtHzFWBG4/4VR0SHcDHINA7tuCupT4LiNJpQV4ki3tirWGWw4BsrCHFqvafGQwCOtBY/eRke0FSDFfNmYUlreTjDZjeSigueLWBh/kssUfJhhzd1MPNzk1vDPZcaHafGYz++oqScdcFQY/0lutsba15H/CiD21lPl8Rr+ishiNIRcSt7wuNB25daDk8w5huKKnv1uja4+LrldOsq4KKnLpHRwQxjebMY0DgAPUFDJcUxma4a2ipGn6RdJUPb5hYMJ7loM5PGzyibFaiWukGrWv6EDPRibp7+pQ58dooR8ekdwz/hdNhedi4VXK/aauZJldHhlM45S7R1Q/Qmw7bAfdb2mymG1m1sWHQ55ek91xFC3ypHdQ6mjieHadFq7XbZQ4ZE1oaHyuFoadlhcbgTbyGD/0qpe+SaZ1RVv5yZ/H6MbeDIxwA7P/AHRtilxeUTzjRjGob/vaeQTdTVMo2W1uKyVlXLVTmoq3ZpSLNaPIhb9Rg9Z4rxEWka0NAa0WA2LIzSulcXPOaIiLpMoiIhC9WhhEd8Yb2Rk+EZC3lr4EP72PZCfUB/VNzG0Tz+0q+wDOtYpyiIsevYF47crfw35CP8NnshVA7crfw35CP8NnshXmEa38lncd1M5+irTab57N6Z9QXMXT2m+ezemfUFzFVVPWv4lXVL1LOA8kVfY5FbGPOxrv/rt/RWCoPtE3+9Wfg/6wp+Em0xH7SqfpGP7Jx+9RWdERXy8hRERCEREQhF6vEQhYamjZILSNDvPv8d69w+qq6P5jUvY37J5zx+DrgeHesqJHNDxouFxuOYUmGqlhPuFSvCeWJ0Yy4nTuZ/nQdJh87CdO49ynOB7V0taP7LOyQ8WgkPHnY6zv0VNrUfhUZdmALHDUPYSxwPWCFSVOBUs1yy7D2Zju/lXUGNEZSBfoRQzbjlEZRHmKcCWrcNGDVsV9zpD+uXxsN9dnbHFIhzMVQZGOFmyyNa6SMcemRe/abnqWpQ0AjuSS+R1y+R2rnE6nU6qHR9HhHJp1Dg4DUBt4/RTKnFmNjvHmSvqKF7numqHmWd+rpHanzN6gOxZ0RahZSSR0ji5xzRERCbRERCEREQhFg2fP97O/B/oxZ1qbPu/vd34RH8jT/RNT5wv4FX/R7/NafvYp4iIsgvX147crfw35CP8ADZ7IVQO3K38N+Qj/AA2eyFeYRrfyWdx3Uzn6KtNpvns3pn1BcxdPab57N6Z9QXMVVU9c/iVdU3Us4DyRQTaOpaMVbdwAbCGkkjQnMbHqOoXf2kqQHU8csjoYJpQyeZvlMj0vbqvc6/dKzbQVGz1DSyR0sYrahzC1ri6R+VxFg90mjW232YL6cLq8wqky9sTrBFlncdqRI00tua4gNxcajrC+mC5AJtqBc8O1crBJAyNkbg9r7F1ntLbgm9233hdRWRFjZeYzRGJ5aVZFJyQNe0O+F3a4AgsjBBB3EEuXziPJAWsJgqM7gCQx7QM1uAIOnguhjdK92z9O2Fr3OLKY2YCTa1z5PBVxLh1TAOcdHNEBpnLXstfS2bTennBo2KwmbFHYezvcXvcrSMRAuQbXIvY2uN4vxKQwue4NY0ucdzWgknzAalWPBE39mCXgHyy24GjjUENI6iuDyYf8TZf6ktvy39/im9DMDeopp7PY2/xKLGFwdlLTmvbLY5rjeLb7r5VkRVH/APTkEAauZoN/9nJDj26b18cqOyQYfhcIsHECZo3Bx0bJ3nQ9tu1LoZErp1IdBzmm9jZQBlDI6MyNY8xtNnPDSWg9RO4LyGke/wCTY9/otc63nsFZGwjQ7BawHX5f/ogra5KsYc+jljLW2g1YQLE5w53S69RvShgNl0yka7RudYuqqlic02cC09TgQfAr4VhQ8pMVXaPEqaMxusC9tzkv9Kx1HnBuo7tnsz8BqA1hLopG54nHfa+rSeJGmvEELkt2gpmSABumw3C5WHYTNUuLaeN0hAuQ0XsO1YJ6d0bi2Rpa4aFrgQQe0FWfsBA2hwyaskGrwXDtYy7WN/idfxC53KPA2opKWuaAC9rWvt95he3wIeO9KWe7dOupQIdO+dr27FBaOgkmfkhY6R31Wgk+c23DtKz4hgNRTi88MkY63NNvHcrO2fjZhWDmoc28r2tkN/pOfpEzzC4/UrjbIbey1FVzFcWSRTXaLtaA11iQN2rTusexLoAWBOa6/CxtDWvd7xVeKeYRsxh0kZdnq5sts7o4X5QbXI0Yf6qO7Y4KKOtkiZ5Gj2djHahvdqO4Kx8JmbhGExOkHTe+MuB4umcLjztZf8qGNzIKWmhGm4PAyVa7SR0jZGigdK5tjnMgI6V9ALgHdfgtChw2Wc2gjfIRvDGk289t3epVyp4SIa0PYLCZmYgfXacrj39E+cqXzytwTC25GgzOyjX6Uzhdxd91oB07AOKNC5N0n4cOkfpZAblUlXQyQuyzMdG7qe0tPdff3LArJ2Tx/wCNS+kxENluwvjflDXNI0IFtAdQQR1G91A8Zww01TJC7UxvLb7rje094IPeuS2wuFHlhDWh7DcFcyuLhE/m/KDTb/ZW7sbQYLNE19fXVEVWb5+kYw07rNcGOuLcSe4Lk458mC7VjXtdIzNlL2A9JoPAlTmi5Q9nXQhklAIxaxaaeN9v42uLj596eiGSt8MbosLhruuXNiEMVfHT0NWa6B7HEucLvhc25sZAAHg2HDS67ajdJU0UmI5sFjljg5p3PiQ9EuJ/d82CS4a9Z7gpIsxizWtns0AZL0fCHvfT3cSc9q8duVv4b8hH+Gz2QqgduVv4b8hH+Gz2QnsI1v5KJjupnP0VabTfPZvTPqC5i6e03z2b0z6guYqqp65/Eq6pupZwHko5teGk04qXPbRmX+0OiALwLXbYHv8A92Up2exzBKd4GE0U1ZONxZA+R4PWXzeR5xZRjbmjL6QuBH7pwlLT5LwNMp8VK8E26xOema3DMGZC2wyvJyQ7vKY0iMEeYlajCXA04G4lZPGGkVN94Ci+3uM1dTicQxCnFLkie+CIOY85Xmxc97SbnonTS1t3Fc1a8tXUTVs7sRLjVsPNvDstmNF7MYG6ADXd19pWdSpTdywuIOvNbcFcVXtFJR4JTTQBpdzdOzpAkWLLHQEa6KA43t/VVcRilLAxxFwxlr2NxqSTvst+v2xilwdlLlIlbzbdB0bRm+cHrI4dZKhqHv3FLU1DjYMdlYKxRJn2Ys3UsfZ3dUZj+hBXE5MWE4nHbg2UnzZCPWR4rDsjtiaLPHKznaeTy49NCRYkX0NxoQd9huUqw7bDCqPNJSxPEjhawY69t+UF7rNHm6kosSDdOMLJHMkLraIzHBYMl9qNODiT3UxuuxVY8z42noqmxhnZG0X3CQx2t2ZhYecDrUCwTarm8U+F1AJDnPLw3e0PaWi19+UWHmC19scXZVV0k0JOR2TKSMp6LAL9moKA+wy3oFSGsLm/Ne3YrHwHAX0VBXQv1A54sd9dhhGV3n4HtBXE5JnWgrPRYf5Hr4wzlMaaGSGrzmXm3sY8AHnMzS1ubqdqLnjvWnsBtZS0cMsdS1+aR2r2tzBzMoaGkA3Ful+ZdXbcJ0SRabNE5AFQmKIvIawEudZrQN5cdAArM5RsPL24fTN1lPQH5WMJPZex7l5BthhVJ0qSnJktoQyxH8chuB5lwsM24D8UbVVgJaGuY0N15oEWaWjja5ud/SK4FgLX1phrY42lhcDpEcAFYu0OyhqKFlLBIImNyA3aTdsY0GhFtbHuXF2h2dfDgDoZHB7obPDmggWEuYb/ALpIUD2s2nfV1cj2PeIrhsbczgMrRa+W+hJue9dDZjbFsVPUU9YZHxyscGEEvLXFpbls46A6Hzhdl7SSnzUxOeW2tla98lJdu3c5glO9nk3p3G3UYy0fzEKtMPw99RK2KFpc9xsGjzXJJOgAsTdTPYDH+eaMOqIzLFIHBpuP3bbZnA3+iLEgjUHrW3RYxhuFPl+D87UTjMy5tYWOrWvsABcakAnRcuAdZyakayctkLrDUeS4WF7HS/GkdNUWJGWWTKcw5sdK1+2wb3qwNudj5cQ5sRysYyMOOVwcbudpe46gLd5UN2R22jjrKiorb55WjK9oJDbG/NgbwLZQD91RrEdop5pnyGWQZnFwAe8BoJ0aADoANO5F2hvFDZYY4iNdzzsrB5TqMsp6OSSxMUjWPI3G7QTv4XjPisfLGCYqZw1Zmk1G65a0g+AKj52uZNhL6aqMjpg4OiebuzWdmF3HUW6Q14ELPhe2cE1H8ExNry1oAjmYLuaG+TfiCN19bjelLgb9q7fLG/SANtIDvGxavJdCXYmwjc1kjneYtyj9XBa/KK8HFJ7cCwHziNt13sM2pw/DYX/AhLNM/TNI3Lu3Amws0dQFz6oFVVTpZHSSG7nuLnHrLjcrg5NsospayERg3N7rnVE7YammmfEKhrJNaYgnnr8ALG53cDwVi0nKlATlpsEndKNA1sEYseq7WXHgoG4PDmPheY5Y3B8cgtdrh2HeOxSPCuV3FaovhjFIHx6Olcx9zrluG5rX7k4yRrWXcbWVvhZMrBEzN25czCq51diNRVviZTOFoXU7AQWkAavuBd3RPAahSNaGF4a6IyPleZZpnmSWQi2Zx6hwGpW+sjXziaYuacl6Vh8BggDHDPavHblb+G/IR/hs9kKoHblb+G/IR/hs9kKdhGt/JVmO6mc/RVptN89m9M+oLmLp7TfPZvTPqC5iqqnrncSrqm6lnAeS0caw34RA+K+XMBZ2+xBDhccRoufi/KJizZI6WSojjzMuZII2hxaLje4dE6fRsu8oZtSy2JQHrid+hcrTCqh4cYhqsTzVJj8LRTunHxBY6elDC43c5zzme95LnOd1uJ3rMvV4rom68nc8uN3G6IiJFwi3cGwt1VUMhjsHPNgTewsCSTbsBWkrG5IMIzPlqHDyQImHtd0nkd2Ud66a3SNlIp4vayBqj20uwc9CzO8tkj0Bey/RJ3Zgd3nUburpwfGm4ma6B1jGHc2z0HNLL/maXfxBVvsTIIsSia+Nsl380Q8eSSbF4vxFj+q7cwXFlJnp2BzSw5HJR6yK3NuttXUUzIY4YpGujD3CQHi4gAAacFHNqcFgfRw4hTxc215ZzsINm6uIJbbdqLaaWN0hZbUVxJSgEhrrka1BgvFds+0EFJhrKqngHNuyWYA1hAeba6HcuJStpcciltBzE8YBD25fpXy3IAzC4IIIS+z2XzXbqID3Q/O11VyKd8l+DxVDqllRG1/QYNRci7nh2U7wdBqOoLByeYNDNWzxTxiQNY/Lm4ZZAwnz2I1XIZe3amW0xdo567+ChsUpabtJaeBaSD4hfK7+2ezBoKnILmJ4zROO+19WntB8QQpLUYbG7ZtkhY3OyzmusL3M+U679QSgNNyNyRtO4lzDraLqul6rS2OwOGhoDXVTQXlmcXAOVh8hrAfpO017QFo0GLU2MymGpp2wykExSxnpaalrjYXNtdbg2O5L7PtzTn4TIXdZx1BV2vFvY3hL6SofDJvYbXG5zTq1w84IK0U3ayhuaWkgoiIhcr0L42CZ+/qz95o/mcV9hfWwTelVH/NA9pRqw2p38vNarosL1nL6qXIiLKL1ReO3K38N+Qj/AA2eyFUDtyt/DfkI/wANnshXmEa38lncd1M5+irTab57N6Z9QXMXT2m+ezemfUFzFVVPWv4lXVL1LOA8kUQ2vFq2lPW2Qev3qXqI7baVFIfvPHs+9SsMP9wOB8lX4429DJwXwiItGvGUREQhegK+MAwB1PhrYGODJTG4l5F8ssguTbjYm3cqX2ekibVwuqDaISNLzwABuL9l7X7FN+UjbN3Osio5y0NbmkdE7eXeS3M3qAv/ABBPRkAElWdG5kTHSO4LvbFbDyYfO9xlbIx7A3QOabhwIOt+1Q+jpcm0eW1h8Je4Dscx0g9a5uAbb1ENRG6WeV8QcOca57n3YdHaOvqN+nUu3j2MUzMagqmSB8Zax8hj6ViGuZqBxtluN46kt2kZb057SJ7G6OVnbV39scLw99Y19dUFj8jRzQNgWgusSQ0uAOvEblzOUgv+BwilDDQjJZ0Zv0howHqb1b7nesm0+HUeJStnZiEMdmBha7LewJN7Oe0g69S5mO4/S0+HGhonmfNq+W3RF3Z3EcCTbS2g60rjrTszhZ97AHaNZUooMFbWYHBE5/NgsicX2Btlfm4kdS1MddHgdFkpGOL5iW886xs4N8pxHEAnK0C29cWq2hhk2fEAeOdZzTDGdHG0gcSBxbYbwsmAbRQVtCaPEZBG5o/dzOIHk+Qcx0zt3WO8JbjUNdkplYbNbYO0cj6JyNn+0VH4cftle8nDP73qexs//XatXk6xeCjrZmyStyPAYyUjKx2RxNzfybjddZNgMZhjxOodI9rRLzgY4kBp/e5950FxYhctt7qZiItECdRK7tcW4tHV0riBPTzPMJ4loJDe7ew9xWnKwjZdwcLENIIO8EVNiD2iyhc+NvhxGSogdqJpCDe4c0vNwbb2kKdbR7Y01XhEuR7WSPDRzJIDw/nGuOn0hvOYJQ4G99a7ZKx+kSc7EcQnKI+2D04b5JdBfzCMkf0UI2Fv8Z02X7TXzZHX/RSTCNo6esw/4FXSc09oAjld5PQ+TJPAjcQd44ru4JNRUNPG6pfRmWK4ZJDZ73Ai2bdmLjrfeEltJ17pCwTSNkDhYAeGxRPlYA+MdN5hjv58z/6KGKU8oszJK4yxStmbJGxwLSDkAGUNNvNfr1Kiyaf8RVfVG8rj2oiIuVGXoWXYHdU/j/0KxBZdgD0an8c+oqHXf4zuXmtZ0U/zOX1UrREWXXqS8duVv4b8hH+Gz2QqgduVv4b8hH+Gz2QrzCNb+SzuO6mc/RVptN89m9M+oLmLp7TfPJvTPqC5iqqnrX8Srul6ln/UeSKI7f6fBXdUx/XL7lLlzMfwFtZGGPc5tnZgW232tuPnTlFK2KZr3akziELp6d8bdZCjb66Mb5Gfmb71iOLQj/EZ4rpUvJzTt8sySHzho8B710ItjaRv+CD6RefWVduxGnGq55LDM6Iyn4nWUbONQfaN/X3Lz49g+0Hg73KWDZilH/x4vyhfQ2cpvsIvyNTf5pD8p8E8Oh5+f77lEPj+D7QeDvcvPj+D648He5TH9nqb7CL8jfcvRgFP9hF+RvuSfmkPynwXX6P/AH/fcod8fwfaDwd7k+PoPtB4O9ymPxBT/YRfkanxBT/YRfkaj80h+U+CP0f+/wC+5Q/49g+0Hg73L6GMwn/Eb+qlv7PU32EX5G+5ejZ+m+wi/I1H5pD8p8En6P8A+T77lFW4lEd0jPzBfYrGHc9n5m+9SGbZWldvgj7hl9my05NgqQ/Qc3zPd/W67GJQHXcdyZd0QkHwvC5omB3OHiF9ArYfyc0p3GUfxtPrasR5NYOEko/L7k4MQpj/ALHuTB6JVI1OC+Usvf8A9bx8J5R+Vejk7bwqJv096X8dTfP4FN/pSq3j75r5svLLL+wA4VU36e9e/sIeFXN4D3o/HU3z+BXJ6K1nYsS8WV2w7+FXL3j/AMlidsRUfRrHd7T/AKkorKc/7+B+i4PRetGwIixHY2s4VTT58/uXz+yFb/zLP5v9K7/EwfOPFNfpqt+VbAXvJ8750P8AOB9pap2SrhuqIz3uH/YupsdgE1KZefLTnLSMpvqM176dqj1k0Tqdwa4E5eavMCwqpo6oPkbl/wCqSoiLNLfLx25W/hvyEf4bPZCqB25W/hvyEf4bPZCvMI1v5LO47qZz9FXG1kOWtlvxIcPMWhchTbb/AAokNnaN3Qf5r3afEkd6hKg18RjncDtzVnh0wlp2kbBbuRERQVYIiIhIiIiEIiIhCIiIQiIiEqIiISIiIhKiIiEIiIhIiIiEIiIhCIiIQiIiEJlvoPMripIcsbGng1o8AAq32Twrn6lpI6EZD3HhceSO8+pWeAtNg8JDHPO1ZXG5g57Yxs9VjmiDmlrgCCLEHcQd4Ve7QbHvhcXwAvi32GrmDqI4gdasUrxWdVSMqW2d3qqpKySmddmraFTCKcba0bB0gxocd5yi/ioQVj6mD2D9C91tKOp/Ex6drLxERRlMRERCEREQhEREIRERCEREQhEREIRERCEREQhEREIRERCEREQhF0cIwCWpP7ttm8Xu8keb6x7AtzZemY+UZ2td6QB9asljABYAADcArmgw9s40nHLcqHEcTdTn2bBnvWphGEMpowyP+J3Fx4kresvAvVqWtDBot1BZN7i8lzjcr//Z"/>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CaixaDeTexto 2"/>
          <p:cNvSpPr txBox="1"/>
          <p:nvPr/>
        </p:nvSpPr>
        <p:spPr>
          <a:xfrm>
            <a:off x="3082425" y="2348881"/>
            <a:ext cx="5891564" cy="461665"/>
          </a:xfrm>
          <a:prstGeom prst="rect">
            <a:avLst/>
          </a:prstGeom>
          <a:noFill/>
        </p:spPr>
        <p:txBody>
          <a:bodyPr wrap="square" rtlCol="0">
            <a:spAutoFit/>
          </a:bodyPr>
          <a:lstStyle/>
          <a:p>
            <a:pPr algn="ctr"/>
            <a:r>
              <a:rPr lang="pt-BR" sz="2400" b="1" dirty="0"/>
              <a:t>Patrimônio Social e o Patrimônio Líquido</a:t>
            </a:r>
          </a:p>
        </p:txBody>
      </p:sp>
      <p:sp>
        <p:nvSpPr>
          <p:cNvPr id="7" name="CaixaDeTexto 6"/>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3933056"/>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41</a:t>
            </a:fld>
            <a:endParaRPr lang="pt-BR"/>
          </a:p>
        </p:txBody>
      </p:sp>
      <p:pic>
        <p:nvPicPr>
          <p:cNvPr id="10" name="Imagem 9"/>
          <p:cNvPicPr>
            <a:picLocks noChangeAspect="1"/>
          </p:cNvPicPr>
          <p:nvPr/>
        </p:nvPicPr>
        <p:blipFill rotWithShape="1">
          <a:blip r:embed="rId4"/>
          <a:srcRect l="38691" t="34380" r="40726" b="54231"/>
          <a:stretch/>
        </p:blipFill>
        <p:spPr>
          <a:xfrm>
            <a:off x="5408884" y="4570742"/>
            <a:ext cx="1374229" cy="427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702674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data:image/jpeg;base64,/9j/4AAQSkZJRgABAQAAAQABAAD/2wCEAAkGBhQQDxUUDxQVFBQWFRQUFRQVFhQXFxUUFBQXFBQVFhgXHCYeFxojHBcUHy8gIycpLCwsFR4xNTAqNSYrLCkBCQoKDgwOGg8PGiwkHyUpLSwxLTAvKSwsLy4uNSksLCo1LCksLCwvLCwpLCwsLCwtLCwsLCwsLCwpLCwsKSktLP/AABEIAMoA+gMBIgACEQEDEQH/xAAcAAEAAgMBAQEAAAAAAAAAAAAABgcDBAUBAgj/xABNEAABAwIDAwcGCwUGBgIDAAABAAIDBBEFEiEGMUEHEyJRYYGRMnFysbLRFBUzNEJSU2JzkqEWI4KiwSQlQ2PS8DVUs8Li8USjCBcm/8QAGwEAAQUBAQAAAAAAAAAAAAAAAAEDBAUGAgf/xAA6EQABAwICBgcGBQQDAAAAAAABAAIDBBEFIRIxQVFxgQYzYZGhscETIjJS0fAUFRZi4SMkNEJjcvH/2gAMAwEAAhEDEQA/ALvUW2g20EJMcAD3jQuPktPV94rPtnjRghDIzZ8lxcb2tG8jt3BVyqPEsQMR9lHr2lX+F4a2Ye1l1bBvW5W4vNMbyyOd2XIHgNFpoizT3uebuN1qWRtYLNFkREXCcRERCEREQhEREIRERCREREIRERCEREQlRERCEREQhEREIRERCFlgq3xm8b3NP3XEKT4Nt29pDanpN+uB0h5x9Lu1UTRSYKqWE3YfoodRRxTiz289quWCdr2hzSC0i4I3EFZFANh8bLJOYeeg++S/0X77DsPrU/C2NLUtqIw8LFVdK6mlLDy4Ksts6kvrHjgwNYPC5/Urhrp7S/PJvTPqC5ix1U4umeTvK29G0NgYBuCIiKMpSIiIQiIiEIiIhCIiIQiLDV1bImF8jg1o3k+rtPYsWBYDNi3Tkz09FwA0lqe/6Efbx4X3h0MAaZHmzRt9BvKg1VYyAZ5nctN2IzVTzDhcfPPGj5TpDFfrcdCez1rKzk9xWnvIyphqHHV0Li+x6w0uaAD5iFY/OUuHwtYXQ00Q8lpc1g7rm7j26lbdDiMU7c0EjJW9bHNcP0OiiuxSRg/ox+5vIvfidnJZ2SpllfpOdY7hsVUOx/mXBldDJSP/AMxp5tx+7INCurFKHAOaQ4HcQQQe8KxqmkbKwslaHsdoWvALSO0HRQiu5KI2uL8OnkpHHXJ8pCT1FjtQO8rqKtppsn+4e9v1HipsWJyMykGkO4rSRadXSV9J86p+ejH+NS3fYdboz0gvaDFop/kntceLdzh52nUeCkmE20m5jeMx/HNW8NbDNk057jkVtoiJlS0REQlRERCEREQhEREJF9xSljg4aFpDh5wbhXFDJma1w4gHxF1TJ3K38N+Qj/DZ7IV/g7yNMcFmsdaPcPH0VabTfPJvTPqC5i6e03z2b0z6guYqep61/Eq9pepZwHkiIiYUlEREIRERCEREQkRc/GcbjpY80h1OjWDynHqHv4LFjmPCnysY0yzyG0cTbkknQEga29a7+xfJ46OT4XiZEtUdWRmxZB1ADcXDs0HC51T9o4Ge1n1bBtd/G8qqra8Rf0483eS5+y+wsla9lXioysHSho+AH0XS38cu88bDRdrENrZ6uZ1JgcbZnt6MtU75vBwsDaz3Dsvu0Dljxx8+LVzsOpHOjp4rGvqG77O1EDD9Y8e++gN7KwPBIaOBsNNGI42aBo6+Jcd7nHiTvVrRYcavRqKoZf6s2Aff8rKSzkuOdztKrKLkAbO4yYjXTzyu1c5ga3XqBfmNu4Lyo/8AxzpxrT1lRGetwY72cpU52320bhUDJZIZZQ6QR2iAOUkE3cTu3adZXbq6zm4XykOIaxzy1ou4hrS6wHXpuWnDQBYalEVN1HJRjNJ0qDEDKBuY572E9mV+Zh7yFkwjlMnpZm02OwOp5DoJ8tmO7XAaW+8wkdisvYva6PFKQVELHsaXOYWvtcFp1sRoRqNQt/GsDhrIHQ1UbZI3DUOG7tad7SOsaqvq8NpqpujIwcRkV22RzdRXLjkDgHNILSAWuBuCDuII3jtXLxnZSlrPnELXO4SDoSA9YkbZyheHQy7PYkyjme6Shqj/AGeR2+J97ZTwBuWg20N2u61ZS88r6SbDJ7Ncd4IyU+N4kF1XdZsNWU5vRzMqY9f3VQcsjRwDZWizu+y5EmMmF2WthlpXbryNJjJ7JW9Eq2145oIsbEcQdR4LpmKk5TMDu0ZH6eCnRVc0XwuuNxzVaxTB7czCHNO4tNx4hfa5/Kts7HTczNQkwVEsoj5qI5RILEl+QaAg5QdLdIXW1Rse2NglIc8NAc4cXW1KtCxjoWzMOTr5HXl961dUdaagkFtrdyzIiJlWSIiIQiIiEi8duVv4b8hH+Gz2QqgduVv4b8hH+Gz2QrzCNb+SzuO6mc/RVptN89m9M+oLmLp7TfPZvTPqC5iqqnrn8Srql6lnAeSItbEaMzROjD3R5hbO3eNf9hVrRVlaySRkEr3Bji05nAjQkXs+/UpNLRfiWktcARvUStxBtGQZB7p2q00uoAMSxIjWVg/hj/o1fDxXP8qqt6JI9kBSBhL9rh4/RVj+k9GNV/BWEirn4uqT5VXJ4v8A9S+xh0oFzVzWG/pEf9y7/KP3juTB6V0u4/fJWJZcuvxV3OCCkZz1S/yY27mj68h3NaO1QzDcJqa6cQUc88p05yRz3CKNu67j/u+4XV37I7GQYbEWw3c91ucmd5Uh/wC1vU3xuVArBDh/xu0nbG+p7PNPnGHTs/pN0e0rT2M2EZRXmndz1Y8dOY65L72RX3DhfeewaLqbW478BoZqje5jOgOuRxDWDxIPcuuoNyxg/FgcPJbUQOkHWy5HrLVQ073V1az2xvdw7tyrX+60kKY8nGzvwLD4xJrNL+/qHnynSy9J1zxsCG93apL8KZnyZm57Xy3Ga3XbfZIZQ5ocw3a4AgjqIuP0VcMgjodoqusxF3NxywxMpZng80Bla2VhfbKx4LBoSLhxPFeqjJVisosvvXtlo0GO09QLwTwyj/LkY/2St66VC8jjDRZoAHUBYdfBec83NluM1r5bi9gbXtvte3isFdikUDc08kcbRvdI9rB4uIUQ2erxiGMS1dOc1LBTfBI5QOjNK+VsspYfpNbka2+65QhYuWzCBNg8r/p07mTxu4tLXBrrH0XHwHUt7A8Q+EUsMx3yRRvPnc0F363Wpy1YoIMEnBNnSlkLR1lzwXfytee5fWyFKYsOpWO0c2CK4PAlodb9VkOlQb7KM7bnyUqm1lddc3H8fiooHTTnQaNaPKkefJYwcXH9N6x7S7TQ0EHOzm5OkcbfLkf9Vo9Z3BUbjePYhVVYqHsF235qM5SyIH6oJ8rrcdSe62fwrCH1Z03ZMHj2D1KdmqI4zZxspdTRS1E7qut+WdpHH9Gni4Mb97fc9vaV0lAmbQ4j9WPvDfevsbR4h9nEe4f6lpZMNmedbbbBfIDcrWDG8PhYGNd5fVTq6KCftVXj/BjPd/5J+2FcN9Ozwd/qTX5VP2d6lDH6I/7Kdry6gn7aVv8Ayzfyv965T8eqZq+OTm/3rbBsQzAEWJI1PG5uumYTKb6RAy3pTjdM6wjNzdWiiwUUr3RtdKzI8jVl82Xsus6qXDRNldtOkLrx25W/hvyEf4bPZCqB25W/hvyEf4bPZCu8I1v5LPY7qZz9FWm03z2b0z6guYuntN89m9M+oLmKqqetfxKuqXqWcB5Iq6w/o1lWzqkJ/ncP6qxVXFT0MXmH1y4+LQ9WeEH3njsWe6UR6VJzXWREV0vK0XzNEHtLXC4O8FfSIQCQbhYMGE1BKZaCUxkizmPGeN4GoDh/XeOtTPDeWJzDbEaYsH2sHTb3tcbjx7lE16olTRQVXWtud+o96s4MUmiyJuFc2DbR01Y3NSzMk6wD0h52HpDwWXGsJZV00kE3kSNLTbeOIcO0EAjzKhp8IY52dl43jUPjOUg9eikGD7f4hR2EuWtiH1ujMB2OHld91nZ+j743CSlfmM7HI9+ryV7Bi0Mos/JWFsBtI6kc3C8ROWWMZaWY6MqYR5Aa46Z2izcu/QcQVYbow4EOAIOhB1BHURxVSU23OGYtHzFWBG4/4VR0SHcDHINA7tuCupT4LiNJpQV4ki3tirWGWw4BsrCHFqvafGQwCOtBY/eRke0FSDFfNmYUlreTjDZjeSigueLWBh/kssUfJhhzd1MPNzk1vDPZcaHafGYz++oqScdcFQY/0lutsba15H/CiD21lPl8Rr+ishiNIRcSt7wuNB25daDk8w5huKKnv1uja4+LrldOsq4KKnLpHRwQxjebMY0DgAPUFDJcUxma4a2ipGn6RdJUPb5hYMJ7loM5PGzyibFaiWukGrWv6EDPRibp7+pQ58dooR8ekdwz/hdNhedi4VXK/aauZJldHhlM45S7R1Q/Qmw7bAfdb2mymG1m1sWHQ55ek91xFC3ypHdQ6mjieHadFq7XbZQ4ZE1oaHyuFoadlhcbgTbyGD/0qpe+SaZ1RVv5yZ/H6MbeDIxwA7P/AHRtilxeUTzjRjGob/vaeQTdTVMo2W1uKyVlXLVTmoq3ZpSLNaPIhb9Rg9Z4rxEWka0NAa0WA2LIzSulcXPOaIiLpMoiIhC9WhhEd8Yb2Rk+EZC3lr4EP72PZCfUB/VNzG0Tz+0q+wDOtYpyiIsevYF47crfw35CP8NnshVA7crfw35CP8NnshXmEa38lncd1M5+irTab57N6Z9QXMXT2m+ezemfUFzFVVPWv4lXVL1LOA8kVfY5FbGPOxrv/rt/RWCoPtE3+9Wfg/6wp+Em0xH7SqfpGP7Jx+9RWdERXy8hRERCEREQhF6vEQhYamjZILSNDvPv8d69w+qq6P5jUvY37J5zx+DrgeHesqJHNDxouFxuOYUmGqlhPuFSvCeWJ0Yy4nTuZ/nQdJh87CdO49ynOB7V0taP7LOyQ8WgkPHnY6zv0VNrUfhUZdmALHDUPYSxwPWCFSVOBUs1yy7D2Zju/lXUGNEZSBfoRQzbjlEZRHmKcCWrcNGDVsV9zpD+uXxsN9dnbHFIhzMVQZGOFmyyNa6SMcemRe/abnqWpQ0AjuSS+R1y+R2rnE6nU6qHR9HhHJp1Dg4DUBt4/RTKnFmNjvHmSvqKF7numqHmWd+rpHanzN6gOxZ0RahZSSR0ji5xzRERCbRERCEREQhFg2fP97O/B/oxZ1qbPu/vd34RH8jT/RNT5wv4FX/R7/NafvYp4iIsgvX147crfw35CP8ADZ7IVQO3K38N+Qj/AA2eyFeYRrfyWdx3Uzn6KtNpvns3pn1BcxdPab57N6Z9QXMVVU9c/iVdU3Us4DyRQTaOpaMVbdwAbCGkkjQnMbHqOoXf2kqQHU8csjoYJpQyeZvlMj0vbqvc6/dKzbQVGz1DSyR0sYrahzC1ri6R+VxFg90mjW232YL6cLq8wqky9sTrBFlncdqRI00tua4gNxcajrC+mC5AJtqBc8O1crBJAyNkbg9r7F1ntLbgm9233hdRWRFjZeYzRGJ5aVZFJyQNe0O+F3a4AgsjBBB3EEuXziPJAWsJgqM7gCQx7QM1uAIOnguhjdK92z9O2Fr3OLKY2YCTa1z5PBVxLh1TAOcdHNEBpnLXstfS2bTennBo2KwmbFHYezvcXvcrSMRAuQbXIvY2uN4vxKQwue4NY0ucdzWgknzAalWPBE39mCXgHyy24GjjUENI6iuDyYf8TZf6ktvy39/im9DMDeopp7PY2/xKLGFwdlLTmvbLY5rjeLb7r5VkRVH/APTkEAauZoN/9nJDj26b18cqOyQYfhcIsHECZo3Bx0bJ3nQ9tu1LoZErp1IdBzmm9jZQBlDI6MyNY8xtNnPDSWg9RO4LyGke/wCTY9/otc63nsFZGwjQ7BawHX5f/ogra5KsYc+jljLW2g1YQLE5w53S69RvShgNl0yka7RudYuqqlic02cC09TgQfAr4VhQ8pMVXaPEqaMxusC9tzkv9Kx1HnBuo7tnsz8BqA1hLopG54nHfa+rSeJGmvEELkt2gpmSABumw3C5WHYTNUuLaeN0hAuQ0XsO1YJ6d0bi2Rpa4aFrgQQe0FWfsBA2hwyaskGrwXDtYy7WN/idfxC53KPA2opKWuaAC9rWvt95he3wIeO9KWe7dOupQIdO+dr27FBaOgkmfkhY6R31Wgk+c23DtKz4hgNRTi88MkY63NNvHcrO2fjZhWDmoc28r2tkN/pOfpEzzC4/UrjbIbey1FVzFcWSRTXaLtaA11iQN2rTusexLoAWBOa6/CxtDWvd7xVeKeYRsxh0kZdnq5sts7o4X5QbXI0Yf6qO7Y4KKOtkiZ5Gj2djHahvdqO4Kx8JmbhGExOkHTe+MuB4umcLjztZf8qGNzIKWmhGm4PAyVa7SR0jZGigdK5tjnMgI6V9ALgHdfgtChw2Wc2gjfIRvDGk289t3epVyp4SIa0PYLCZmYgfXacrj39E+cqXzytwTC25GgzOyjX6Uzhdxd91oB07AOKNC5N0n4cOkfpZAblUlXQyQuyzMdG7qe0tPdff3LArJ2Tx/wCNS+kxENluwvjflDXNI0IFtAdQQR1G91A8Zww01TJC7UxvLb7rje094IPeuS2wuFHlhDWh7DcFcyuLhE/m/KDTb/ZW7sbQYLNE19fXVEVWb5+kYw07rNcGOuLcSe4Lk458mC7VjXtdIzNlL2A9JoPAlTmi5Q9nXQhklAIxaxaaeN9v42uLj596eiGSt8MbosLhruuXNiEMVfHT0NWa6B7HEucLvhc25sZAAHg2HDS67ajdJU0UmI5sFjljg5p3PiQ9EuJ/d82CS4a9Z7gpIsxizWtns0AZL0fCHvfT3cSc9q8duVv4b8hH+Gz2QqgduVv4b8hH+Gz2QnsI1v5KJjupnP0VabTfPZvTPqC5i6e03z2b0z6guYqqp65/Eq6pupZwHko5teGk04qXPbRmX+0OiALwLXbYHv8A92Up2exzBKd4GE0U1ZONxZA+R4PWXzeR5xZRjbmjL6QuBH7pwlLT5LwNMp8VK8E26xOema3DMGZC2wyvJyQ7vKY0iMEeYlajCXA04G4lZPGGkVN94Ci+3uM1dTicQxCnFLkie+CIOY85Xmxc97SbnonTS1t3Fc1a8tXUTVs7sRLjVsPNvDstmNF7MYG6ADXd19pWdSpTdywuIOvNbcFcVXtFJR4JTTQBpdzdOzpAkWLLHQEa6KA43t/VVcRilLAxxFwxlr2NxqSTvst+v2xilwdlLlIlbzbdB0bRm+cHrI4dZKhqHv3FLU1DjYMdlYKxRJn2Ys3UsfZ3dUZj+hBXE5MWE4nHbg2UnzZCPWR4rDsjtiaLPHKznaeTy49NCRYkX0NxoQd9huUqw7bDCqPNJSxPEjhawY69t+UF7rNHm6kosSDdOMLJHMkLraIzHBYMl9qNODiT3UxuuxVY8z42noqmxhnZG0X3CQx2t2ZhYecDrUCwTarm8U+F1AJDnPLw3e0PaWi19+UWHmC19scXZVV0k0JOR2TKSMp6LAL9moKA+wy3oFSGsLm/Ne3YrHwHAX0VBXQv1A54sd9dhhGV3n4HtBXE5JnWgrPRYf5Hr4wzlMaaGSGrzmXm3sY8AHnMzS1ubqdqLnjvWnsBtZS0cMsdS1+aR2r2tzBzMoaGkA3Ful+ZdXbcJ0SRabNE5AFQmKIvIawEudZrQN5cdAArM5RsPL24fTN1lPQH5WMJPZex7l5BthhVJ0qSnJktoQyxH8chuB5lwsM24D8UbVVgJaGuY0N15oEWaWjja5ud/SK4FgLX1phrY42lhcDpEcAFYu0OyhqKFlLBIImNyA3aTdsY0GhFtbHuXF2h2dfDgDoZHB7obPDmggWEuYb/ALpIUD2s2nfV1cj2PeIrhsbczgMrRa+W+hJue9dDZjbFsVPUU9YZHxyscGEEvLXFpbls46A6Hzhdl7SSnzUxOeW2tla98lJdu3c5glO9nk3p3G3UYy0fzEKtMPw99RK2KFpc9xsGjzXJJOgAsTdTPYDH+eaMOqIzLFIHBpuP3bbZnA3+iLEgjUHrW3RYxhuFPl+D87UTjMy5tYWOrWvsABcakAnRcuAdZyakayctkLrDUeS4WF7HS/GkdNUWJGWWTKcw5sdK1+2wb3qwNudj5cQ5sRysYyMOOVwcbudpe46gLd5UN2R22jjrKiorb55WjK9oJDbG/NgbwLZQD91RrEdop5pnyGWQZnFwAe8BoJ0aADoANO5F2hvFDZYY4iNdzzsrB5TqMsp6OSSxMUjWPI3G7QTv4XjPisfLGCYqZw1Zmk1G65a0g+AKj52uZNhL6aqMjpg4OiebuzWdmF3HUW6Q14ELPhe2cE1H8ExNry1oAjmYLuaG+TfiCN19bjelLgb9q7fLG/SANtIDvGxavJdCXYmwjc1kjneYtyj9XBa/KK8HFJ7cCwHziNt13sM2pw/DYX/AhLNM/TNI3Lu3Amws0dQFz6oFVVTpZHSSG7nuLnHrLjcrg5NsospayERg3N7rnVE7YammmfEKhrJNaYgnnr8ALG53cDwVi0nKlATlpsEndKNA1sEYseq7WXHgoG4PDmPheY5Y3B8cgtdrh2HeOxSPCuV3FaovhjFIHx6Olcx9zrluG5rX7k4yRrWXcbWVvhZMrBEzN25czCq51diNRVviZTOFoXU7AQWkAavuBd3RPAahSNaGF4a6IyPleZZpnmSWQi2Zx6hwGpW+sjXziaYuacl6Vh8BggDHDPavHblb+G/IR/hs9kKoHblb+G/IR/hs9kKdhGt/JVmO6mc/RVptN89m9M+oLmLp7TfPZvTPqC5iqqnrncSrqm6lnAeS0caw34RA+K+XMBZ2+xBDhccRoufi/KJizZI6WSojjzMuZII2hxaLje4dE6fRsu8oZtSy2JQHrid+hcrTCqh4cYhqsTzVJj8LRTunHxBY6elDC43c5zzme95LnOd1uJ3rMvV4rom68nc8uN3G6IiJFwi3cGwt1VUMhjsHPNgTewsCSTbsBWkrG5IMIzPlqHDyQImHtd0nkd2Ud66a3SNlIp4vayBqj20uwc9CzO8tkj0Bey/RJ3Zgd3nUburpwfGm4ma6B1jGHc2z0HNLL/maXfxBVvsTIIsSia+Nsl380Q8eSSbF4vxFj+q7cwXFlJnp2BzSw5HJR6yK3NuttXUUzIY4YpGujD3CQHi4gAAacFHNqcFgfRw4hTxc215ZzsINm6uIJbbdqLaaWN0hZbUVxJSgEhrrka1BgvFds+0EFJhrKqngHNuyWYA1hAeba6HcuJStpcciltBzE8YBD25fpXy3IAzC4IIIS+z2XzXbqID3Q/O11VyKd8l+DxVDqllRG1/QYNRci7nh2U7wdBqOoLByeYNDNWzxTxiQNY/Lm4ZZAwnz2I1XIZe3amW0xdo567+ChsUpabtJaeBaSD4hfK7+2ezBoKnILmJ4zROO+19WntB8QQpLUYbG7ZtkhY3OyzmusL3M+U679QSgNNyNyRtO4lzDraLqul6rS2OwOGhoDXVTQXlmcXAOVh8hrAfpO017QFo0GLU2MymGpp2wykExSxnpaalrjYXNtdbg2O5L7PtzTn4TIXdZx1BV2vFvY3hL6SofDJvYbXG5zTq1w84IK0U3ayhuaWkgoiIhcr0L42CZ+/qz95o/mcV9hfWwTelVH/NA9pRqw2p38vNarosL1nL6qXIiLKL1ReO3K38N+Qj/AA2eyFUDtyt/DfkI/wANnshXmEa38lncd1M5+irTab57N6Z9QXMXT2m+ezemfUFzFVVPWv4lXVL1LOA8kUQ2vFq2lPW2Qev3qXqI7baVFIfvPHs+9SsMP9wOB8lX4429DJwXwiItGvGUREQhegK+MAwB1PhrYGODJTG4l5F8ssguTbjYm3cqX2ekibVwuqDaISNLzwABuL9l7X7FN+UjbN3Osio5y0NbmkdE7eXeS3M3qAv/ABBPRkAElWdG5kTHSO4LvbFbDyYfO9xlbIx7A3QOabhwIOt+1Q+jpcm0eW1h8Je4Dscx0g9a5uAbb1ENRG6WeV8QcOca57n3YdHaOvqN+nUu3j2MUzMagqmSB8Zax8hj6ViGuZqBxtluN46kt2kZb057SJ7G6OVnbV39scLw99Y19dUFj8jRzQNgWgusSQ0uAOvEblzOUgv+BwilDDQjJZ0Zv0howHqb1b7nesm0+HUeJStnZiEMdmBha7LewJN7Oe0g69S5mO4/S0+HGhonmfNq+W3RF3Z3EcCTbS2g60rjrTszhZ97AHaNZUooMFbWYHBE5/NgsicX2Btlfm4kdS1MddHgdFkpGOL5iW886xs4N8pxHEAnK0C29cWq2hhk2fEAeOdZzTDGdHG0gcSBxbYbwsmAbRQVtCaPEZBG5o/dzOIHk+Qcx0zt3WO8JbjUNdkplYbNbYO0cj6JyNn+0VH4cftle8nDP73qexs//XatXk6xeCjrZmyStyPAYyUjKx2RxNzfybjddZNgMZhjxOodI9rRLzgY4kBp/e5950FxYhctt7qZiItECdRK7tcW4tHV0riBPTzPMJ4loJDe7ew9xWnKwjZdwcLENIIO8EVNiD2iyhc+NvhxGSogdqJpCDe4c0vNwbb2kKdbR7Y01XhEuR7WSPDRzJIDw/nGuOn0hvOYJQ4G99a7ZKx+kSc7EcQnKI+2D04b5JdBfzCMkf0UI2Fv8Z02X7TXzZHX/RSTCNo6esw/4FXSc09oAjld5PQ+TJPAjcQd44ru4JNRUNPG6pfRmWK4ZJDZ73Ai2bdmLjrfeEltJ17pCwTSNkDhYAeGxRPlYA+MdN5hjv58z/6KGKU8oszJK4yxStmbJGxwLSDkAGUNNvNfr1Kiyaf8RVfVG8rj2oiIuVGXoWXYHdU/j/0KxBZdgD0an8c+oqHXf4zuXmtZ0U/zOX1UrREWXXqS8duVv4b8hH+Gz2QqgduVv4b8hH+Gz2QrzCNb+SzuO6mc/RVptN89m9M+oLmLp7TfPJvTPqC5iqqnrX8Srul6ln/UeSKI7f6fBXdUx/XL7lLlzMfwFtZGGPc5tnZgW232tuPnTlFK2KZr3akziELp6d8bdZCjb66Mb5Gfmb71iOLQj/EZ4rpUvJzTt8sySHzho8B710ItjaRv+CD6RefWVduxGnGq55LDM6Iyn4nWUbONQfaN/X3Lz49g+0Hg73KWDZilH/x4vyhfQ2cpvsIvyNTf5pD8p8E8Oh5+f77lEPj+D7QeDvcvPj+D648He5TH9nqb7CL8jfcvRgFP9hF+RvuSfmkPynwXX6P/AH/fcod8fwfaDwd7k+PoPtB4O9ymPxBT/YRfkanxBT/YRfkaj80h+U+CP0f+/wC+5Q/49g+0Hg73L6GMwn/Eb+qlv7PU32EX5G+5ejZ+m+wi/I1H5pD8p8En6P8A+T77lFW4lEd0jPzBfYrGHc9n5m+9SGbZWldvgj7hl9my05NgqQ/Qc3zPd/W67GJQHXcdyZd0QkHwvC5omB3OHiF9ArYfyc0p3GUfxtPrasR5NYOEko/L7k4MQpj/ALHuTB6JVI1OC+Usvf8A9bx8J5R+Vejk7bwqJv096X8dTfP4FN/pSq3j75r5svLLL+wA4VU36e9e/sIeFXN4D3o/HU3z+BXJ6K1nYsS8WV2w7+FXL3j/AMlidsRUfRrHd7T/AKkorKc/7+B+i4PRetGwIixHY2s4VTT58/uXz+yFb/zLP5v9K7/EwfOPFNfpqt+VbAXvJ8750P8AOB9pap2SrhuqIz3uH/YupsdgE1KZefLTnLSMpvqM176dqj1k0Tqdwa4E5eavMCwqpo6oPkbl/wCqSoiLNLfLx25W/hvyEf4bPZCqB25W/hvyEf4bPZCvMI1v5LO47qZz9FXG1kOWtlvxIcPMWhchTbb/AAokNnaN3Qf5r3afEkd6hKg18RjncDtzVnh0wlp2kbBbuRERQVYIiIhIiIiEIiIhCIiIQiIiEqIiISIiIhKiIiEIiIhIiIiEIiIhCIiIQiIiEJlvoPMripIcsbGng1o8AAq32Twrn6lpI6EZD3HhceSO8+pWeAtNg8JDHPO1ZXG5g57Yxs9VjmiDmlrgCCLEHcQd4Ve7QbHvhcXwAvi32GrmDqI4gdasUrxWdVSMqW2d3qqpKySmddmraFTCKcba0bB0gxocd5yi/ioQVj6mD2D9C91tKOp/Ex6drLxERRlMRERCEREQhEREIRERCEREQhEREIRERCEREQhEREIRERCEREQhF0cIwCWpP7ttm8Xu8keb6x7AtzZemY+UZ2td6QB9asljABYAADcArmgw9s40nHLcqHEcTdTn2bBnvWphGEMpowyP+J3Fx4kresvAvVqWtDBot1BZN7i8lzjcr//Z"/>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1" name="Retângulo 20"/>
          <p:cNvSpPr/>
          <p:nvPr/>
        </p:nvSpPr>
        <p:spPr>
          <a:xfrm>
            <a:off x="1487488" y="1592892"/>
            <a:ext cx="9289032" cy="1200329"/>
          </a:xfrm>
          <a:prstGeom prst="rect">
            <a:avLst/>
          </a:prstGeom>
          <a:ln>
            <a:solidFill>
              <a:schemeClr val="tx1"/>
            </a:solidFill>
          </a:ln>
        </p:spPr>
        <p:txBody>
          <a:bodyPr wrap="square">
            <a:spAutoFit/>
          </a:bodyPr>
          <a:lstStyle/>
          <a:p>
            <a:pPr lvl="0" algn="just"/>
            <a:r>
              <a:rPr lang="pt-BR" sz="2400" b="1" dirty="0"/>
              <a:t>15. </a:t>
            </a:r>
            <a:r>
              <a:rPr lang="pt-BR" sz="2400" dirty="0"/>
              <a:t>O valor do superávit ou </a:t>
            </a:r>
            <a:r>
              <a:rPr lang="pt-BR" sz="2400" u="sng" dirty="0"/>
              <a:t>déficit deve ser incorporado ao Patrimônio Social</a:t>
            </a:r>
            <a:r>
              <a:rPr lang="pt-BR" sz="2400" dirty="0"/>
              <a:t>. O superávit, ou parte de que tenha restrição para aplicação, deve ser reconhecido </a:t>
            </a:r>
            <a:r>
              <a:rPr lang="pt-BR" sz="2400" b="1" dirty="0"/>
              <a:t>em conta específica </a:t>
            </a:r>
            <a:r>
              <a:rPr lang="pt-BR" sz="2400" dirty="0"/>
              <a:t>do Patrimônio Líquido. </a:t>
            </a:r>
          </a:p>
        </p:txBody>
      </p:sp>
      <p:sp>
        <p:nvSpPr>
          <p:cNvPr id="22" name="CaixaDeTexto 21"/>
          <p:cNvSpPr txBox="1"/>
          <p:nvPr/>
        </p:nvSpPr>
        <p:spPr>
          <a:xfrm>
            <a:off x="5265337" y="1038584"/>
            <a:ext cx="1661326" cy="400110"/>
          </a:xfrm>
          <a:prstGeom prst="rect">
            <a:avLst/>
          </a:prstGeom>
          <a:solidFill>
            <a:schemeClr val="bg1"/>
          </a:solidFill>
          <a:ln>
            <a:solidFill>
              <a:schemeClr val="tx1"/>
            </a:solidFill>
          </a:ln>
        </p:spPr>
        <p:txBody>
          <a:bodyPr wrap="square" rtlCol="0">
            <a:spAutoFit/>
          </a:bodyPr>
          <a:lstStyle/>
          <a:p>
            <a:pPr algn="ctr"/>
            <a:r>
              <a:rPr lang="pt-BR" sz="2000" b="1" dirty="0"/>
              <a:t>Res 1.409/12</a:t>
            </a:r>
          </a:p>
        </p:txBody>
      </p:sp>
      <p:sp>
        <p:nvSpPr>
          <p:cNvPr id="23" name="CaixaDeTexto 22"/>
          <p:cNvSpPr txBox="1"/>
          <p:nvPr/>
        </p:nvSpPr>
        <p:spPr>
          <a:xfrm>
            <a:off x="3580654" y="2401892"/>
            <a:ext cx="2592000" cy="369332"/>
          </a:xfrm>
          <a:prstGeom prst="rect">
            <a:avLst/>
          </a:prstGeom>
          <a:noFill/>
          <a:ln w="28575">
            <a:solidFill>
              <a:srgbClr val="FF6600"/>
            </a:solidFill>
          </a:ln>
        </p:spPr>
        <p:txBody>
          <a:bodyPr wrap="square" rtlCol="0">
            <a:spAutoFit/>
          </a:bodyPr>
          <a:lstStyle/>
          <a:p>
            <a:endParaRPr lang="pt-BR" dirty="0"/>
          </a:p>
        </p:txBody>
      </p:sp>
      <p:pic>
        <p:nvPicPr>
          <p:cNvPr id="71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664" t="52051" r="30548" b="30739"/>
          <a:stretch/>
        </p:blipFill>
        <p:spPr bwMode="auto">
          <a:xfrm>
            <a:off x="403579" y="2899402"/>
            <a:ext cx="11384842" cy="2257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3539" y="5300336"/>
            <a:ext cx="1306517" cy="860259"/>
          </a:xfrm>
          <a:prstGeom prst="rect">
            <a:avLst/>
          </a:prstGeom>
          <a:ln>
            <a:solidFill>
              <a:schemeClr val="tx1"/>
            </a:solidFill>
          </a:ln>
        </p:spPr>
      </p:pic>
      <p:pic>
        <p:nvPicPr>
          <p:cNvPr id="26" name="Imagem 25"/>
          <p:cNvPicPr>
            <a:picLocks noChangeAspect="1"/>
          </p:cNvPicPr>
          <p:nvPr/>
        </p:nvPicPr>
        <p:blipFill rotWithShape="1">
          <a:blip r:embed="rId5"/>
          <a:srcRect l="977" t="7944" r="88866" b="82012"/>
          <a:stretch/>
        </p:blipFill>
        <p:spPr>
          <a:xfrm>
            <a:off x="5537458" y="6212772"/>
            <a:ext cx="818681" cy="531240"/>
          </a:xfrm>
          <a:prstGeom prst="rect">
            <a:avLst/>
          </a:prstGeom>
          <a:solidFill>
            <a:schemeClr val="tx1"/>
          </a:solidFill>
          <a:ln>
            <a:solidFill>
              <a:schemeClr val="tx1"/>
            </a:solidFill>
          </a:ln>
        </p:spPr>
      </p:pic>
      <p:sp>
        <p:nvSpPr>
          <p:cNvPr id="12" name="CaixaDeTexto 11"/>
          <p:cNvSpPr txBox="1"/>
          <p:nvPr/>
        </p:nvSpPr>
        <p:spPr>
          <a:xfrm>
            <a:off x="3661470" y="556528"/>
            <a:ext cx="4869061" cy="400110"/>
          </a:xfrm>
          <a:prstGeom prst="rect">
            <a:avLst/>
          </a:prstGeom>
          <a:noFill/>
        </p:spPr>
        <p:txBody>
          <a:bodyPr wrap="square" rtlCol="0">
            <a:spAutoFit/>
          </a:bodyPr>
          <a:lstStyle/>
          <a:p>
            <a:pPr algn="ctr"/>
            <a:r>
              <a:rPr lang="pt-BR" sz="2000" b="1" dirty="0"/>
              <a:t>Patrimônio Social e o Patrimônio Líquido</a:t>
            </a:r>
          </a:p>
        </p:txBody>
      </p:sp>
      <p:sp>
        <p:nvSpPr>
          <p:cNvPr id="13" name="CaixaDeTexto 12"/>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42</a:t>
            </a:fld>
            <a:endParaRPr lang="pt-BR"/>
          </a:p>
        </p:txBody>
      </p:sp>
      <p:pic>
        <p:nvPicPr>
          <p:cNvPr id="16" name="Imagem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6977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764" t="24254" r="8848" b="11567"/>
          <a:stretch/>
        </p:blipFill>
        <p:spPr bwMode="auto">
          <a:xfrm>
            <a:off x="84000" y="1006664"/>
            <a:ext cx="12024000" cy="5330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AutoShape 6" descr="data:image/jpeg;base64,/9j/4AAQSkZJRgABAQAAAQABAAD/2wCEAAkGBhQQDxUUDxQVFBQWFRQUFRQVFhQXFxUUFBQXFBQVFhgXHCYeFxojHBcUHy8gIycpLCwsFR4xNTAqNSYrLCkBCQoKDgwOGg8PGiwkHyUpLSwxLTAvKSwsLy4uNSksLCo1LCksLCwvLCwpLCwsLCwtLCwsLCwsLCwpLCwsKSktLP/AABEIAMoA+gMBIgACEQEDEQH/xAAcAAEAAgMBAQEAAAAAAAAAAAAABgcDBAUBAgj/xABNEAABAwIDAwcGCwUGBgIDAAABAAIDBBEFEiEGMUEHEyJRYYGRMnFysbLRFBUzNEJSU2JzkqEWI4KiwSQlQ2PS8DVUs8Li8USjCBcm/8QAGwEAAQUBAQAAAAAAAAAAAAAAAAEDBAUGAgf/xAA6EQABAwICBgcGBQQDAAAAAAABAAIDBBEFIRIxQVFxgQYzYZGhscETIjJS0fAUFRZi4SMkNEJjcvH/2gAMAwEAAhEDEQA/ALvUW2g20EJMcAD3jQuPktPV94rPtnjRghDIzZ8lxcb2tG8jt3BVyqPEsQMR9lHr2lX+F4a2Ye1l1bBvW5W4vNMbyyOd2XIHgNFpoizT3uebuN1qWRtYLNFkREXCcRERCEREQhEREIRERCREREIRERCEREQlRERCEREQhEREIRERCFlgq3xm8b3NP3XEKT4Nt29pDanpN+uB0h5x9Lu1UTRSYKqWE3YfoodRRxTiz289quWCdr2hzSC0i4I3EFZFANh8bLJOYeeg++S/0X77DsPrU/C2NLUtqIw8LFVdK6mlLDy4Ksts6kvrHjgwNYPC5/Urhrp7S/PJvTPqC5ix1U4umeTvK29G0NgYBuCIiKMpSIiIQiIiEIiIhCIiIQiLDV1bImF8jg1o3k+rtPYsWBYDNi3Tkz09FwA0lqe/6Efbx4X3h0MAaZHmzRt9BvKg1VYyAZ5nctN2IzVTzDhcfPPGj5TpDFfrcdCez1rKzk9xWnvIyphqHHV0Li+x6w0uaAD5iFY/OUuHwtYXQ00Q8lpc1g7rm7j26lbdDiMU7c0EjJW9bHNcP0OiiuxSRg/ox+5vIvfidnJZ2SpllfpOdY7hsVUOx/mXBldDJSP/AMxp5tx+7INCurFKHAOaQ4HcQQQe8KxqmkbKwslaHsdoWvALSO0HRQiu5KI2uL8OnkpHHXJ8pCT1FjtQO8rqKtppsn+4e9v1HipsWJyMykGkO4rSRadXSV9J86p+ejH+NS3fYdboz0gvaDFop/kntceLdzh52nUeCkmE20m5jeMx/HNW8NbDNk057jkVtoiJlS0REQlRERCEREQhEREJF9xSljg4aFpDh5wbhXFDJma1w4gHxF1TJ3K38N+Qj/DZ7IV/g7yNMcFmsdaPcPH0VabTfPJvTPqC5i6e03z2b0z6guYqep61/Eq9pepZwHkiIiYUlEREIRERCEREQkRc/GcbjpY80h1OjWDynHqHv4LFjmPCnysY0yzyG0cTbkknQEga29a7+xfJ46OT4XiZEtUdWRmxZB1ADcXDs0HC51T9o4Ge1n1bBtd/G8qqra8Rf0483eS5+y+wsla9lXioysHSho+AH0XS38cu88bDRdrENrZ6uZ1JgcbZnt6MtU75vBwsDaz3Dsvu0Dljxx8+LVzsOpHOjp4rGvqG77O1EDD9Y8e++gN7KwPBIaOBsNNGI42aBo6+Jcd7nHiTvVrRYcavRqKoZf6s2Aff8rKSzkuOdztKrKLkAbO4yYjXTzyu1c5ga3XqBfmNu4Lyo/8AxzpxrT1lRGetwY72cpU52320bhUDJZIZZQ6QR2iAOUkE3cTu3adZXbq6zm4XykOIaxzy1ou4hrS6wHXpuWnDQBYalEVN1HJRjNJ0qDEDKBuY572E9mV+Zh7yFkwjlMnpZm02OwOp5DoJ8tmO7XAaW+8wkdisvYva6PFKQVELHsaXOYWvtcFp1sRoRqNQt/GsDhrIHQ1UbZI3DUOG7tad7SOsaqvq8NpqpujIwcRkV22RzdRXLjkDgHNILSAWuBuCDuII3jtXLxnZSlrPnELXO4SDoSA9YkbZyheHQy7PYkyjme6Shqj/AGeR2+J97ZTwBuWg20N2u61ZS88r6SbDJ7Ncd4IyU+N4kF1XdZsNWU5vRzMqY9f3VQcsjRwDZWizu+y5EmMmF2WthlpXbryNJjJ7JW9Eq2145oIsbEcQdR4LpmKk5TMDu0ZH6eCnRVc0XwuuNxzVaxTB7czCHNO4tNx4hfa5/Kts7HTczNQkwVEsoj5qI5RILEl+QaAg5QdLdIXW1Rse2NglIc8NAc4cXW1KtCxjoWzMOTr5HXl961dUdaagkFtrdyzIiJlWSIiIQiIiEi8duVv4b8hH+Gz2QqgduVv4b8hH+Gz2QrzCNb+SzuO6mc/RVptN89m9M+oLmLp7TfPZvTPqC5iqqnrn8Srql6lnAeSItbEaMzROjD3R5hbO3eNf9hVrRVlaySRkEr3Bji05nAjQkXs+/UpNLRfiWktcARvUStxBtGQZB7p2q00uoAMSxIjWVg/hj/o1fDxXP8qqt6JI9kBSBhL9rh4/RVj+k9GNV/BWEirn4uqT5VXJ4v8A9S+xh0oFzVzWG/pEf9y7/KP3juTB6V0u4/fJWJZcuvxV3OCCkZz1S/yY27mj68h3NaO1QzDcJqa6cQUc88p05yRz3CKNu67j/u+4XV37I7GQYbEWw3c91ucmd5Uh/wC1vU3xuVArBDh/xu0nbG+p7PNPnGHTs/pN0e0rT2M2EZRXmndz1Y8dOY65L72RX3DhfeewaLqbW478BoZqje5jOgOuRxDWDxIPcuuoNyxg/FgcPJbUQOkHWy5HrLVQ073V1az2xvdw7tyrX+60kKY8nGzvwLD4xJrNL+/qHnynSy9J1zxsCG93apL8KZnyZm57Xy3Ga3XbfZIZQ5ocw3a4AgjqIuP0VcMgjodoqusxF3NxywxMpZng80Bla2VhfbKx4LBoSLhxPFeqjJVisosvvXtlo0GO09QLwTwyj/LkY/2St66VC8jjDRZoAHUBYdfBec83NluM1r5bi9gbXtvte3isFdikUDc08kcbRvdI9rB4uIUQ2erxiGMS1dOc1LBTfBI5QOjNK+VsspYfpNbka2+65QhYuWzCBNg8r/p07mTxu4tLXBrrH0XHwHUt7A8Q+EUsMx3yRRvPnc0F363Wpy1YoIMEnBNnSlkLR1lzwXfytee5fWyFKYsOpWO0c2CK4PAlodb9VkOlQb7KM7bnyUqm1lddc3H8fiooHTTnQaNaPKkefJYwcXH9N6x7S7TQ0EHOzm5OkcbfLkf9Vo9Z3BUbjePYhVVYqHsF235qM5SyIH6oJ8rrcdSe62fwrCH1Z03ZMHj2D1KdmqI4zZxspdTRS1E7qut+WdpHH9Gni4Mb97fc9vaV0lAmbQ4j9WPvDfevsbR4h9nEe4f6lpZMNmedbbbBfIDcrWDG8PhYGNd5fVTq6KCftVXj/BjPd/5J+2FcN9Ozwd/qTX5VP2d6lDH6I/7Kdry6gn7aVv8Ayzfyv965T8eqZq+OTm/3rbBsQzAEWJI1PG5uumYTKb6RAy3pTjdM6wjNzdWiiwUUr3RtdKzI8jVl82Xsus6qXDRNldtOkLrx25W/hvyEf4bPZCqB25W/hvyEf4bPZCu8I1v5LPY7qZz9FWm03z2b0z6guYuntN89m9M+oLmKqqetfxKuqXqWcB5Iq6w/o1lWzqkJ/ncP6qxVXFT0MXmH1y4+LQ9WeEH3njsWe6UR6VJzXWREV0vK0XzNEHtLXC4O8FfSIQCQbhYMGE1BKZaCUxkizmPGeN4GoDh/XeOtTPDeWJzDbEaYsH2sHTb3tcbjx7lE16olTRQVXWtud+o96s4MUmiyJuFc2DbR01Y3NSzMk6wD0h52HpDwWXGsJZV00kE3kSNLTbeOIcO0EAjzKhp8IY52dl43jUPjOUg9eikGD7f4hR2EuWtiH1ujMB2OHld91nZ+j743CSlfmM7HI9+ryV7Bi0Mos/JWFsBtI6kc3C8ROWWMZaWY6MqYR5Aa46Z2izcu/QcQVYbow4EOAIOhB1BHURxVSU23OGYtHzFWBG4/4VR0SHcDHINA7tuCupT4LiNJpQV4ki3tirWGWw4BsrCHFqvafGQwCOtBY/eRke0FSDFfNmYUlreTjDZjeSigueLWBh/kssUfJhhzd1MPNzk1vDPZcaHafGYz++oqScdcFQY/0lutsba15H/CiD21lPl8Rr+ishiNIRcSt7wuNB25daDk8w5huKKnv1uja4+LrldOsq4KKnLpHRwQxjebMY0DgAPUFDJcUxma4a2ipGn6RdJUPb5hYMJ7loM5PGzyibFaiWukGrWv6EDPRibp7+pQ58dooR8ekdwz/hdNhedi4VXK/aauZJldHhlM45S7R1Q/Qmw7bAfdb2mymG1m1sWHQ55ek91xFC3ypHdQ6mjieHadFq7XbZQ4ZE1oaHyuFoadlhcbgTbyGD/0qpe+SaZ1RVv5yZ/H6MbeDIxwA7P/AHRtilxeUTzjRjGob/vaeQTdTVMo2W1uKyVlXLVTmoq3ZpSLNaPIhb9Rg9Z4rxEWka0NAa0WA2LIzSulcXPOaIiLpMoiIhC9WhhEd8Yb2Rk+EZC3lr4EP72PZCfUB/VNzG0Tz+0q+wDOtYpyiIsevYF47crfw35CP8NnshVA7crfw35CP8NnshXmEa38lncd1M5+irTab57N6Z9QXMXT2m+ezemfUFzFVVPWv4lXVL1LOA8kVfY5FbGPOxrv/rt/RWCoPtE3+9Wfg/6wp+Em0xH7SqfpGP7Jx+9RWdERXy8hRERCEREQhF6vEQhYamjZILSNDvPv8d69w+qq6P5jUvY37J5zx+DrgeHesqJHNDxouFxuOYUmGqlhPuFSvCeWJ0Yy4nTuZ/nQdJh87CdO49ynOB7V0taP7LOyQ8WgkPHnY6zv0VNrUfhUZdmALHDUPYSxwPWCFSVOBUs1yy7D2Zju/lXUGNEZSBfoRQzbjlEZRHmKcCWrcNGDVsV9zpD+uXxsN9dnbHFIhzMVQZGOFmyyNa6SMcemRe/abnqWpQ0AjuSS+R1y+R2rnE6nU6qHR9HhHJp1Dg4DUBt4/RTKnFmNjvHmSvqKF7numqHmWd+rpHanzN6gOxZ0RahZSSR0ji5xzRERCbRERCEREQhFg2fP97O/B/oxZ1qbPu/vd34RH8jT/RNT5wv4FX/R7/NafvYp4iIsgvX147crfw35CP8ADZ7IVQO3K38N+Qj/AA2eyFeYRrfyWdx3Uzn6KtNpvns3pn1BcxdPab57N6Z9QXMVVU9c/iVdU3Us4DyRQTaOpaMVbdwAbCGkkjQnMbHqOoXf2kqQHU8csjoYJpQyeZvlMj0vbqvc6/dKzbQVGz1DSyR0sYrahzC1ri6R+VxFg90mjW232YL6cLq8wqky9sTrBFlncdqRI00tua4gNxcajrC+mC5AJtqBc8O1crBJAyNkbg9r7F1ntLbgm9233hdRWRFjZeYzRGJ5aVZFJyQNe0O+F3a4AgsjBBB3EEuXziPJAWsJgqM7gCQx7QM1uAIOnguhjdK92z9O2Fr3OLKY2YCTa1z5PBVxLh1TAOcdHNEBpnLXstfS2bTennBo2KwmbFHYezvcXvcrSMRAuQbXIvY2uN4vxKQwue4NY0ucdzWgknzAalWPBE39mCXgHyy24GjjUENI6iuDyYf8TZf6ktvy39/im9DMDeopp7PY2/xKLGFwdlLTmvbLY5rjeLb7r5VkRVH/APTkEAauZoN/9nJDj26b18cqOyQYfhcIsHECZo3Bx0bJ3nQ9tu1LoZErp1IdBzmm9jZQBlDI6MyNY8xtNnPDSWg9RO4LyGke/wCTY9/otc63nsFZGwjQ7BawHX5f/ogra5KsYc+jljLW2g1YQLE5w53S69RvShgNl0yka7RudYuqqlic02cC09TgQfAr4VhQ8pMVXaPEqaMxusC9tzkv9Kx1HnBuo7tnsz8BqA1hLopG54nHfa+rSeJGmvEELkt2gpmSABumw3C5WHYTNUuLaeN0hAuQ0XsO1YJ6d0bi2Rpa4aFrgQQe0FWfsBA2hwyaskGrwXDtYy7WN/idfxC53KPA2opKWuaAC9rWvt95he3wIeO9KWe7dOupQIdO+dr27FBaOgkmfkhY6R31Wgk+c23DtKz4hgNRTi88MkY63NNvHcrO2fjZhWDmoc28r2tkN/pOfpEzzC4/UrjbIbey1FVzFcWSRTXaLtaA11iQN2rTusexLoAWBOa6/CxtDWvd7xVeKeYRsxh0kZdnq5sts7o4X5QbXI0Yf6qO7Y4KKOtkiZ5Gj2djHahvdqO4Kx8JmbhGExOkHTe+MuB4umcLjztZf8qGNzIKWmhGm4PAyVa7SR0jZGigdK5tjnMgI6V9ALgHdfgtChw2Wc2gjfIRvDGk289t3epVyp4SIa0PYLCZmYgfXacrj39E+cqXzytwTC25GgzOyjX6Uzhdxd91oB07AOKNC5N0n4cOkfpZAblUlXQyQuyzMdG7qe0tPdff3LArJ2Tx/wCNS+kxENluwvjflDXNI0IFtAdQQR1G91A8Zww01TJC7UxvLb7rje094IPeuS2wuFHlhDWh7DcFcyuLhE/m/KDTb/ZW7sbQYLNE19fXVEVWb5+kYw07rNcGOuLcSe4Lk458mC7VjXtdIzNlL2A9JoPAlTmi5Q9nXQhklAIxaxaaeN9v42uLj596eiGSt8MbosLhruuXNiEMVfHT0NWa6B7HEucLvhc25sZAAHg2HDS67ajdJU0UmI5sFjljg5p3PiQ9EuJ/d82CS4a9Z7gpIsxizWtns0AZL0fCHvfT3cSc9q8duVv4b8hH+Gz2QqgduVv4b8hH+Gz2QnsI1v5KJjupnP0VabTfPZvTPqC5i6e03z2b0z6guYqqp65/Eq6pupZwHko5teGk04qXPbRmX+0OiALwLXbYHv8A92Up2exzBKd4GE0U1ZONxZA+R4PWXzeR5xZRjbmjL6QuBH7pwlLT5LwNMp8VK8E26xOema3DMGZC2wyvJyQ7vKY0iMEeYlajCXA04G4lZPGGkVN94Ci+3uM1dTicQxCnFLkie+CIOY85Xmxc97SbnonTS1t3Fc1a8tXUTVs7sRLjVsPNvDstmNF7MYG6ADXd19pWdSpTdywuIOvNbcFcVXtFJR4JTTQBpdzdOzpAkWLLHQEa6KA43t/VVcRilLAxxFwxlr2NxqSTvst+v2xilwdlLlIlbzbdB0bRm+cHrI4dZKhqHv3FLU1DjYMdlYKxRJn2Ys3UsfZ3dUZj+hBXE5MWE4nHbg2UnzZCPWR4rDsjtiaLPHKznaeTy49NCRYkX0NxoQd9huUqw7bDCqPNJSxPEjhawY69t+UF7rNHm6kosSDdOMLJHMkLraIzHBYMl9qNODiT3UxuuxVY8z42noqmxhnZG0X3CQx2t2ZhYecDrUCwTarm8U+F1AJDnPLw3e0PaWi19+UWHmC19scXZVV0k0JOR2TKSMp6LAL9moKA+wy3oFSGsLm/Ne3YrHwHAX0VBXQv1A54sd9dhhGV3n4HtBXE5JnWgrPRYf5Hr4wzlMaaGSGrzmXm3sY8AHnMzS1ubqdqLnjvWnsBtZS0cMsdS1+aR2r2tzBzMoaGkA3Ful+ZdXbcJ0SRabNE5AFQmKIvIawEudZrQN5cdAArM5RsPL24fTN1lPQH5WMJPZex7l5BthhVJ0qSnJktoQyxH8chuB5lwsM24D8UbVVgJaGuY0N15oEWaWjja5ud/SK4FgLX1phrY42lhcDpEcAFYu0OyhqKFlLBIImNyA3aTdsY0GhFtbHuXF2h2dfDgDoZHB7obPDmggWEuYb/ALpIUD2s2nfV1cj2PeIrhsbczgMrRa+W+hJue9dDZjbFsVPUU9YZHxyscGEEvLXFpbls46A6Hzhdl7SSnzUxOeW2tla98lJdu3c5glO9nk3p3G3UYy0fzEKtMPw99RK2KFpc9xsGjzXJJOgAsTdTPYDH+eaMOqIzLFIHBpuP3bbZnA3+iLEgjUHrW3RYxhuFPl+D87UTjMy5tYWOrWvsABcakAnRcuAdZyakayctkLrDUeS4WF7HS/GkdNUWJGWWTKcw5sdK1+2wb3qwNudj5cQ5sRysYyMOOVwcbudpe46gLd5UN2R22jjrKiorb55WjK9oJDbG/NgbwLZQD91RrEdop5pnyGWQZnFwAe8BoJ0aADoANO5F2hvFDZYY4iNdzzsrB5TqMsp6OSSxMUjWPI3G7QTv4XjPisfLGCYqZw1Zmk1G65a0g+AKj52uZNhL6aqMjpg4OiebuzWdmF3HUW6Q14ELPhe2cE1H8ExNry1oAjmYLuaG+TfiCN19bjelLgb9q7fLG/SANtIDvGxavJdCXYmwjc1kjneYtyj9XBa/KK8HFJ7cCwHziNt13sM2pw/DYX/AhLNM/TNI3Lu3Amws0dQFz6oFVVTpZHSSG7nuLnHrLjcrg5NsospayERg3N7rnVE7YammmfEKhrJNaYgnnr8ALG53cDwVi0nKlATlpsEndKNA1sEYseq7WXHgoG4PDmPheY5Y3B8cgtdrh2HeOxSPCuV3FaovhjFIHx6Olcx9zrluG5rX7k4yRrWXcbWVvhZMrBEzN25czCq51diNRVviZTOFoXU7AQWkAavuBd3RPAahSNaGF4a6IyPleZZpnmSWQi2Zx6hwGpW+sjXziaYuacl6Vh8BggDHDPavHblb+G/IR/hs9kKoHblb+G/IR/hs9kKdhGt/JVmO6mc/RVptN89m9M+oLmLp7TfPZvTPqC5iqqnrncSrqm6lnAeS0caw34RA+K+XMBZ2+xBDhccRoufi/KJizZI6WSojjzMuZII2hxaLje4dE6fRsu8oZtSy2JQHrid+hcrTCqh4cYhqsTzVJj8LRTunHxBY6elDC43c5zzme95LnOd1uJ3rMvV4rom68nc8uN3G6IiJFwi3cGwt1VUMhjsHPNgTewsCSTbsBWkrG5IMIzPlqHDyQImHtd0nkd2Ud66a3SNlIp4vayBqj20uwc9CzO8tkj0Bey/RJ3Zgd3nUburpwfGm4ma6B1jGHc2z0HNLL/maXfxBVvsTIIsSia+Nsl380Q8eSSbF4vxFj+q7cwXFlJnp2BzSw5HJR6yK3NuttXUUzIY4YpGujD3CQHi4gAAacFHNqcFgfRw4hTxc215ZzsINm6uIJbbdqLaaWN0hZbUVxJSgEhrrka1BgvFds+0EFJhrKqngHNuyWYA1hAeba6HcuJStpcciltBzE8YBD25fpXy3IAzC4IIIS+z2XzXbqID3Q/O11VyKd8l+DxVDqllRG1/QYNRci7nh2U7wdBqOoLByeYNDNWzxTxiQNY/Lm4ZZAwnz2I1XIZe3amW0xdo567+ChsUpabtJaeBaSD4hfK7+2ezBoKnILmJ4zROO+19WntB8QQpLUYbG7ZtkhY3OyzmusL3M+U679QSgNNyNyRtO4lzDraLqul6rS2OwOGhoDXVTQXlmcXAOVh8hrAfpO017QFo0GLU2MymGpp2wykExSxnpaalrjYXNtdbg2O5L7PtzTn4TIXdZx1BV2vFvY3hL6SofDJvYbXG5zTq1w84IK0U3ayhuaWkgoiIhcr0L42CZ+/qz95o/mcV9hfWwTelVH/NA9pRqw2p38vNarosL1nL6qXIiLKL1ReO3K38N+Qj/AA2eyFUDtyt/DfkI/wANnshXmEa38lncd1M5+irTab57N6Z9QXMXT2m+ezemfUFzFVVPWv4lXVL1LOA8kUQ2vFq2lPW2Qev3qXqI7baVFIfvPHs+9SsMP9wOB8lX4429DJwXwiItGvGUREQhegK+MAwB1PhrYGODJTG4l5F8ssguTbjYm3cqX2ekibVwuqDaISNLzwABuL9l7X7FN+UjbN3Osio5y0NbmkdE7eXeS3M3qAv/ABBPRkAElWdG5kTHSO4LvbFbDyYfO9xlbIx7A3QOabhwIOt+1Q+jpcm0eW1h8Je4Dscx0g9a5uAbb1ENRG6WeV8QcOca57n3YdHaOvqN+nUu3j2MUzMagqmSB8Zax8hj6ViGuZqBxtluN46kt2kZb057SJ7G6OVnbV39scLw99Y19dUFj8jRzQNgWgusSQ0uAOvEblzOUgv+BwilDDQjJZ0Zv0howHqb1b7nesm0+HUeJStnZiEMdmBha7LewJN7Oe0g69S5mO4/S0+HGhonmfNq+W3RF3Z3EcCTbS2g60rjrTszhZ97AHaNZUooMFbWYHBE5/NgsicX2Btlfm4kdS1MddHgdFkpGOL5iW886xs4N8pxHEAnK0C29cWq2hhk2fEAeOdZzTDGdHG0gcSBxbYbwsmAbRQVtCaPEZBG5o/dzOIHk+Qcx0zt3WO8JbjUNdkplYbNbYO0cj6JyNn+0VH4cftle8nDP73qexs//XatXk6xeCjrZmyStyPAYyUjKx2RxNzfybjddZNgMZhjxOodI9rRLzgY4kBp/e5950FxYhctt7qZiItECdRK7tcW4tHV0riBPTzPMJ4loJDe7ew9xWnKwjZdwcLENIIO8EVNiD2iyhc+NvhxGSogdqJpCDe4c0vNwbb2kKdbR7Y01XhEuR7WSPDRzJIDw/nGuOn0hvOYJQ4G99a7ZKx+kSc7EcQnKI+2D04b5JdBfzCMkf0UI2Fv8Z02X7TXzZHX/RSTCNo6esw/4FXSc09oAjld5PQ+TJPAjcQd44ru4JNRUNPG6pfRmWK4ZJDZ73Ai2bdmLjrfeEltJ17pCwTSNkDhYAeGxRPlYA+MdN5hjv58z/6KGKU8oszJK4yxStmbJGxwLSDkAGUNNvNfr1Kiyaf8RVfVG8rj2oiIuVGXoWXYHdU/j/0KxBZdgD0an8c+oqHXf4zuXmtZ0U/zOX1UrREWXXqS8duVv4b8hH+Gz2QqgduVv4b8hH+Gz2QrzCNb+SzuO6mc/RVptN89m9M+oLmLp7TfPJvTPqC5iqqnrX8Srul6ln/UeSKI7f6fBXdUx/XL7lLlzMfwFtZGGPc5tnZgW232tuPnTlFK2KZr3akziELp6d8bdZCjb66Mb5Gfmb71iOLQj/EZ4rpUvJzTt8sySHzho8B710ItjaRv+CD6RefWVduxGnGq55LDM6Iyn4nWUbONQfaN/X3Lz49g+0Hg73KWDZilH/x4vyhfQ2cpvsIvyNTf5pD8p8E8Oh5+f77lEPj+D7QeDvcvPj+D648He5TH9nqb7CL8jfcvRgFP9hF+RvuSfmkPynwXX6P/AH/fcod8fwfaDwd7k+PoPtB4O9ymPxBT/YRfkanxBT/YRfkaj80h+U+CP0f+/wC+5Q/49g+0Hg73L6GMwn/Eb+qlv7PU32EX5G+5ejZ+m+wi/I1H5pD8p8En6P8A+T77lFW4lEd0jPzBfYrGHc9n5m+9SGbZWldvgj7hl9my05NgqQ/Qc3zPd/W67GJQHXcdyZd0QkHwvC5omB3OHiF9ArYfyc0p3GUfxtPrasR5NYOEko/L7k4MQpj/ALHuTB6JVI1OC+Usvf8A9bx8J5R+Vejk7bwqJv096X8dTfP4FN/pSq3j75r5svLLL+wA4VU36e9e/sIeFXN4D3o/HU3z+BXJ6K1nYsS8WV2w7+FXL3j/AMlidsRUfRrHd7T/AKkorKc/7+B+i4PRetGwIixHY2s4VTT58/uXz+yFb/zLP5v9K7/EwfOPFNfpqt+VbAXvJ8750P8AOB9pap2SrhuqIz3uH/YupsdgE1KZefLTnLSMpvqM176dqj1k0Tqdwa4E5eavMCwqpo6oPkbl/wCqSoiLNLfLx25W/hvyEf4bPZCqB25W/hvyEf4bPZCvMI1v5LO47qZz9FXG1kOWtlvxIcPMWhchTbb/AAokNnaN3Qf5r3afEkd6hKg18RjncDtzVnh0wlp2kbBbuRERQVYIiIhIiIiEIiIhCIiIQiIiEqIiISIiIhKiIiEIiIhIiIiEIiIhCIiIQiIiEJlvoPMripIcsbGng1o8AAq32Twrn6lpI6EZD3HhceSO8+pWeAtNg8JDHPO1ZXG5g57Yxs9VjmiDmlrgCCLEHcQd4Ve7QbHvhcXwAvi32GrmDqI4gdasUrxWdVSMqW2d3qqpKySmddmraFTCKcba0bB0gxocd5yi/ioQVj6mD2D9C91tKOp/Ex6drLxERRlMRERCEREQhEREIRERCEREQhEREIRERCEREQhEREIRERCEREQhF0cIwCWpP7ttm8Xu8keb6x7AtzZemY+UZ2td6QB9asljABYAADcArmgw9s40nHLcqHEcTdTn2bBnvWphGEMpowyP+J3Fx4kresvAvVqWtDBot1BZN7i8lzjcr//Z"/>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CaixaDeTexto 23"/>
          <p:cNvSpPr txBox="1"/>
          <p:nvPr/>
        </p:nvSpPr>
        <p:spPr>
          <a:xfrm>
            <a:off x="6861917" y="1036603"/>
            <a:ext cx="1368000" cy="576000"/>
          </a:xfrm>
          <a:prstGeom prst="rect">
            <a:avLst/>
          </a:prstGeom>
          <a:noFill/>
          <a:ln w="28575">
            <a:solidFill>
              <a:srgbClr val="FF6600"/>
            </a:solidFill>
          </a:ln>
        </p:spPr>
        <p:txBody>
          <a:bodyPr wrap="square" rtlCol="0">
            <a:spAutoFit/>
          </a:bodyPr>
          <a:lstStyle/>
          <a:p>
            <a:endParaRPr lang="pt-BR" dirty="0"/>
          </a:p>
        </p:txBody>
      </p:sp>
      <p:pic>
        <p:nvPicPr>
          <p:cNvPr id="16" name="Image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469" y="5361821"/>
            <a:ext cx="1079766" cy="710958"/>
          </a:xfrm>
          <a:prstGeom prst="rect">
            <a:avLst/>
          </a:prstGeom>
          <a:ln>
            <a:solidFill>
              <a:schemeClr val="tx1"/>
            </a:solidFill>
          </a:ln>
        </p:spPr>
      </p:pic>
      <p:pic>
        <p:nvPicPr>
          <p:cNvPr id="18" name="Imagem 17"/>
          <p:cNvPicPr>
            <a:picLocks noChangeAspect="1"/>
          </p:cNvPicPr>
          <p:nvPr/>
        </p:nvPicPr>
        <p:blipFill rotWithShape="1">
          <a:blip r:embed="rId5"/>
          <a:srcRect l="977" t="7944" r="88866" b="82012"/>
          <a:stretch/>
        </p:blipFill>
        <p:spPr>
          <a:xfrm>
            <a:off x="3970292" y="6457868"/>
            <a:ext cx="462123" cy="299871"/>
          </a:xfrm>
          <a:prstGeom prst="rect">
            <a:avLst/>
          </a:prstGeom>
          <a:solidFill>
            <a:schemeClr val="tx1"/>
          </a:solidFill>
          <a:ln>
            <a:solidFill>
              <a:schemeClr val="tx1"/>
            </a:solidFill>
          </a:ln>
        </p:spPr>
      </p:pic>
      <p:sp>
        <p:nvSpPr>
          <p:cNvPr id="11" name="CaixaDeTexto 10"/>
          <p:cNvSpPr txBox="1"/>
          <p:nvPr/>
        </p:nvSpPr>
        <p:spPr>
          <a:xfrm>
            <a:off x="3661469" y="508610"/>
            <a:ext cx="4869061" cy="400110"/>
          </a:xfrm>
          <a:prstGeom prst="rect">
            <a:avLst/>
          </a:prstGeom>
          <a:noFill/>
        </p:spPr>
        <p:txBody>
          <a:bodyPr wrap="square" rtlCol="0">
            <a:spAutoFit/>
          </a:bodyPr>
          <a:lstStyle/>
          <a:p>
            <a:pPr algn="ctr"/>
            <a:r>
              <a:rPr lang="pt-BR" sz="2000" b="1" dirty="0"/>
              <a:t>Patrimônio Social e o Patrimônio Líquido</a:t>
            </a:r>
          </a:p>
        </p:txBody>
      </p:sp>
      <p:sp>
        <p:nvSpPr>
          <p:cNvPr id="12" name="CaixaDeTexto 11"/>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Espaço Reservado para Número de Slide 1"/>
          <p:cNvSpPr>
            <a:spLocks noGrp="1"/>
          </p:cNvSpPr>
          <p:nvPr>
            <p:ph type="sldNum" sz="quarter" idx="12"/>
          </p:nvPr>
        </p:nvSpPr>
        <p:spPr/>
        <p:txBody>
          <a:bodyPr/>
          <a:lstStyle/>
          <a:p>
            <a:fld id="{48C8E9F3-318A-4C0B-8019-81287E742FE6}" type="slidenum">
              <a:rPr lang="pt-BR" smtClean="0"/>
              <a:t>43</a:t>
            </a:fld>
            <a:endParaRPr lang="pt-BR"/>
          </a:p>
        </p:txBody>
      </p:sp>
      <p:pic>
        <p:nvPicPr>
          <p:cNvPr id="15" name="Image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06909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1" y="1412190"/>
            <a:ext cx="5791198" cy="2988409"/>
          </a:xfrm>
          <a:prstGeom prst="rect">
            <a:avLst/>
          </a:prstGeom>
        </p:spPr>
      </p:pic>
      <p:sp>
        <p:nvSpPr>
          <p:cNvPr id="4" name="CaixaDeTexto 3"/>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190" y="5215640"/>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Espaço Reservado para Número de Slide 2"/>
          <p:cNvSpPr>
            <a:spLocks noGrp="1"/>
          </p:cNvSpPr>
          <p:nvPr>
            <p:ph type="sldNum" sz="quarter" idx="12"/>
          </p:nvPr>
        </p:nvSpPr>
        <p:spPr/>
        <p:txBody>
          <a:bodyPr/>
          <a:lstStyle/>
          <a:p>
            <a:fld id="{48C8E9F3-318A-4C0B-8019-81287E742FE6}" type="slidenum">
              <a:rPr lang="pt-BR" smtClean="0"/>
              <a:t>44</a:t>
            </a:fld>
            <a:endParaRPr lang="pt-BR"/>
          </a:p>
        </p:txBody>
      </p:sp>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34913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descr="data:image/jpeg;base64,/9j/4AAQSkZJRgABAQAAAQABAAD/2wCEAAkGBhQSEBEUEhAQERIVFRcVFhYVGRcUFhAWGhQaGBUXFhgXHyYeGBojGRYUHzshIygqLCwtFR89NTAqNSYrLCkBCQoKDgwOGg8PGjUkHyQ0MjIxKjApLDQyMjAsNDYuNS0sMCwsLCksLDUyKiwsLC8pLC8sLCwsLCoqLCwsLCwsLP/AABEIAH0BkgMBIgACEQEDEQH/xAAcAAEAAwEBAQEBAAAAAAAAAAAABQYHBAgDAgH/xABJEAACAgECAwQGBQgHBgcBAAABAgADEQQSBSExBhNBUQciMmFxgSNSYpGhFHJzgrGys8EkJTNCU5LCNFSi0dLwFhdDdIOj0xX/xAAaAQEAAgMBAAAAAAAAAAAAAAAABAUBAgMG/8QALhEAAgICAQMCBgEDBQAAAAAAAAECAxESBCExUQVBEyIycYGx8BRhoSMkM0KR/9oADAMBAAIRAxEAPwDcYiIAiIgCIiAIiIAiIgCIiAIiIAiIgCIiAIiIAiIgCIiAIiIAiIgCIiAIiIAiIgCIiAIiIAiIgCIiAIiIAiIgCIiAIiIAiIgCIiAIiIAiIgCIkD2q7VJo08Hub2E/1N5L+37yN4QlZJRiupzssjVFzm8JE9E5eFag2UUu2Cz1oxxyGSoJwPiZ1TVrDwbxeVlCIiYMiIiAIiIAiIgCIiAIiIAiIgCIiAIiIAiIgCIiAIiIAiIgCIiAIiIAiIgCIiAIiIAiIgCIiAIiIAiIgCIiAIiIBHcf40mloa1+eOSr4ux6KP8AvkAZivEeJPfa1ljbnY5PkPIDyAHLEsHpH44bdUagfUp9X4uebn5cl+R85VxUdhfwDBfmQT/L8Z6PgUKqG77s8n6nyXdZpH6Y/vybB2B4mLtFWM+tV9G3y9n/AISv4yxzIPR5xzuNWEY/R3YQ+5v/AEz952/rTX5Uc2n4dr8PqXvp9/xaF5XRiIiQyeIiIAmfekHtQ6WrTRY1ZQbrChwSxHqrkeQ5/rDyl04zxRdPRZa/RFzj6x6KvzJA+cx6vQXamrVas8wjBn+0WOXx+aCD8DLP0+qLl8SfZdPyyo9UumoKqvu+v4Rf/R72ha+t67XL21nILHJZG/bg5HzEt8wzs3x78m1Ndn90Ha480PJvu6/FRNxrcEAgggjII6EeBE09QoVdmY9mb+l8h206y7xP1OPjNhXTXspIYVWEEciCEJBE7JH9oD/RNT+ht/htIUPqRY2fQ/sZEe0+q/3q/wDzt/zmy8OYmmokkkopJPUnaMmYAb5v/Dx9FV+Yv7olv6pGMVHVY7lD6NKcnPZ57HRERKU9CUDsdxa6ziNyPdY6AW4VmJAxYAMA+Ql/mZ9h3/rbUjyF/wDGWaZJvOSVix4RXemuTqez92cfGbCumvZSQwqsII6ghCQRMe/8T6r/AHq//O3/ADmu9oT/AETU/obf4ZmE9/J3pcYyjLZZK31mc4zhq8dPJf8AhXB+I31JamtIVxkBrLM9SOeFI8J0W8J4tUMrqO99wYMfusUSxdhz/V+m/NP77SdkSzlyjNrVYT8InU8GMq4y2km0v+zMwp9IerpcrfWjkHDKymtx93IfdLv2f7UVatTsJVwPWRvaX3jzHvH4SK9InBFs0rXADvKRuz4smfWU+4A7vkfMzMOGcYei1LUOGQ5/OHip9xHL5yXGirl1bQWsiFLkX8K7SyW0X574N8ifHSakWVo6+y6qw+DDI/Az7SkfQ9CnlZRkfaLtDqU1eoVdTcqi1gAGIAGeQAlp9G/Erbl1He2vZhkxuJbGQ2cZlA7VXf07Vfpn/elz9Ez5TU/nV/saeg5UILi5S69DzHCnY+bht4y/f7l/kT2j7QppKt7jcxOEQci5+PgB4mS0zX0sMwt05/ubHA8t24bvw2yo4lUbbVGXYvObdKmmU4dz68N4rxDiDN3Vq0VKcEgYAPgAcFmOPePlOzV8A4lUN1Wta4jntJwT8A+VPzIlf7DdtU0u6u4HunbduXmUbAByOpGAOnMY8czT9BxSq9d1VqWL9kg4+I6g/GTeTKdE8Rgtfsv2V/DhXyK8ym9/f5n0+yK92G45qdR3ovC4rIXdt2Nv55UgcuQHkOolrnzqoVSxVQu47mwMbmwBk+ZwB90+krrZqc3KKwvBbUVyrgoyll+RPzbYFUsxAABJJ6ADmTP1KX6TOP8AdUClT693te6sdfvOB8N0U1u2agvcX2qmtzfsVPiXbTUPe713WIm7KIDhQo9kEe8AZ+JmqcI4it9Fdq9HUHH1T0YfIgj5TF+LcIs06UNYMC6vePs8/ZPvwUP63ult9F3H/WfTMfazZX8R7a/dhvk0uObRXKlTq9v0UHp/Ithe4XP6vPnuaPERKI9KIiIAiIgCIiAIiIAgxEA886zUF7LHPVnZj8SxJ/bJa/T44ZU/1tVZ/CUD91py9qOFnT6u6sjA3Fl96McqR8uXxBk9Vp+84CxHWnUFj8DgH8LM/KeonYtYSXZtf5PHV1PayL7pP/BUVsIIIOCOYPkR0noTR3760b6yq33gH+c88IpYgAZJOAPMnkBPQ+jo2Von1VVfuAH8pB9Ux8v5LL0dP5/wfaIiUpfiInBxziyaXT23P7NalsfWPRVHvLED5zKTbwjDaSyzPfSrx8vbXpKznaQzgeLtyrX5A5/XHlLr2f4ZVp9IlBatvVPecxh2Yev8uZHwAmWdi+zJ4rfqbdQ9iqDuZkwC1jnOBuBGAAeXvWXH/wAmtJ/i6r/NX/8AnLO74cYqlyxjv09yrpVkpyuUc57dfYzntDw/8m1NtWchW9U5zuQ80OfPBHzBmnei7tF3+mNLH6SjAHm1Z9g/LmvyXzlV7c+jevR6Xv6HufawDh9pwrctw2qP7xUfOVPsl2kOj1dV3PZnbYPrVt7XxI5MPeokqzHJo+V5a/ZEqjLi35awn+j0ZI7tH/seq/QW/wANp3VWBlDKQQQCCOYIPMET56/Td5VYn10ZP8ykfzlHF4aZfSWYtHnA3T0ho/7Ov81f2CeZNQjVuyOCrqSrA9QwOCPvBnonslxddTotPYpBJrUN9l1ADg/MH8Jb+pdYxZT+mR0lJExESL7R9oatHQ1trAYB2rn1rW8FUeJ/YOcp0nJ4RctqKyzP/R7Zu4vqz4YvP/3rNUmZehvhzN+U6px7Z7tT9bnusI92do+RmmyVzHm3HjCInCjrV922R3aT/Y9V+gt/htPPXfT0J2m/2LV/+3u/htPNnfSd6a8RkQPU4bSiehuwR/q7S/mH95pPyu+j0/1ZpP0f+oyxSqu/5JfdltSsVxX9kRnaZgNFqiencW/wzPPvfTUfSx2vSug6Stw1tmO8xz7pAc4byZsAY8s+7ObdluA2a3UpUgO3INjeFaZ5k+/wA8TLfg/6VTnLoin9Qj8a1Rj7G7dkVI0Gkz17iv8AFAR+El5+KagqqqjCqAAPIAYA+6fsymk9pNl3COsUjAO19v8AT9X+mf8Ael59Dj5r1X51f7rTOu2dv9Y6z9PZ+9L96EnzXrPz6/3Wl5yX/tf/AAoeLDHKz9zTZHcc4FVq6jXaCR1BHJkbwZT5yRkN2j7UVaM6fveQutFec47sbSS5+yDtB/O90pIbbLXuXs9dXv2M1456M9VTk1Y1KfZ5WAe9D1/VJ+EqaamymzkbKrFOOWUdT5eBE9HA5lR9JnBabNFdc6qttSbkfo2cjCE+IYnGD4mWdHPk2oWLOSpv9Ngk51vGCF7A+kN7bV0+pO8tyrs5AkgZ2vjkcgcj1z1zmaTPPfYHStbxLShQTtsFjH6qp6xJ+4D4sJ6EEj86uELPl9yVwJzlX8/XB+LbAqlmICgEknoAOZJmP6Cz/wDq8VLv/YKdxB5YqQ4RefixxkfaaWb0t9pO40w06H6S/IOOq1D2v8xwvw3SH7Leimu/SU3X23o9g37U2ABT7HtKTkrg/Ob8dKqt2SeM9EaclSusVcVlLqy39u+FLqdG4UqbK/pK+YySo5qPiuR8cTF+H8Uam2u1DhkYMPfjwPuPT5zTz6GdL/j6r76/+iZ3257NfkGq7tWZ62QOjNjJHRgcADIYH5ESVw7K0nUpZ/BD5tNkmrXHGP7m8cJ4kmoorurPq2KGHu8wfeDkfKdcyj0O9p/WfSOeTZsqz5j+0UfEet8mmryqvq+FNxLii34sFIRETidhERAEREAREQBK5x3t7pdKSrObLB1SvDFT9o5Cr8Cc+6Vr0kduzWTpdO+H6Wup5p9hT4HzPh065xl2+WnG4O63s7eCp5fPcHpX38l+472y0mvwt1F1JHsXKVdkz9ZeW5fdnPlLP2M7NMmk1FNj120XjdW9ZJDK6bScEAg4CmU3s92PStBquIsKNOOa1tye8+A2+1j3DmfcOZvPZvtqNUmsaurZXp1Hdg9WGxjzA5D2Og6TbkfLDSnsu/jP9jTjJynvd9T7eWse5R9NpaeGagNqT+UahOa1VexWcZVrHb+9g5CgHHI+UtnDfSzp3IFtdtP2uVij47fW/AyGv1em4zWo3Lpdeq4UN7N32Qf7w/4l8iOtD4pw23T2Gu6tq3HgehHmp6MPeJ3VUL+ludv529sEd22cbrTjT+d/fJ6I0msS1A9bq6HoykEH5ifaYD2V7W2aK0MpLVk/SV55OPMeTDwP8puvDuIJfUltTBkcZU/yPkQcjHgRKzk8Z0PyvJa8XlK9eH4OmUb0mcD1msSqnTVqagd9hLqu5uirg+AGT8x5S8xOFc3XJSRJsgpx1ZAdiOzv5Foq6iB3hy9mOeXbqM+OAAv6sn4nC/G6RqF0xsHfsm8Jg815+OMZ9VjjOcAw3KbbCSgkj68S0C302VOMpYjIfgwxy98xBvRNxAE4qrIB694nP39ZuHENelFT22ttrQbmOCcAe4ZJn8HEENxp3fSBBZtwfYLFQc9OoPLrO1N9lSepyuoha1sQfYHR6mnSLTq0CtUdqEMH3V9VBweRXmPgBLLODifG6tOaxYX3WFgiollrNtGWwK1J5DnPtw/iNd9YsqcOhzgjzBwQQeYIIIweYnGeZPdrudYYitU+xV+2Ho1p1rG1WNF56uBuWzHTevLJ8Mgg/HlKnw/sJxbQuTpLqiD1Cv6r+W5LFxn39ffNUo4ij2W1q2Xq27xgjbvXcvMjByPKcvE+0dOndUs74M/s7abrA5wTtUohBbCscdcCd4X2pad14aOE6Km9+z8plMJ4+4xjS1/a+jz/AKv2Tmo9FOo1Fos4jre88whZmI+qGYAIPgs0w2gLuJwMZJPLAxnnnpI3h/aei51St2y6lk3JZWLlHVq2dQLAMj2c8jnpCvnh6JL7IOiGVu2/uzu0OhSmtK6kCVoNqqOgH/fjPvOTiXFK9Oge0sFLKg2qzksxwoCoCSSeXSOG8UrvQvU24BihyGVlZfaVlYBlI8iJHw2tiRlLofnjemazTaitBlnqsRR0yWQgc/DmZiJ9FPEP8BD/APJX/Mzam4/V35o+la1SgYLVa6pvGV3OqlVBHiTOrW61Ka3ssYJWgLMx8APhJFN9lPSK7nC2iu7rJ9jNOFafjunpSmujT7EG1cmokDOeu/n1n91XC+PagbXuSlT12ulf41gt+M0jQa9blLKtqgHGLK3qbOAfZsAOOY59J0w+Q086rP2MLjprGzx9zKeFehRi27VaodclagSW8/Xf/pmj8G4FTpK+7orWtepxzLHzZjzY/Gf3iHG6aGqW2wI1zbKxgnc2QPAchllGTgZYec7ppbdZZ9T6G9dNdf0rqIkfwzjtWoJ7o2MB0c12KjjOCUdlCuMj+6TP3xLi9dGzvC2XO1FRHsdyAWO1EBY4AJ6cpy1ecYOuyxnJknab0b667Wam2ulSj2uynvKxkE8uRORLd6Ley+o0SakahAhdkK4ZWyAGz7JOOol3ptDKrDOGAIyCpwRkZDYIPuPORg7U6fvO77xs953W7ZZ3Xe9O773bs355Yz15deUky5NlkPh46EaPHrrnvnqS0pnpB7CWcQ7pq7wjVhgEcHYdxBJ3DmDyA6HpLjZaFUsxCqASSeQAAySSegxODhnHqtR/Zd6RjcGaq1EdemUd1CsOfgZwrlKD3j7HeyMZrSXuZzwzgXHNGorpet6x0Uujqo+z3mGUe4YE+2t7FcV15UazVVV1A52LzAPnsQAMfeWmkXcQRba6mbFlgcoMH1gmN/PGBjcvXzn71mrWqt7LG2oilmPkoGSeU7/1M85UVnzg4/08MYcnjxkh+yvY2jQIRUCztjfY2Nz+7lyVfcPxk9Ofh/EEvqS2ptyOMqcEeODkHmCCCMHynFxDtPRRYyWO4ZUFjYrtda0JIDOyKVUZVuZI6SO95yeerO61hHp0RnvGew2t13Eu9vrVNOXC/wBohKUKeQABzkjPzczVkUAAAAAcgB4CfyuwMoZSGUgEEcwQeYII6iRY7U6fvO77xs953W7ZZ3Xe/wCH3u3Zvzyxnry68p0nZO1JY7eDSEIVtvPclpT/AEl9kn1unTuVDX1vlQSF3K3Jxk8vBT+rLXqdStaO7sFRFLMx6KoGST8p8eG8TS9SyC0AHH0ldlRPLIIFigkYPUTSuUoNTj7G04xmtH7mL8P9HHE6La7a6UD1sHU95X1B8fW6Hp8DNv07kopZdjEAlcg7TjmMjkcHlmfSJvdfK7GyNKaI1Z1YiInA7iIiAIiIB+XcAEkgADJJ5ADxJMz7tr6Ua6larRuLbjyNi80q8yp6O3w5D39JoLoCCCAQRgg8wR4gyq8W9F+hvJPdGhj40nYP8pyn4TvQ61LNhwvVjjisws3ZOWJOTknqTnqefUyW0PaNdPg0aesWjpbb9M6nzRSAiH37SffLxq/QgMnutaQPJ6wfxVh+yfCn0IPn19agH2ayT+LCXD5dEl1f7KdcO6L6L9FA1/Fbb333WPa55ZY5PwHkPcJtHo37MtptEe+XFl53up6quMKp9+MnHhux4T69m/RtpdGwcBrrRzD2YOw+aKOQPv5n3y1yByuUrI6Q7E7i8R1y3n3POnajgL6LUvU4O0EmtvCxM+qwPn4HyIn1q7ZXGsVXhNXUOi3gsU/MsBDqfgZu3GuA06uvu76lsXqPBkPmrDmp+EoGv9CKEk06t0HgtiB8frKV/ZJFfMrnFK3uR7OFZCTdXZmZ6q+snNaug+qzB8fBsA/ePnLJ2G7eNoXKuGfTucso6ofrpn8R44k7V6ELM+trUA91ZJ/FxJvh3oa0qYNtl958sitT8l9b/inS3lceUdW8mlXEvjLaPQuHCeOUalN9FyWDxwea/nKean4id84eFcEo0y7aKa6h47Rgt+cerfMzulLLGfl7F1HOPm7iU3Udk9SbG1AurF/5SL1rwNm1Po1Q2Y3AGgsCAMZc/GXKJmM3HsYlBS7kd2i4WdTpL6QwU2VsoJ6Akcs+7OJx8J4fedU+ovWqs9ylKpW5sztdnZyxVcZLAAY8JOxCm0sBwTeSC4/w2579JdStTmg2lldzXnfXsGCEbp16T79nOEPRXZ3jKbLbrL32Z2KzkequeZAAHM9TkyWiN3rqNFnYieHcLdNXrLW27Lu52YJz6lZVsjHLmZ/eMcMa23Ruu3FN5sfJwdvc2J6vLmcuJKxMbPOf54M6rGP55OXimh76i6okqLK3ryOq7lK5/GQOg4NqWt0RvWitNIGwa2Zze5q7oEAqvdrtJOMk5wPDMtETKm0sGHBN5IjtNwhtTVWinGL6bGO4odqWBm2svMNgHGMc/ER2a4U+nrsrcqw76xkfJZ7EZtwNpIybOZUnnnaDmS8Ru9dfYaLbb3KueA2jiFt4RXrsNOCNRbSUCLtYtUi7bevRj4e+TvFtN3lFid1XduUju7CVRweoLAEjl44nXEObeH4CglleSF7KcMtoqdbmyDYTWm9rjRXgAV94wBfBDHn0zjniTURNZPZ5ZtFarBU+P9k7tXdexvWpDSKagAHOMixnOfYbvAns+FYlk0Hed1X3u3vdq79pyu/HrbTgcs5nRE2c20kzVQSbaK12a4HdTfaxVNPp2XlQljXJ3u7LWJuVe7BHLaOufDE6e1fCWvrVUpSxgSVY2tQ9DYwr1uisc8+Y5cvPpJyJn4j22MfDWupy8NpdKaltfvLVRQ79N7hRubHvOZWB2Z1HcjSfQ/k41He99ubvO7/KO/293txv3eru3Yxz68pcYmIzaMygmcXG+G/lGmvpLFO9rZNw57dykZx4/CfDgzakALfVQgVQN9djNvYYHJCg2jGfE4/GSkTG3TBnXrkiddwt31mkuG3ZUl6tk882CsLgY5+wZ+e03CrNTXXUjqiGxWtYjcdieuFCkYbLqgIPLGZMRMqbWH4DgnleSE7N8It0x1CWWLZW1ptrb2WzZ61qlQMKO83EY+uek5uI8M1P5XfbQmnZbdPXTm12Xu2VrCWKqh3jFg5ZHSWSJn4jzkxosYOLg3DRp9NTSGLCqtU3Hlu2qBnHh06StjszqO5GkxR+TjUd7325u87v8o7/AGd3txv3eru3Yxz68pcYhWNPIcEzn19O+qxdiWblYbHOEfIxtY4OAenQ/CRPZPhNunS1bDtrLg01d41/5Om0Ar3jAEgtkgeA8ZPRNVJpYMuKbyIiJqbCIiAIiIAiIgCIiAIiIAiIgCIiAIiIAiIgCIiAIiIAiIgCIiAIiIAiIgCIiAIiIAiIgCIiAIiIAiIgCIiAIiIAiIgCIiAIiIAiIgCIiAIiIAiIgCIiAIiIAiIgCIiAIiIAiIgCIiAIiIAiIgCIiAIiIAiIgCIiAIiIAiIgCIiAIiIAiIgCIiAIiIAiIgCIiAIiIAiIgH//2Q=="/>
          <p:cNvSpPr>
            <a:spLocks noChangeAspect="1" noChangeArrowheads="1"/>
          </p:cNvSpPr>
          <p:nvPr/>
        </p:nvSpPr>
        <p:spPr bwMode="auto">
          <a:xfrm>
            <a:off x="1587500" y="-584200"/>
            <a:ext cx="3829050" cy="119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9" name="CaixaDeTexto 18"/>
          <p:cNvSpPr txBox="1"/>
          <p:nvPr/>
        </p:nvSpPr>
        <p:spPr>
          <a:xfrm>
            <a:off x="4247179" y="719166"/>
            <a:ext cx="3697639" cy="369332"/>
          </a:xfrm>
          <a:prstGeom prst="rect">
            <a:avLst/>
          </a:prstGeom>
          <a:solidFill>
            <a:schemeClr val="bg1"/>
          </a:solidFill>
          <a:ln>
            <a:solidFill>
              <a:schemeClr val="tx1"/>
            </a:solidFill>
          </a:ln>
        </p:spPr>
        <p:txBody>
          <a:bodyPr wrap="square" rtlCol="0">
            <a:spAutoFit/>
          </a:bodyPr>
          <a:lstStyle/>
          <a:p>
            <a:pPr algn="ctr"/>
            <a:r>
              <a:rPr lang="pt-BR" b="1" dirty="0"/>
              <a:t>Resolução  1.409/12  - ITG 2002</a:t>
            </a:r>
          </a:p>
        </p:txBody>
      </p:sp>
      <p:sp>
        <p:nvSpPr>
          <p:cNvPr id="12" name="CaixaDeTexto 11"/>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6809" y="149887"/>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tângulo 2"/>
          <p:cNvSpPr/>
          <p:nvPr/>
        </p:nvSpPr>
        <p:spPr>
          <a:xfrm>
            <a:off x="1187165" y="1916832"/>
            <a:ext cx="9817669" cy="2308324"/>
          </a:xfrm>
          <a:prstGeom prst="rect">
            <a:avLst/>
          </a:prstGeom>
          <a:ln>
            <a:solidFill>
              <a:schemeClr val="tx1"/>
            </a:solidFill>
          </a:ln>
        </p:spPr>
        <p:txBody>
          <a:bodyPr>
            <a:spAutoFit/>
          </a:bodyPr>
          <a:lstStyle/>
          <a:p>
            <a:pPr algn="just"/>
            <a:r>
              <a:rPr lang="pt-BR" sz="2400" b="1" dirty="0"/>
              <a:t>Demonstrações </a:t>
            </a:r>
            <a:r>
              <a:rPr lang="pt-BR" sz="2400" b="1" dirty="0" smtClean="0"/>
              <a:t>contábeis</a:t>
            </a:r>
            <a:endParaRPr lang="pt-PT" sz="2400" b="1" dirty="0" smtClean="0">
              <a:ea typeface="Times New Roman" panose="02020603050405020304" pitchFamily="18" charset="0"/>
              <a:cs typeface="Times New Roman" panose="02020603050405020304" pitchFamily="18" charset="0"/>
            </a:endParaRPr>
          </a:p>
          <a:p>
            <a:pPr algn="just"/>
            <a:r>
              <a:rPr lang="pt-PT" sz="2400" b="1" dirty="0" smtClean="0">
                <a:ea typeface="Times New Roman" panose="02020603050405020304" pitchFamily="18" charset="0"/>
                <a:cs typeface="Times New Roman" panose="02020603050405020304" pitchFamily="18" charset="0"/>
              </a:rPr>
              <a:t>20. </a:t>
            </a:r>
            <a:r>
              <a:rPr lang="pt-PT" sz="2400" dirty="0" smtClean="0">
                <a:ea typeface="Times New Roman" panose="02020603050405020304" pitchFamily="18" charset="0"/>
                <a:cs typeface="Times New Roman" panose="02020603050405020304" pitchFamily="18" charset="0"/>
              </a:rPr>
              <a:t>As </a:t>
            </a:r>
            <a:r>
              <a:rPr lang="pt-PT" sz="2400" dirty="0">
                <a:ea typeface="Times New Roman" panose="02020603050405020304" pitchFamily="18" charset="0"/>
                <a:cs typeface="Times New Roman" panose="02020603050405020304" pitchFamily="18" charset="0"/>
              </a:rPr>
              <a:t>demonstrações contábeis, que devem ser elaboradas pela entidade sem finalidade de lucros, são o Balanço Patrimonial, a Demonstração do Resultado do Período, a Demonstração das Mutações do Patrimônio Líquido, a Demonstração dos Fluxos de Caixa e as Notas Explicativas, conforme previsto na </a:t>
            </a:r>
            <a:r>
              <a:rPr lang="pt-PT" sz="2400" b="1" dirty="0">
                <a:ea typeface="Times New Roman" panose="02020603050405020304" pitchFamily="18" charset="0"/>
                <a:cs typeface="Times New Roman" panose="02020603050405020304" pitchFamily="18" charset="0"/>
              </a:rPr>
              <a:t>NBC TG 26 </a:t>
            </a:r>
            <a:r>
              <a:rPr lang="pt-PT" sz="2400" dirty="0">
                <a:ea typeface="Times New Roman" panose="02020603050405020304" pitchFamily="18" charset="0"/>
                <a:cs typeface="Times New Roman" panose="02020603050405020304" pitchFamily="18" charset="0"/>
              </a:rPr>
              <a:t>ou na </a:t>
            </a:r>
            <a:r>
              <a:rPr lang="pt-PT" sz="2400" b="1" dirty="0">
                <a:ea typeface="Times New Roman" panose="02020603050405020304" pitchFamily="18" charset="0"/>
                <a:cs typeface="Times New Roman" panose="02020603050405020304" pitchFamily="18" charset="0"/>
              </a:rPr>
              <a:t>Seção 3</a:t>
            </a:r>
            <a:r>
              <a:rPr lang="pt-PT" sz="2400" dirty="0">
                <a:ea typeface="Times New Roman" panose="02020603050405020304" pitchFamily="18" charset="0"/>
                <a:cs typeface="Times New Roman" panose="02020603050405020304" pitchFamily="18" charset="0"/>
              </a:rPr>
              <a:t> da </a:t>
            </a:r>
            <a:r>
              <a:rPr lang="pt-PT" sz="2400" b="1" dirty="0">
                <a:ea typeface="Times New Roman" panose="02020603050405020304" pitchFamily="18" charset="0"/>
                <a:cs typeface="Times New Roman" panose="02020603050405020304" pitchFamily="18" charset="0"/>
              </a:rPr>
              <a:t>NBC TG 1000</a:t>
            </a:r>
            <a:r>
              <a:rPr lang="pt-PT" sz="2400" dirty="0">
                <a:ea typeface="Times New Roman" panose="02020603050405020304" pitchFamily="18" charset="0"/>
                <a:cs typeface="Times New Roman" panose="02020603050405020304" pitchFamily="18" charset="0"/>
              </a:rPr>
              <a:t>, quando aplicável.</a:t>
            </a:r>
            <a:endParaRPr lang="pt-BR" sz="2400" dirty="0"/>
          </a:p>
        </p:txBody>
      </p:sp>
      <p:sp>
        <p:nvSpPr>
          <p:cNvPr id="4" name="Espaço Reservado para Número de Slide 3"/>
          <p:cNvSpPr>
            <a:spLocks noGrp="1"/>
          </p:cNvSpPr>
          <p:nvPr>
            <p:ph type="sldNum" sz="quarter" idx="12"/>
          </p:nvPr>
        </p:nvSpPr>
        <p:spPr/>
        <p:txBody>
          <a:bodyPr/>
          <a:lstStyle/>
          <a:p>
            <a:fld id="{48C8E9F3-318A-4C0B-8019-81287E742FE6}" type="slidenum">
              <a:rPr lang="pt-BR" smtClean="0"/>
              <a:t>5</a:t>
            </a:fld>
            <a:endParaRPr lang="pt-B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62744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23392" y="893285"/>
            <a:ext cx="6960000" cy="5672258"/>
          </a:xfrm>
          <a:prstGeom prst="rect">
            <a:avLst/>
          </a:prstGeom>
          <a:solidFill>
            <a:schemeClr val="bg1"/>
          </a:solidFill>
          <a:ln>
            <a:solidFill>
              <a:schemeClr val="tx1"/>
            </a:solidFill>
          </a:ln>
        </p:spPr>
        <p:txBody>
          <a:bodyPr wrap="square">
            <a:spAutoFit/>
          </a:bodyPr>
          <a:lstStyle/>
          <a:p>
            <a:pPr marL="380990" indent="-380990">
              <a:buFont typeface="Arial" pitchFamily="34" charset="0"/>
              <a:buChar char="•"/>
            </a:pPr>
            <a:r>
              <a:rPr lang="pt-BR" sz="2133" b="1" dirty="0"/>
              <a:t>PEQUENAS E MÉDIAS EMPRESAS</a:t>
            </a:r>
          </a:p>
          <a:p>
            <a:pPr marL="380990" indent="-380990">
              <a:buFont typeface="Arial" pitchFamily="34" charset="0"/>
              <a:buChar char="•"/>
            </a:pPr>
            <a:r>
              <a:rPr lang="pt-BR" sz="2133" b="1" dirty="0"/>
              <a:t>CONCEITOS E PRINCÍPIOS GERAIS</a:t>
            </a:r>
          </a:p>
          <a:p>
            <a:pPr marL="380990" indent="-380990">
              <a:buFont typeface="Arial" pitchFamily="34" charset="0"/>
              <a:buChar char="•"/>
            </a:pPr>
            <a:r>
              <a:rPr lang="pt-BR" sz="2133" b="1" dirty="0"/>
              <a:t>APRESENTAÇÃO DAS DEMONSTRAÇÕES CONTÁBEIS</a:t>
            </a:r>
          </a:p>
          <a:p>
            <a:pPr marL="380990" indent="-380990">
              <a:buFont typeface="Arial" pitchFamily="34" charset="0"/>
              <a:buChar char="•"/>
            </a:pPr>
            <a:r>
              <a:rPr lang="pt-BR" sz="2133" b="1" dirty="0"/>
              <a:t>BALANÇO PATRIMONIAL</a:t>
            </a:r>
          </a:p>
          <a:p>
            <a:pPr marL="380990" indent="-380990">
              <a:buFont typeface="Arial" pitchFamily="34" charset="0"/>
              <a:buChar char="•"/>
            </a:pPr>
            <a:r>
              <a:rPr lang="pt-BR" sz="2133" b="1" dirty="0"/>
              <a:t>DRE E DRE ABRANGENTE</a:t>
            </a:r>
          </a:p>
          <a:p>
            <a:pPr marL="380990" indent="-380990">
              <a:buFont typeface="Arial" pitchFamily="34" charset="0"/>
              <a:buChar char="•"/>
            </a:pPr>
            <a:r>
              <a:rPr lang="pt-BR" sz="2133" b="1" dirty="0"/>
              <a:t>DMPL E  DE LUCROS OU PREJUÍZOS ACUMULADOS</a:t>
            </a:r>
          </a:p>
          <a:p>
            <a:pPr marL="380990" indent="-380990">
              <a:buFont typeface="Arial" pitchFamily="34" charset="0"/>
              <a:buChar char="•"/>
            </a:pPr>
            <a:r>
              <a:rPr lang="pt-BR" sz="2133" b="1" dirty="0"/>
              <a:t>DEMONSTRAÇÃO DOS FLUXOS DE CAIXA</a:t>
            </a:r>
          </a:p>
          <a:p>
            <a:pPr marL="380990" indent="-380990">
              <a:buFont typeface="Arial" pitchFamily="34" charset="0"/>
              <a:buChar char="•"/>
            </a:pPr>
            <a:r>
              <a:rPr lang="pt-BR" sz="2133" b="1" dirty="0"/>
              <a:t>NOTAS EXPLICATIVAS ÀS DEMONSTRAÇÕES CONTÁBEIS</a:t>
            </a:r>
          </a:p>
          <a:p>
            <a:pPr marL="380990" indent="-380990">
              <a:buFont typeface="Arial" pitchFamily="34" charset="0"/>
              <a:buChar char="•"/>
            </a:pPr>
            <a:r>
              <a:rPr lang="pt-BR" sz="2133" b="1" dirty="0"/>
              <a:t>DEMONSTRAÇÕES CONSOLIDADAS E SEPARADAS</a:t>
            </a:r>
          </a:p>
          <a:p>
            <a:pPr marL="380990" indent="-380990">
              <a:buFont typeface="Arial" pitchFamily="34" charset="0"/>
              <a:buChar char="•"/>
            </a:pPr>
            <a:r>
              <a:rPr lang="pt-BR" sz="2133" b="1" dirty="0"/>
              <a:t>POL. CONT., MUDANÇA DE ESTIMATIVA E RET. DE ERRO</a:t>
            </a:r>
          </a:p>
          <a:p>
            <a:pPr marL="380990" indent="-380990">
              <a:buFont typeface="Arial" pitchFamily="34" charset="0"/>
              <a:buChar char="•"/>
            </a:pPr>
            <a:r>
              <a:rPr lang="pt-BR" sz="2133" b="1" dirty="0"/>
              <a:t>INSTRUMENTOS FINANCEIROS BÁSICOS</a:t>
            </a:r>
          </a:p>
          <a:p>
            <a:pPr marL="380990" indent="-380990">
              <a:buFont typeface="Arial" pitchFamily="34" charset="0"/>
              <a:buChar char="•"/>
            </a:pPr>
            <a:r>
              <a:rPr lang="pt-BR" sz="2133" b="1" dirty="0"/>
              <a:t>OUTROS TÓPICOS SOBRE INSTRUMENTOS FINANCEIROS</a:t>
            </a:r>
          </a:p>
          <a:p>
            <a:pPr marL="380990" indent="-380990">
              <a:buFont typeface="Arial" pitchFamily="34" charset="0"/>
              <a:buChar char="•"/>
            </a:pPr>
            <a:r>
              <a:rPr lang="pt-BR" sz="2133" b="1" dirty="0"/>
              <a:t>ESTOQUES</a:t>
            </a:r>
          </a:p>
          <a:p>
            <a:pPr marL="380990" indent="-380990">
              <a:buFont typeface="Arial" pitchFamily="34" charset="0"/>
              <a:buChar char="•"/>
            </a:pPr>
            <a:r>
              <a:rPr lang="pt-BR" sz="2133" b="1" dirty="0"/>
              <a:t>INVESTIMENTO EM CONTROLADA E EM COLIGADA</a:t>
            </a:r>
          </a:p>
          <a:p>
            <a:pPr marL="380990" indent="-380990">
              <a:buFont typeface="Arial" pitchFamily="34" charset="0"/>
              <a:buChar char="•"/>
            </a:pPr>
            <a:r>
              <a:rPr lang="pt-BR" sz="2133" b="1" dirty="0"/>
              <a:t>INVESTIMENTO EM  </a:t>
            </a:r>
            <a:r>
              <a:rPr lang="pt-BR" sz="2133" b="1" i="1" dirty="0"/>
              <a:t>JOINT VENTURE</a:t>
            </a:r>
          </a:p>
          <a:p>
            <a:pPr marL="380990" indent="-380990">
              <a:buFont typeface="Arial" pitchFamily="34" charset="0"/>
              <a:buChar char="•"/>
            </a:pPr>
            <a:r>
              <a:rPr lang="pt-BR" sz="2133" b="1" dirty="0"/>
              <a:t>PROPRIEDADE PARA </a:t>
            </a:r>
            <a:r>
              <a:rPr lang="pt-BR" sz="2133" b="1" dirty="0" smtClean="0"/>
              <a:t>INVESTIMENTO</a:t>
            </a:r>
          </a:p>
          <a:p>
            <a:pPr marL="380990" indent="-380990">
              <a:buFont typeface="Arial" pitchFamily="34" charset="0"/>
              <a:buChar char="•"/>
            </a:pPr>
            <a:r>
              <a:rPr lang="pt-BR" sz="2133" b="1" dirty="0"/>
              <a:t>ATIVO </a:t>
            </a:r>
            <a:r>
              <a:rPr lang="pt-BR" sz="2133" b="1" dirty="0" smtClean="0"/>
              <a:t>IMOBILIZADO</a:t>
            </a:r>
            <a:endParaRPr lang="pt-BR" sz="2133" b="1" dirty="0"/>
          </a:p>
        </p:txBody>
      </p:sp>
      <p:sp>
        <p:nvSpPr>
          <p:cNvPr id="9" name="Retângulo 8"/>
          <p:cNvSpPr/>
          <p:nvPr/>
        </p:nvSpPr>
        <p:spPr>
          <a:xfrm>
            <a:off x="7646805" y="877039"/>
            <a:ext cx="1296000" cy="5672258"/>
          </a:xfrm>
          <a:prstGeom prst="rect">
            <a:avLst/>
          </a:prstGeom>
          <a:solidFill>
            <a:schemeClr val="bg1"/>
          </a:solidFill>
          <a:ln>
            <a:solidFill>
              <a:schemeClr val="tx1"/>
            </a:solidFill>
          </a:ln>
        </p:spPr>
        <p:txBody>
          <a:bodyPr wrap="square">
            <a:spAutoFit/>
          </a:bodyPr>
          <a:lstStyle/>
          <a:p>
            <a:r>
              <a:rPr lang="pt-BR" sz="2133" b="1" dirty="0"/>
              <a:t>Seção 1</a:t>
            </a:r>
          </a:p>
          <a:p>
            <a:r>
              <a:rPr lang="pt-BR" sz="2133" b="1" dirty="0"/>
              <a:t>Seção 2</a:t>
            </a:r>
          </a:p>
          <a:p>
            <a:r>
              <a:rPr lang="pt-BR" sz="2133" b="1" dirty="0"/>
              <a:t>Seção 3</a:t>
            </a:r>
          </a:p>
          <a:p>
            <a:r>
              <a:rPr lang="pt-BR" sz="2133" b="1" dirty="0"/>
              <a:t>Seção 4</a:t>
            </a:r>
          </a:p>
          <a:p>
            <a:r>
              <a:rPr lang="pt-BR" sz="2133" b="1" dirty="0"/>
              <a:t>Seção 5</a:t>
            </a:r>
          </a:p>
          <a:p>
            <a:r>
              <a:rPr lang="pt-BR" sz="2133" b="1" dirty="0"/>
              <a:t>Seção 6 </a:t>
            </a:r>
          </a:p>
          <a:p>
            <a:r>
              <a:rPr lang="pt-BR" sz="2133" b="1" dirty="0"/>
              <a:t>Seção 7</a:t>
            </a:r>
          </a:p>
          <a:p>
            <a:r>
              <a:rPr lang="pt-BR" sz="2133" b="1" dirty="0"/>
              <a:t>Seção 8 </a:t>
            </a:r>
          </a:p>
          <a:p>
            <a:r>
              <a:rPr lang="pt-BR" sz="2133" b="1" dirty="0"/>
              <a:t>Seção 9</a:t>
            </a:r>
          </a:p>
          <a:p>
            <a:r>
              <a:rPr lang="pt-BR" sz="2133" b="1" dirty="0"/>
              <a:t>Seção 10</a:t>
            </a:r>
          </a:p>
          <a:p>
            <a:r>
              <a:rPr lang="pt-BR" sz="2133" b="1" dirty="0"/>
              <a:t>Seção 11</a:t>
            </a:r>
          </a:p>
          <a:p>
            <a:r>
              <a:rPr lang="pt-BR" sz="2133" b="1" dirty="0"/>
              <a:t>Seção 12</a:t>
            </a:r>
          </a:p>
          <a:p>
            <a:r>
              <a:rPr lang="pt-BR" sz="2133" b="1" dirty="0"/>
              <a:t>Seção 13</a:t>
            </a:r>
          </a:p>
          <a:p>
            <a:r>
              <a:rPr lang="pt-BR" sz="2133" b="1" dirty="0"/>
              <a:t>Seção 14</a:t>
            </a:r>
          </a:p>
          <a:p>
            <a:r>
              <a:rPr lang="pt-BR" sz="2133" b="1" dirty="0"/>
              <a:t>Seção 15</a:t>
            </a:r>
            <a:endParaRPr lang="pt-BR" sz="2133" b="1" i="1" dirty="0"/>
          </a:p>
          <a:p>
            <a:r>
              <a:rPr lang="pt-BR" sz="2133" b="1" dirty="0"/>
              <a:t>Seção </a:t>
            </a:r>
            <a:r>
              <a:rPr lang="pt-BR" sz="2133" b="1" dirty="0" smtClean="0"/>
              <a:t>16</a:t>
            </a:r>
          </a:p>
          <a:p>
            <a:r>
              <a:rPr lang="pt-BR" sz="2133" b="1" dirty="0"/>
              <a:t>Seção </a:t>
            </a:r>
            <a:r>
              <a:rPr lang="pt-BR" sz="2133" b="1" dirty="0" smtClean="0"/>
              <a:t>17</a:t>
            </a:r>
            <a:endParaRPr lang="pt-BR" sz="2133" b="1" dirty="0"/>
          </a:p>
        </p:txBody>
      </p:sp>
      <p:pic>
        <p:nvPicPr>
          <p:cNvPr id="11" name="Imagem 10"/>
          <p:cNvPicPr>
            <a:picLocks noChangeAspect="1"/>
          </p:cNvPicPr>
          <p:nvPr/>
        </p:nvPicPr>
        <p:blipFill rotWithShape="1">
          <a:blip r:embed="rId3" cstate="print">
            <a:extLst>
              <a:ext uri="{28A0092B-C50C-407E-A947-70E740481C1C}">
                <a14:useLocalDpi xmlns:a14="http://schemas.microsoft.com/office/drawing/2010/main" val="0"/>
              </a:ext>
            </a:extLst>
          </a:blip>
          <a:srcRect t="35960" b="35811"/>
          <a:stretch/>
        </p:blipFill>
        <p:spPr>
          <a:xfrm>
            <a:off x="5362826" y="6390270"/>
            <a:ext cx="1466349" cy="413927"/>
          </a:xfrm>
          <a:prstGeom prst="rect">
            <a:avLst/>
          </a:prstGeom>
        </p:spPr>
      </p:pic>
      <p:sp>
        <p:nvSpPr>
          <p:cNvPr id="2" name="Espaço Reservado para Número de Slide 1"/>
          <p:cNvSpPr>
            <a:spLocks noGrp="1"/>
          </p:cNvSpPr>
          <p:nvPr>
            <p:ph type="sldNum" sz="quarter" idx="12"/>
          </p:nvPr>
        </p:nvSpPr>
        <p:spPr/>
        <p:txBody>
          <a:bodyPr/>
          <a:lstStyle/>
          <a:p>
            <a:fld id="{AFF7011F-3E3C-41E0-9DE7-1542364403FE}" type="slidenum">
              <a:rPr lang="pt-BR" smtClean="0"/>
              <a:pPr/>
              <a:t>6</a:t>
            </a:fld>
            <a:endParaRPr lang="pt-BR" dirty="0"/>
          </a:p>
        </p:txBody>
      </p:sp>
      <p:sp>
        <p:nvSpPr>
          <p:cNvPr id="10" name="Retângulo 9"/>
          <p:cNvSpPr/>
          <p:nvPr/>
        </p:nvSpPr>
        <p:spPr>
          <a:xfrm>
            <a:off x="9033237" y="877039"/>
            <a:ext cx="2592000" cy="5672258"/>
          </a:xfrm>
          <a:prstGeom prst="rect">
            <a:avLst/>
          </a:prstGeom>
          <a:solidFill>
            <a:schemeClr val="bg1"/>
          </a:solidFill>
          <a:ln>
            <a:solidFill>
              <a:schemeClr val="tx1"/>
            </a:solidFill>
          </a:ln>
        </p:spPr>
        <p:txBody>
          <a:bodyPr wrap="square">
            <a:spAutoFit/>
          </a:bodyPr>
          <a:lstStyle/>
          <a:p>
            <a:r>
              <a:rPr lang="pt-BR" sz="2133" b="1" dirty="0"/>
              <a:t>  ----- </a:t>
            </a:r>
          </a:p>
          <a:p>
            <a:r>
              <a:rPr lang="pt-BR" sz="2133" b="1" dirty="0"/>
              <a:t>CPC 00</a:t>
            </a:r>
          </a:p>
          <a:p>
            <a:r>
              <a:rPr lang="pt-BR" sz="2133" b="1" dirty="0"/>
              <a:t>CPC 26 (R1)</a:t>
            </a:r>
          </a:p>
          <a:p>
            <a:r>
              <a:rPr lang="pt-BR" sz="2133" b="1" dirty="0"/>
              <a:t>CPC 26 (R1)</a:t>
            </a:r>
          </a:p>
          <a:p>
            <a:r>
              <a:rPr lang="pt-BR" sz="2133" b="1" dirty="0"/>
              <a:t>CPC 26 (R1)</a:t>
            </a:r>
          </a:p>
          <a:p>
            <a:r>
              <a:rPr lang="pt-BR" sz="2133" b="1" dirty="0"/>
              <a:t>CPC 26 (R1)</a:t>
            </a:r>
          </a:p>
          <a:p>
            <a:r>
              <a:rPr lang="pt-BR" sz="2133" b="1" dirty="0"/>
              <a:t>CPC 26 (R1)</a:t>
            </a:r>
          </a:p>
          <a:p>
            <a:r>
              <a:rPr lang="pt-BR" sz="2133" b="1" dirty="0"/>
              <a:t>CPC 26 (R1)</a:t>
            </a:r>
          </a:p>
          <a:p>
            <a:r>
              <a:rPr lang="pt-BR" sz="2133" b="1" dirty="0"/>
              <a:t>CPC 36 R2</a:t>
            </a:r>
            <a:r>
              <a:rPr lang="pt-BR" sz="1467" b="1" dirty="0"/>
              <a:t>*</a:t>
            </a:r>
            <a:r>
              <a:rPr lang="pt-BR" sz="2133" b="1" dirty="0"/>
              <a:t> 35 R1 </a:t>
            </a:r>
          </a:p>
          <a:p>
            <a:r>
              <a:rPr lang="pt-BR" sz="2133" b="1" dirty="0"/>
              <a:t>CPC 23</a:t>
            </a:r>
          </a:p>
          <a:p>
            <a:r>
              <a:rPr lang="pt-BR" sz="2133" b="1" dirty="0"/>
              <a:t>CPC 38, CPC 39 </a:t>
            </a:r>
          </a:p>
          <a:p>
            <a:r>
              <a:rPr lang="pt-BR" sz="2133" b="1" dirty="0"/>
              <a:t>CPC 40</a:t>
            </a:r>
          </a:p>
          <a:p>
            <a:r>
              <a:rPr lang="pt-BR" sz="2133" b="1" dirty="0"/>
              <a:t>CPC 16 R1</a:t>
            </a:r>
          </a:p>
          <a:p>
            <a:r>
              <a:rPr lang="pt-BR" sz="2133" b="1" dirty="0"/>
              <a:t>CPC 18 R1</a:t>
            </a:r>
          </a:p>
          <a:p>
            <a:r>
              <a:rPr lang="pt-BR" sz="2133" b="1" dirty="0"/>
              <a:t>CPC 19 R1</a:t>
            </a:r>
            <a:endParaRPr lang="pt-BR" sz="2133" b="1" i="1" dirty="0"/>
          </a:p>
          <a:p>
            <a:r>
              <a:rPr lang="pt-BR" sz="2133" b="1" dirty="0"/>
              <a:t>CPC </a:t>
            </a:r>
            <a:r>
              <a:rPr lang="pt-BR" sz="2133" b="1" dirty="0" smtClean="0"/>
              <a:t>28</a:t>
            </a:r>
          </a:p>
          <a:p>
            <a:r>
              <a:rPr lang="pt-BR" sz="2133" b="1" dirty="0"/>
              <a:t>CPC </a:t>
            </a:r>
            <a:r>
              <a:rPr lang="pt-BR" sz="2133" b="1" dirty="0" smtClean="0"/>
              <a:t>27</a:t>
            </a:r>
            <a:endParaRPr lang="pt-BR" sz="2133" b="1" dirty="0"/>
          </a:p>
        </p:txBody>
      </p:sp>
      <p:sp>
        <p:nvSpPr>
          <p:cNvPr id="13" name="CaixaDeTexto 12"/>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4" name="Image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CaixaDeTexto 14"/>
          <p:cNvSpPr txBox="1"/>
          <p:nvPr/>
        </p:nvSpPr>
        <p:spPr>
          <a:xfrm rot="16200000">
            <a:off x="-2566365" y="3490458"/>
            <a:ext cx="5688507" cy="461665"/>
          </a:xfrm>
          <a:prstGeom prst="rect">
            <a:avLst/>
          </a:prstGeom>
          <a:solidFill>
            <a:schemeClr val="bg1">
              <a:lumMod val="85000"/>
            </a:schemeClr>
          </a:solidFill>
          <a:ln>
            <a:solidFill>
              <a:schemeClr val="tx1"/>
            </a:solidFill>
          </a:ln>
        </p:spPr>
        <p:txBody>
          <a:bodyPr wrap="square" rtlCol="0">
            <a:spAutoFit/>
          </a:bodyPr>
          <a:lstStyle/>
          <a:p>
            <a:pPr algn="ctr"/>
            <a:r>
              <a:rPr lang="pt-BR" sz="2400" b="1" dirty="0">
                <a:latin typeface="Calibri" pitchFamily="34" charset="0"/>
                <a:cs typeface="Calibri" pitchFamily="34" charset="0"/>
              </a:rPr>
              <a:t>Pequenas e Médias Empresas</a:t>
            </a:r>
          </a:p>
        </p:txBody>
      </p:sp>
      <p:pic>
        <p:nvPicPr>
          <p:cNvPr id="12" name="Image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29034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566763" y="610310"/>
            <a:ext cx="6960000" cy="6000489"/>
          </a:xfrm>
          <a:prstGeom prst="rect">
            <a:avLst/>
          </a:prstGeom>
          <a:solidFill>
            <a:schemeClr val="bg1"/>
          </a:solidFill>
          <a:ln>
            <a:solidFill>
              <a:schemeClr val="tx1"/>
            </a:solidFill>
          </a:ln>
        </p:spPr>
        <p:txBody>
          <a:bodyPr wrap="square">
            <a:spAutoFit/>
          </a:bodyPr>
          <a:lstStyle/>
          <a:p>
            <a:pPr marL="380990" indent="-380990">
              <a:buFont typeface="Arial" pitchFamily="34" charset="0"/>
              <a:buChar char="•"/>
            </a:pPr>
            <a:r>
              <a:rPr lang="pt-BR" sz="2133" b="1" dirty="0" smtClean="0"/>
              <a:t>ATIVO </a:t>
            </a:r>
            <a:r>
              <a:rPr lang="pt-BR" sz="2133" b="1" dirty="0"/>
              <a:t>INTANGÍVEL EXCETO </a:t>
            </a:r>
            <a:r>
              <a:rPr lang="pt-BR" sz="2133" b="1" i="1" dirty="0"/>
              <a:t>GOODWILL</a:t>
            </a:r>
            <a:endParaRPr lang="pt-BR" sz="2133" b="1" dirty="0"/>
          </a:p>
          <a:p>
            <a:pPr marL="380990" indent="-380990">
              <a:buFont typeface="Arial" pitchFamily="34" charset="0"/>
              <a:buChar char="•"/>
            </a:pPr>
            <a:r>
              <a:rPr lang="pt-BR" sz="2133" b="1" dirty="0"/>
              <a:t>COMBINAÇÃO DE NEGÓCIOS E </a:t>
            </a:r>
            <a:r>
              <a:rPr lang="pt-BR" sz="2133" b="1" i="1" dirty="0"/>
              <a:t>GOODWILL</a:t>
            </a:r>
            <a:endParaRPr lang="pt-BR" sz="2133" b="1" dirty="0"/>
          </a:p>
          <a:p>
            <a:pPr marL="380990" indent="-380990">
              <a:buFont typeface="Arial" pitchFamily="34" charset="0"/>
              <a:buChar char="•"/>
            </a:pPr>
            <a:r>
              <a:rPr lang="pt-BR" sz="2133" b="1" dirty="0"/>
              <a:t>OPERAÇÕES DE ARRENDAMENTO MERCANTIL</a:t>
            </a:r>
          </a:p>
          <a:p>
            <a:pPr marL="380990" indent="-380990">
              <a:buFont typeface="Arial" pitchFamily="34" charset="0"/>
              <a:buChar char="•"/>
            </a:pPr>
            <a:r>
              <a:rPr lang="pt-BR" sz="2133" b="1" dirty="0"/>
              <a:t>PROV., PASSIVOS CONTING. E ATIVOS CONTING.</a:t>
            </a:r>
          </a:p>
          <a:p>
            <a:pPr marL="380990" indent="-380990">
              <a:buFont typeface="Arial" pitchFamily="34" charset="0"/>
              <a:buChar char="•"/>
            </a:pPr>
            <a:r>
              <a:rPr lang="pt-BR" sz="2133" b="1" dirty="0"/>
              <a:t>PASSIVO E PATRIMÔNIO LÍQUIDO</a:t>
            </a:r>
          </a:p>
          <a:p>
            <a:pPr marL="380990" indent="-380990">
              <a:buFont typeface="Arial" pitchFamily="34" charset="0"/>
              <a:buChar char="•"/>
            </a:pPr>
            <a:r>
              <a:rPr lang="pt-BR" sz="2133" b="1" dirty="0"/>
              <a:t>RECEITAS</a:t>
            </a:r>
          </a:p>
          <a:p>
            <a:pPr marL="380990" indent="-380990">
              <a:buFont typeface="Arial" pitchFamily="34" charset="0"/>
              <a:buChar char="•"/>
            </a:pPr>
            <a:r>
              <a:rPr lang="pt-BR" sz="2133" b="1" dirty="0"/>
              <a:t>SUBVENÇÃO GOVERNAMENTAL</a:t>
            </a:r>
          </a:p>
          <a:p>
            <a:pPr marL="380990" indent="-380990">
              <a:buFont typeface="Arial" pitchFamily="34" charset="0"/>
              <a:buChar char="•"/>
            </a:pPr>
            <a:r>
              <a:rPr lang="pt-BR" sz="2133" b="1" dirty="0"/>
              <a:t>CUSTOS DE EMPRÉSTIMOS</a:t>
            </a:r>
          </a:p>
          <a:p>
            <a:pPr marL="380990" indent="-380990">
              <a:buFont typeface="Arial" pitchFamily="34" charset="0"/>
              <a:buChar char="•"/>
            </a:pPr>
            <a:r>
              <a:rPr lang="pt-BR" sz="2133" b="1" dirty="0"/>
              <a:t>PAGAMENTO BASEADO EM AÇÕES</a:t>
            </a:r>
          </a:p>
          <a:p>
            <a:pPr marL="380990" indent="-380990">
              <a:buFont typeface="Arial" pitchFamily="34" charset="0"/>
              <a:buChar char="•"/>
            </a:pPr>
            <a:r>
              <a:rPr lang="pt-BR" sz="2133" b="1" dirty="0"/>
              <a:t>REDUÇÃO AO VALOR RECUPERÁVEL DE ATIVOS</a:t>
            </a:r>
          </a:p>
          <a:p>
            <a:pPr marL="380990" indent="-380990">
              <a:buFont typeface="Arial" pitchFamily="34" charset="0"/>
              <a:buChar char="•"/>
            </a:pPr>
            <a:r>
              <a:rPr lang="pt-BR" sz="2133" b="1" dirty="0"/>
              <a:t>BENEFÍCIOS A EMPREGADOS</a:t>
            </a:r>
          </a:p>
          <a:p>
            <a:pPr marL="380990" indent="-380990">
              <a:buFont typeface="Arial" pitchFamily="34" charset="0"/>
              <a:buChar char="•"/>
            </a:pPr>
            <a:r>
              <a:rPr lang="pt-BR" sz="2133" b="1" dirty="0"/>
              <a:t>TRIBUTOS SOBRE O LUCRO</a:t>
            </a:r>
          </a:p>
          <a:p>
            <a:pPr marL="380990" indent="-380990">
              <a:buFont typeface="Arial" pitchFamily="34" charset="0"/>
              <a:buChar char="•"/>
            </a:pPr>
            <a:r>
              <a:rPr lang="pt-BR" sz="2133" b="1" dirty="0"/>
              <a:t>TAXAS DE CÂMBIO E CONV. DE DEMONS. CONTÁBEIS</a:t>
            </a:r>
          </a:p>
          <a:p>
            <a:pPr marL="380990" indent="-380990">
              <a:buFont typeface="Arial" pitchFamily="34" charset="0"/>
              <a:buChar char="•"/>
            </a:pPr>
            <a:r>
              <a:rPr lang="pt-BR" sz="2133" b="1" dirty="0"/>
              <a:t>HIPERINFLAÇÃO</a:t>
            </a:r>
          </a:p>
          <a:p>
            <a:pPr marL="380990" indent="-380990">
              <a:buFont typeface="Arial" pitchFamily="34" charset="0"/>
              <a:buChar char="•"/>
            </a:pPr>
            <a:r>
              <a:rPr lang="pt-BR" sz="2133" b="1" dirty="0"/>
              <a:t>EVENTO SUBSEQUENTE</a:t>
            </a:r>
          </a:p>
          <a:p>
            <a:pPr marL="380990" indent="-380990">
              <a:buFont typeface="Arial" pitchFamily="34" charset="0"/>
              <a:buChar char="•"/>
            </a:pPr>
            <a:r>
              <a:rPr lang="pt-BR" sz="2133" b="1" dirty="0"/>
              <a:t>DIVULGAÇÃO SOBRE PARTES RELACIONADAS</a:t>
            </a:r>
          </a:p>
          <a:p>
            <a:pPr marL="380990" indent="-380990">
              <a:buFont typeface="Arial" pitchFamily="34" charset="0"/>
              <a:buChar char="•"/>
            </a:pPr>
            <a:r>
              <a:rPr lang="pt-BR" sz="2133" b="1" dirty="0"/>
              <a:t>ATIVIDADES ESPECIALIZADAS</a:t>
            </a:r>
          </a:p>
          <a:p>
            <a:pPr marL="380990" indent="-380990">
              <a:buFont typeface="Arial" pitchFamily="34" charset="0"/>
              <a:buChar char="•"/>
            </a:pPr>
            <a:r>
              <a:rPr lang="pt-BR" sz="2133" b="1" dirty="0"/>
              <a:t>ADOÇÃO INICIAL DESTA NORMA</a:t>
            </a:r>
          </a:p>
        </p:txBody>
      </p:sp>
      <p:sp>
        <p:nvSpPr>
          <p:cNvPr id="12" name="Retângulo 11"/>
          <p:cNvSpPr/>
          <p:nvPr/>
        </p:nvSpPr>
        <p:spPr>
          <a:xfrm>
            <a:off x="7656029" y="610309"/>
            <a:ext cx="1296000" cy="6000489"/>
          </a:xfrm>
          <a:prstGeom prst="rect">
            <a:avLst/>
          </a:prstGeom>
          <a:solidFill>
            <a:schemeClr val="bg1"/>
          </a:solidFill>
          <a:ln>
            <a:solidFill>
              <a:schemeClr val="tx1"/>
            </a:solidFill>
          </a:ln>
        </p:spPr>
        <p:txBody>
          <a:bodyPr wrap="square">
            <a:spAutoFit/>
          </a:bodyPr>
          <a:lstStyle/>
          <a:p>
            <a:r>
              <a:rPr lang="pt-BR" sz="2133" b="1" dirty="0" smtClean="0"/>
              <a:t>Seção </a:t>
            </a:r>
            <a:r>
              <a:rPr lang="pt-BR" sz="2133" b="1" dirty="0"/>
              <a:t>18</a:t>
            </a:r>
          </a:p>
          <a:p>
            <a:r>
              <a:rPr lang="pt-BR" sz="2133" b="1" dirty="0"/>
              <a:t>Seção 19</a:t>
            </a:r>
          </a:p>
          <a:p>
            <a:r>
              <a:rPr lang="pt-BR" sz="2133" b="1" dirty="0"/>
              <a:t>Seção 20</a:t>
            </a:r>
          </a:p>
          <a:p>
            <a:r>
              <a:rPr lang="pt-BR" sz="2133" b="1" dirty="0"/>
              <a:t>Seção 21</a:t>
            </a:r>
          </a:p>
          <a:p>
            <a:r>
              <a:rPr lang="pt-BR" sz="2133" b="1" dirty="0"/>
              <a:t>Seção 22</a:t>
            </a:r>
          </a:p>
          <a:p>
            <a:r>
              <a:rPr lang="pt-BR" sz="2133" b="1" dirty="0"/>
              <a:t>Seção 23</a:t>
            </a:r>
          </a:p>
          <a:p>
            <a:r>
              <a:rPr lang="pt-BR" sz="2133" b="1" dirty="0"/>
              <a:t>Seção 24</a:t>
            </a:r>
          </a:p>
          <a:p>
            <a:r>
              <a:rPr lang="pt-BR" sz="2133" b="1" dirty="0"/>
              <a:t>Seção 25</a:t>
            </a:r>
          </a:p>
          <a:p>
            <a:r>
              <a:rPr lang="pt-BR" sz="2133" b="1" dirty="0"/>
              <a:t>Seção 26</a:t>
            </a:r>
          </a:p>
          <a:p>
            <a:r>
              <a:rPr lang="pt-BR" sz="2133" b="1" dirty="0"/>
              <a:t>Seção 27</a:t>
            </a:r>
          </a:p>
          <a:p>
            <a:r>
              <a:rPr lang="pt-BR" sz="2133" b="1" dirty="0"/>
              <a:t>Seção 28</a:t>
            </a:r>
          </a:p>
          <a:p>
            <a:r>
              <a:rPr lang="pt-BR" sz="2133" b="1" dirty="0"/>
              <a:t>Seção 29</a:t>
            </a:r>
          </a:p>
          <a:p>
            <a:r>
              <a:rPr lang="pt-BR" sz="2133" b="1" dirty="0"/>
              <a:t>Seção 30</a:t>
            </a:r>
          </a:p>
          <a:p>
            <a:r>
              <a:rPr lang="pt-BR" sz="2133" b="1" dirty="0"/>
              <a:t>Seção 31</a:t>
            </a:r>
          </a:p>
          <a:p>
            <a:r>
              <a:rPr lang="pt-BR" sz="2133" b="1" dirty="0"/>
              <a:t>Seção 32</a:t>
            </a:r>
          </a:p>
          <a:p>
            <a:r>
              <a:rPr lang="pt-BR" sz="2133" b="1" dirty="0"/>
              <a:t>Seção 33</a:t>
            </a:r>
          </a:p>
          <a:p>
            <a:r>
              <a:rPr lang="pt-BR" sz="2133" b="1" dirty="0"/>
              <a:t>Seção 34</a:t>
            </a:r>
          </a:p>
          <a:p>
            <a:r>
              <a:rPr lang="pt-BR" sz="2133" b="1" dirty="0"/>
              <a:t>Seção 35</a:t>
            </a:r>
          </a:p>
        </p:txBody>
      </p:sp>
      <p:pic>
        <p:nvPicPr>
          <p:cNvPr id="14" name="Imagem 13"/>
          <p:cNvPicPr>
            <a:picLocks noChangeAspect="1"/>
          </p:cNvPicPr>
          <p:nvPr/>
        </p:nvPicPr>
        <p:blipFill rotWithShape="1">
          <a:blip r:embed="rId3" cstate="print">
            <a:extLst>
              <a:ext uri="{28A0092B-C50C-407E-A947-70E740481C1C}">
                <a14:useLocalDpi xmlns:a14="http://schemas.microsoft.com/office/drawing/2010/main" val="0"/>
              </a:ext>
            </a:extLst>
          </a:blip>
          <a:srcRect t="35960" b="35811"/>
          <a:stretch/>
        </p:blipFill>
        <p:spPr>
          <a:xfrm>
            <a:off x="5362826" y="6334029"/>
            <a:ext cx="1466349" cy="413927"/>
          </a:xfrm>
          <a:prstGeom prst="rect">
            <a:avLst/>
          </a:prstGeom>
        </p:spPr>
      </p:pic>
      <p:sp>
        <p:nvSpPr>
          <p:cNvPr id="6" name="CaixaDeTexto 5"/>
          <p:cNvSpPr txBox="1"/>
          <p:nvPr/>
        </p:nvSpPr>
        <p:spPr>
          <a:xfrm rot="16200000">
            <a:off x="-2722357" y="3379719"/>
            <a:ext cx="6000490" cy="461665"/>
          </a:xfrm>
          <a:prstGeom prst="rect">
            <a:avLst/>
          </a:prstGeom>
          <a:solidFill>
            <a:schemeClr val="bg1">
              <a:lumMod val="85000"/>
            </a:schemeClr>
          </a:solidFill>
          <a:ln>
            <a:solidFill>
              <a:schemeClr val="tx1"/>
            </a:solidFill>
          </a:ln>
        </p:spPr>
        <p:txBody>
          <a:bodyPr wrap="square" rtlCol="0">
            <a:spAutoFit/>
          </a:bodyPr>
          <a:lstStyle/>
          <a:p>
            <a:pPr algn="ctr"/>
            <a:r>
              <a:rPr lang="pt-BR" sz="2400" b="1" dirty="0">
                <a:latin typeface="Calibri" pitchFamily="34" charset="0"/>
                <a:cs typeface="Calibri" pitchFamily="34" charset="0"/>
              </a:rPr>
              <a:t>Pequenas e Médias Empresas</a:t>
            </a:r>
          </a:p>
        </p:txBody>
      </p:sp>
      <p:sp>
        <p:nvSpPr>
          <p:cNvPr id="2" name="Espaço Reservado para Número de Slide 1"/>
          <p:cNvSpPr>
            <a:spLocks noGrp="1"/>
          </p:cNvSpPr>
          <p:nvPr>
            <p:ph type="sldNum" sz="quarter" idx="12"/>
          </p:nvPr>
        </p:nvSpPr>
        <p:spPr/>
        <p:txBody>
          <a:bodyPr/>
          <a:lstStyle/>
          <a:p>
            <a:fld id="{AFF7011F-3E3C-41E0-9DE7-1542364403FE}" type="slidenum">
              <a:rPr lang="pt-BR" smtClean="0"/>
              <a:pPr/>
              <a:t>7</a:t>
            </a:fld>
            <a:endParaRPr lang="pt-BR" dirty="0"/>
          </a:p>
        </p:txBody>
      </p:sp>
      <p:sp>
        <p:nvSpPr>
          <p:cNvPr id="13" name="Retângulo 12"/>
          <p:cNvSpPr/>
          <p:nvPr/>
        </p:nvSpPr>
        <p:spPr>
          <a:xfrm>
            <a:off x="9072619" y="610310"/>
            <a:ext cx="2592000" cy="6000489"/>
          </a:xfrm>
          <a:prstGeom prst="rect">
            <a:avLst/>
          </a:prstGeom>
          <a:solidFill>
            <a:schemeClr val="bg1"/>
          </a:solidFill>
          <a:ln>
            <a:solidFill>
              <a:schemeClr val="tx1"/>
            </a:solidFill>
          </a:ln>
        </p:spPr>
        <p:txBody>
          <a:bodyPr wrap="square">
            <a:spAutoFit/>
          </a:bodyPr>
          <a:lstStyle/>
          <a:p>
            <a:r>
              <a:rPr lang="pt-BR" sz="2133" b="1" dirty="0" smtClean="0"/>
              <a:t>CPC </a:t>
            </a:r>
            <a:r>
              <a:rPr lang="pt-BR" sz="2133" b="1" dirty="0"/>
              <a:t>04</a:t>
            </a:r>
          </a:p>
          <a:p>
            <a:r>
              <a:rPr lang="pt-BR" sz="2133" b="1" dirty="0"/>
              <a:t>CPC 15 (R1)</a:t>
            </a:r>
          </a:p>
          <a:p>
            <a:r>
              <a:rPr lang="pt-BR" sz="2133" b="1" dirty="0"/>
              <a:t>CPC 06 (R1)</a:t>
            </a:r>
          </a:p>
          <a:p>
            <a:r>
              <a:rPr lang="pt-BR" sz="2133" b="1" dirty="0"/>
              <a:t>CPC 25</a:t>
            </a:r>
          </a:p>
          <a:p>
            <a:r>
              <a:rPr lang="pt-BR" sz="2133" b="1" dirty="0"/>
              <a:t>CPC 26 (R1)</a:t>
            </a:r>
          </a:p>
          <a:p>
            <a:r>
              <a:rPr lang="pt-BR" sz="2133" b="1" dirty="0"/>
              <a:t>CPC 30</a:t>
            </a:r>
          </a:p>
          <a:p>
            <a:r>
              <a:rPr lang="pt-BR" sz="2133" b="1" dirty="0"/>
              <a:t>CPC 07 (R1)</a:t>
            </a:r>
          </a:p>
          <a:p>
            <a:r>
              <a:rPr lang="pt-BR" sz="2133" b="1" dirty="0"/>
              <a:t>CPC 20 (R1) </a:t>
            </a:r>
          </a:p>
          <a:p>
            <a:r>
              <a:rPr lang="pt-BR" sz="2133" b="1" dirty="0"/>
              <a:t>CPC 10 (R1)</a:t>
            </a:r>
          </a:p>
          <a:p>
            <a:r>
              <a:rPr lang="pt-BR" sz="2133" b="1" dirty="0"/>
              <a:t>CPC 01 </a:t>
            </a:r>
          </a:p>
          <a:p>
            <a:r>
              <a:rPr lang="pt-BR" sz="2133" b="1" dirty="0"/>
              <a:t>CPC 33</a:t>
            </a:r>
          </a:p>
          <a:p>
            <a:r>
              <a:rPr lang="pt-BR" sz="2133" b="1" dirty="0"/>
              <a:t>CPC 32</a:t>
            </a:r>
          </a:p>
          <a:p>
            <a:r>
              <a:rPr lang="pt-BR" sz="2133" b="1" dirty="0"/>
              <a:t>CPC 02 (R2)</a:t>
            </a:r>
          </a:p>
          <a:p>
            <a:r>
              <a:rPr lang="pt-BR" sz="2133" b="1" dirty="0"/>
              <a:t>CPC 42 </a:t>
            </a:r>
            <a:r>
              <a:rPr lang="pt-BR" sz="1867" b="1" i="1" dirty="0"/>
              <a:t>(não emitido)</a:t>
            </a:r>
            <a:endParaRPr lang="pt-BR" sz="2133" b="1" i="1" dirty="0"/>
          </a:p>
          <a:p>
            <a:r>
              <a:rPr lang="pt-BR" sz="2133" b="1" dirty="0"/>
              <a:t>CPC 24</a:t>
            </a:r>
          </a:p>
          <a:p>
            <a:r>
              <a:rPr lang="pt-BR" sz="2133" b="1" dirty="0"/>
              <a:t>CPC 05 (R1)</a:t>
            </a:r>
          </a:p>
          <a:p>
            <a:r>
              <a:rPr lang="pt-BR" sz="2133" b="1" dirty="0"/>
              <a:t>CPC 29 e  ICPC 01</a:t>
            </a:r>
          </a:p>
          <a:p>
            <a:r>
              <a:rPr lang="pt-BR" sz="2133" b="1" dirty="0"/>
              <a:t>CPC 13, 37 e 41</a:t>
            </a:r>
          </a:p>
        </p:txBody>
      </p:sp>
      <p:sp>
        <p:nvSpPr>
          <p:cNvPr id="9" name="CaixaDeTexto 8"/>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0" name="Image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Image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5204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1521412"/>
            <a:ext cx="751153" cy="7511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62" y="3363740"/>
            <a:ext cx="5257474" cy="316564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514" y="3356992"/>
            <a:ext cx="5271420" cy="280305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4512" y="4275432"/>
            <a:ext cx="791749" cy="1042198"/>
          </a:xfrm>
          <a:prstGeom prst="rect">
            <a:avLst/>
          </a:prstGeom>
        </p:spPr>
      </p:pic>
      <p:sp>
        <p:nvSpPr>
          <p:cNvPr id="17" name="CaixaDeTexto 16"/>
          <p:cNvSpPr txBox="1"/>
          <p:nvPr/>
        </p:nvSpPr>
        <p:spPr>
          <a:xfrm>
            <a:off x="3359696" y="6247859"/>
            <a:ext cx="2124000" cy="277485"/>
          </a:xfrm>
          <a:prstGeom prst="rect">
            <a:avLst/>
          </a:prstGeom>
          <a:noFill/>
          <a:ln w="28575">
            <a:solidFill>
              <a:srgbClr val="FF0000"/>
            </a:solidFill>
          </a:ln>
        </p:spPr>
        <p:txBody>
          <a:bodyPr wrap="square" rtlCol="0">
            <a:spAutoFit/>
          </a:bodyPr>
          <a:lstStyle/>
          <a:p>
            <a:endParaRPr lang="pt-BR" dirty="0"/>
          </a:p>
        </p:txBody>
      </p:sp>
      <p:sp>
        <p:nvSpPr>
          <p:cNvPr id="16" name="CaixaDeTexto 15"/>
          <p:cNvSpPr txBox="1"/>
          <p:nvPr/>
        </p:nvSpPr>
        <p:spPr>
          <a:xfrm>
            <a:off x="8832304" y="4148531"/>
            <a:ext cx="2137030" cy="648000"/>
          </a:xfrm>
          <a:prstGeom prst="rect">
            <a:avLst/>
          </a:prstGeom>
          <a:noFill/>
          <a:ln w="28575">
            <a:solidFill>
              <a:srgbClr val="FF0000"/>
            </a:solidFill>
          </a:ln>
        </p:spPr>
        <p:txBody>
          <a:bodyPr wrap="square" rtlCol="0">
            <a:spAutoFit/>
          </a:bodyPr>
          <a:lstStyle/>
          <a:p>
            <a:endParaRPr lang="pt-BR"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960" y="692696"/>
            <a:ext cx="9622080"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CaixaDeTexto 9"/>
          <p:cNvSpPr txBox="1"/>
          <p:nvPr/>
        </p:nvSpPr>
        <p:spPr>
          <a:xfrm>
            <a:off x="2991784" y="84268"/>
            <a:ext cx="6208432"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12" name="Image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96809" y="14578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Espaço Reservado para Número de Slide 2"/>
          <p:cNvSpPr>
            <a:spLocks noGrp="1"/>
          </p:cNvSpPr>
          <p:nvPr>
            <p:ph type="sldNum" sz="quarter" idx="12"/>
          </p:nvPr>
        </p:nvSpPr>
        <p:spPr/>
        <p:txBody>
          <a:bodyPr/>
          <a:lstStyle/>
          <a:p>
            <a:fld id="{48C8E9F3-318A-4C0B-8019-81287E742FE6}" type="slidenum">
              <a:rPr lang="pt-BR" smtClean="0"/>
              <a:t>8</a:t>
            </a:fld>
            <a:endParaRPr lang="pt-BR"/>
          </a:p>
        </p:txBody>
      </p:sp>
      <p:pic>
        <p:nvPicPr>
          <p:cNvPr id="13" name="Imagem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37689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985113" y="101378"/>
            <a:ext cx="6221775" cy="461665"/>
          </a:xfrm>
          <a:prstGeom prst="rect">
            <a:avLst/>
          </a:prstGeom>
          <a:noFill/>
        </p:spPr>
        <p:txBody>
          <a:bodyPr wrap="square" rtlCol="0">
            <a:spAutoFit/>
          </a:bodyPr>
          <a:lstStyle/>
          <a:p>
            <a:pPr algn="ctr"/>
            <a:r>
              <a:rPr lang="pt-BR" sz="2400" b="1" dirty="0">
                <a:solidFill>
                  <a:srgbClr val="002060"/>
                </a:solidFill>
              </a:rPr>
              <a:t>IFRS para Entidades sem Finalidade de Lucros</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2189" y="4040408"/>
            <a:ext cx="1767621" cy="3879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tângulo 8"/>
          <p:cNvSpPr/>
          <p:nvPr/>
        </p:nvSpPr>
        <p:spPr>
          <a:xfrm>
            <a:off x="3329940" y="1772816"/>
            <a:ext cx="5532120" cy="954107"/>
          </a:xfrm>
          <a:prstGeom prst="rect">
            <a:avLst/>
          </a:prstGeom>
        </p:spPr>
        <p:txBody>
          <a:bodyPr>
            <a:spAutoFit/>
          </a:bodyPr>
          <a:lstStyle/>
          <a:p>
            <a:pPr algn="ctr"/>
            <a:r>
              <a:rPr lang="pt-BR" sz="2800" b="1" dirty="0"/>
              <a:t>Apresentação e Elaboração das Demonstrações Contábeis</a:t>
            </a:r>
          </a:p>
        </p:txBody>
      </p:sp>
      <p:sp>
        <p:nvSpPr>
          <p:cNvPr id="2" name="Espaço Reservado para Número de Slide 1"/>
          <p:cNvSpPr>
            <a:spLocks noGrp="1"/>
          </p:cNvSpPr>
          <p:nvPr>
            <p:ph type="sldNum" sz="quarter" idx="12"/>
          </p:nvPr>
        </p:nvSpPr>
        <p:spPr/>
        <p:txBody>
          <a:bodyPr/>
          <a:lstStyle/>
          <a:p>
            <a:fld id="{48C8E9F3-318A-4C0B-8019-81287E742FE6}" type="slidenum">
              <a:rPr lang="pt-BR" smtClean="0"/>
              <a:t>9</a:t>
            </a:fld>
            <a:endParaRPr lang="pt-B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0" y="1082"/>
            <a:ext cx="916004" cy="787190"/>
          </a:xfrm>
          <a:prstGeom prst="rect">
            <a:avLst/>
          </a:prstGeom>
        </p:spPr>
      </p:pic>
    </p:spTree>
    <p:extLst>
      <p:ext uri="{BB962C8B-B14F-4D97-AF65-F5344CB8AC3E}">
        <p14:creationId xmlns:p14="http://schemas.microsoft.com/office/powerpoint/2010/main" val="1047790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3463</TotalTime>
  <Words>3471</Words>
  <Application>Microsoft Office PowerPoint</Application>
  <PresentationFormat>Widescreen</PresentationFormat>
  <Paragraphs>444</Paragraphs>
  <Slides>44</Slides>
  <Notes>44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44</vt:i4>
      </vt:variant>
    </vt:vector>
  </HeadingPairs>
  <TitlesOfParts>
    <vt:vector size="50" baseType="lpstr">
      <vt:lpstr>Arial</vt:lpstr>
      <vt:lpstr>Calibri</vt:lpstr>
      <vt:lpstr>Calibri Light</vt:lpstr>
      <vt:lpstr>Helvetica-Bold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Acer</dc:creator>
  <cp:lastModifiedBy>Luciana Assumpção</cp:lastModifiedBy>
  <cp:revision>237</cp:revision>
  <cp:lastPrinted>2014-04-11T19:07:57Z</cp:lastPrinted>
  <dcterms:created xsi:type="dcterms:W3CDTF">2013-02-25T11:28:49Z</dcterms:created>
  <dcterms:modified xsi:type="dcterms:W3CDTF">2014-05-14T13:31:06Z</dcterms:modified>
</cp:coreProperties>
</file>