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5" r:id="rId4"/>
    <p:sldId id="258" r:id="rId5"/>
    <p:sldId id="288" r:id="rId6"/>
    <p:sldId id="261" r:id="rId7"/>
    <p:sldId id="294" r:id="rId8"/>
    <p:sldId id="260" r:id="rId9"/>
    <p:sldId id="262" r:id="rId10"/>
    <p:sldId id="263" r:id="rId11"/>
    <p:sldId id="281" r:id="rId12"/>
    <p:sldId id="259" r:id="rId13"/>
    <p:sldId id="299" r:id="rId14"/>
    <p:sldId id="300" r:id="rId15"/>
    <p:sldId id="298" r:id="rId16"/>
    <p:sldId id="297" r:id="rId17"/>
    <p:sldId id="264" r:id="rId18"/>
    <p:sldId id="296" r:id="rId19"/>
    <p:sldId id="265" r:id="rId20"/>
    <p:sldId id="282" r:id="rId21"/>
    <p:sldId id="284" r:id="rId22"/>
    <p:sldId id="267" r:id="rId23"/>
    <p:sldId id="268" r:id="rId24"/>
    <p:sldId id="283" r:id="rId25"/>
    <p:sldId id="286" r:id="rId26"/>
    <p:sldId id="292" r:id="rId27"/>
    <p:sldId id="290" r:id="rId28"/>
    <p:sldId id="293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boraqa\AppData\Local\Microsoft\Windows\Temporary%20Internet%20Files\Content.Outlook\Q1A72KC0\C&#243;pia%20de%20Adesoes%20Re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EF7-459E-A267-41A750DC8D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EF7-459E-A267-41A750DC8DB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EF7-459E-A267-41A750DC8D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EF7-459E-A267-41A750DC8D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Planilha3!$F$4:$F$5</c:f>
              <c:strCache>
                <c:ptCount val="2"/>
                <c:pt idx="0">
                  <c:v>Aderiram</c:v>
                </c:pt>
                <c:pt idx="1">
                  <c:v>Não aderiram</c:v>
                </c:pt>
              </c:strCache>
            </c:strRef>
          </c:cat>
          <c:val>
            <c:numRef>
              <c:f>Planilha3!$G$4:$G$5</c:f>
              <c:numCache>
                <c:formatCode>General</c:formatCode>
                <c:ptCount val="2"/>
                <c:pt idx="0">
                  <c:v>20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F7-459E-A267-41A750DC8DB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1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58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669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15"/>
            <a:ext cx="9146420" cy="68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6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34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95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33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5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74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96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65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2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08/08/2018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36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ing.com/images/search?q=shakinghands+icon&amp;view=detailv2&amp;adlt=strict&amp;id=968142D57F64A81CEB5F4D476B66B7F6C1C355C1&amp;selectedIndex=5&amp;ccid=ZoXbF5T/&amp;simid=607999046201246808&amp;thid=OIP.M6685db1794ff1a7b3d64daa868ab6290H0" TargetMode="External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2.wdp"/><Relationship Id="rId5" Type="http://schemas.openxmlformats.org/officeDocument/2006/relationships/image" Target="../media/image19.png"/><Relationship Id="rId10" Type="http://schemas.microsoft.com/office/2007/relationships/hdphoto" Target="../media/hdphoto13.wdp"/><Relationship Id="rId4" Type="http://schemas.microsoft.com/office/2007/relationships/hdphoto" Target="../media/hdphoto7.wdp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gouv@cgu.gov.br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ing.com/images/search?q=shakinghands+icon&amp;view=detailv2&amp;adlt=strict&amp;id=968142D57F64A81CEB5F4D476B66B7F6C1C355C1&amp;selectedIndex=5&amp;ccid=ZoXbF5T/&amp;simid=607999046201246808&amp;thid=OIP.M6685db1794ff1a7b3d64daa868ab6290H0" TargetMode="External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8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" y="978195"/>
            <a:ext cx="9170709" cy="6124354"/>
          </a:xfrm>
          <a:prstGeom prst="rect">
            <a:avLst/>
          </a:prstGeom>
          <a:solidFill>
            <a:srgbClr val="183C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3059"/>
            <a:ext cx="9170709" cy="293462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78531" y="5609163"/>
            <a:ext cx="7089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SEMINÁRIO REGIONAL TRANSPARÊNCIA E CONTROLE SOCIAL – CFC E CGU</a:t>
            </a:r>
          </a:p>
          <a:p>
            <a:pPr algn="ctr"/>
            <a:r>
              <a:rPr lang="pt-B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Vitória –  09 de agosto de 2018</a:t>
            </a:r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41721" y="2009825"/>
            <a:ext cx="478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CESSÃO GRATUITA DO CÓDIGO-FONTE DO E-OUV</a:t>
            </a:r>
          </a:p>
        </p:txBody>
      </p:sp>
      <p:pic>
        <p:nvPicPr>
          <p:cNvPr id="7" name="Picture 20" descr="https://d30y9cdsu7xlg0.cloudfront.net/png/114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0" y="1662624"/>
            <a:ext cx="1024351" cy="10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30256" y="2029863"/>
            <a:ext cx="65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bg1"/>
                </a:solidFill>
              </a:rPr>
              <a:t>e-</a:t>
            </a:r>
            <a:r>
              <a:rPr lang="es-ES_tradnl" sz="1200" b="1" dirty="0" err="1">
                <a:solidFill>
                  <a:schemeClr val="bg1"/>
                </a:solidFill>
              </a:rPr>
              <a:t>Ouv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1" y="2664976"/>
            <a:ext cx="7800110" cy="36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97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41721" y="2009825"/>
            <a:ext cx="478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CESSÃO GRATUITA DO CÓDIGO-FONTE DO E-OUV</a:t>
            </a:r>
          </a:p>
        </p:txBody>
      </p:sp>
      <p:pic>
        <p:nvPicPr>
          <p:cNvPr id="7" name="Picture 20" descr="https://d30y9cdsu7xlg0.cloudfront.net/png/114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0" y="1662624"/>
            <a:ext cx="1024351" cy="10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30256" y="2029863"/>
            <a:ext cx="65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bg1"/>
                </a:solidFill>
              </a:rPr>
              <a:t>e-</a:t>
            </a:r>
            <a:r>
              <a:rPr lang="es-ES_tradnl" sz="1200" b="1" dirty="0" err="1">
                <a:solidFill>
                  <a:schemeClr val="bg1"/>
                </a:solidFill>
              </a:rPr>
              <a:t>Ouv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0459" y="2672752"/>
            <a:ext cx="362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Características gerais do sistema: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56212" y="3341199"/>
            <a:ext cx="725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Controle de prazo;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Recebimento denúncias, reclamações, sugestões, solicitações e elogios;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Encaminhamento de manifestações entre ouvidorias nas diversas esferas;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Recursos para elaboração de relatórios;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Funciona em ambiente web e apresenta design responsivo.</a:t>
            </a:r>
          </a:p>
        </p:txBody>
      </p:sp>
    </p:spTree>
    <p:extLst>
      <p:ext uri="{BB962C8B-B14F-4D97-AF65-F5344CB8AC3E}">
        <p14:creationId xmlns:p14="http://schemas.microsoft.com/office/powerpoint/2010/main" val="1234878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62297" y="2271073"/>
            <a:ext cx="478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CESSÃO GRATUITA DO CÓDIGO-FONTE DO E-OUV</a:t>
            </a:r>
          </a:p>
        </p:txBody>
      </p:sp>
      <p:pic>
        <p:nvPicPr>
          <p:cNvPr id="7" name="Picture 20" descr="https://d30y9cdsu7xlg0.cloudfront.net/png/114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6" y="1923872"/>
            <a:ext cx="1024351" cy="10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800592" y="2210727"/>
            <a:ext cx="65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>
                <a:solidFill>
                  <a:schemeClr val="bg1"/>
                </a:solidFill>
              </a:rPr>
              <a:t>e-</a:t>
            </a:r>
            <a:r>
              <a:rPr lang="es-ES_tradnl" sz="1200" b="1" dirty="0" err="1">
                <a:solidFill>
                  <a:schemeClr val="bg1"/>
                </a:solidFill>
              </a:rPr>
              <a:t>Ouv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mage.freepik.com/free-icon/open-book_318-620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01" l="0" r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5" y="4227463"/>
            <a:ext cx="675783" cy="67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m para TOOL IC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4" y="3177394"/>
            <a:ext cx="726964" cy="7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770321" y="3302887"/>
            <a:ext cx="5603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Suporte técnico </a:t>
            </a:r>
            <a:r>
              <a:rPr lang="pt-BR" sz="2000" dirty="0">
                <a:solidFill>
                  <a:schemeClr val="bg1"/>
                </a:solidFill>
              </a:rPr>
              <a:t>– Coordenação-Geral de Orientação e Acompanhamento de Ouvidorias – CGOUV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809192" y="4399243"/>
            <a:ext cx="552561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z="2000" dirty="0"/>
              <a:t>Manual de instalação do sistema – </a:t>
            </a:r>
            <a:r>
              <a:rPr lang="pt-BR" sz="2000" b="0" dirty="0"/>
              <a:t>solicitação por e-mail</a:t>
            </a:r>
            <a:endParaRPr lang="es-ES_tradnl" sz="2000" b="0" dirty="0"/>
          </a:p>
        </p:txBody>
      </p:sp>
      <p:sp>
        <p:nvSpPr>
          <p:cNvPr id="15" name="Retângulo 14"/>
          <p:cNvSpPr/>
          <p:nvPr/>
        </p:nvSpPr>
        <p:spPr>
          <a:xfrm>
            <a:off x="3735716" y="5700454"/>
            <a:ext cx="2091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cgouv@cgu.gov.br</a:t>
            </a:r>
            <a:endParaRPr lang="es-ES_tradnl" sz="2000" dirty="0">
              <a:solidFill>
                <a:schemeClr val="bg1"/>
              </a:solidFill>
            </a:endParaRPr>
          </a:p>
        </p:txBody>
      </p:sp>
      <p:pic>
        <p:nvPicPr>
          <p:cNvPr id="16" name="Picture 8" descr="Resultado de imagem para LETTER IC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56" y="4872948"/>
            <a:ext cx="1196308" cy="11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42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14717" y="2557843"/>
            <a:ext cx="6885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Portaria Interministerial nº 424, de 30 de dezembro de 2016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1704" y="3068104"/>
            <a:ext cx="64871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bg1"/>
                </a:solidFill>
              </a:rPr>
              <a:t>(Estabelece normas para execução do estabelecido no Decreto nº 6.170, de 25 de julho de 2007, que dispõe sobre as normas relativas às transferências de recursos da União mediante convênios e contratos de repasse, revoga a Portaria Interministerial nº 507/MP/MF/CGU, de 24 de novembro de 2011 e dá outras providências.)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9901" y="4424750"/>
            <a:ext cx="7829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Art. 7º São competências e responsabilidades dos proponentes ou convenentes:</a:t>
            </a:r>
          </a:p>
          <a:p>
            <a:r>
              <a:rPr lang="pt-BR" dirty="0">
                <a:solidFill>
                  <a:schemeClr val="bg1"/>
                </a:solidFill>
              </a:rPr>
              <a:t>[...]</a:t>
            </a:r>
          </a:p>
          <a:p>
            <a:r>
              <a:rPr lang="pt-BR" dirty="0">
                <a:solidFill>
                  <a:schemeClr val="bg1"/>
                </a:solidFill>
              </a:rPr>
              <a:t>XIX - manter um </a:t>
            </a:r>
            <a:r>
              <a:rPr lang="pt-BR" b="1" dirty="0">
                <a:solidFill>
                  <a:srgbClr val="FFC000"/>
                </a:solidFill>
              </a:rPr>
              <a:t>canal de comunicação efetivo</a:t>
            </a:r>
            <a:r>
              <a:rPr lang="pt-BR" dirty="0">
                <a:solidFill>
                  <a:schemeClr val="bg1"/>
                </a:solidFill>
              </a:rPr>
              <a:t>, ao qual se dará ampla publicidade, para o recebimento pela União de manifestações dos cidadãos relacionadas ao convênio, possibilitando o </a:t>
            </a:r>
            <a:r>
              <a:rPr lang="pt-BR" b="1" dirty="0">
                <a:solidFill>
                  <a:srgbClr val="FFC000"/>
                </a:solidFill>
              </a:rPr>
              <a:t>registro de sugestões, elogios, solicitações, reclamações e denúncias</a:t>
            </a:r>
            <a:r>
              <a:rPr lang="pt-BR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</p:spTree>
    <p:extLst>
      <p:ext uri="{BB962C8B-B14F-4D97-AF65-F5344CB8AC3E}">
        <p14:creationId xmlns:p14="http://schemas.microsoft.com/office/powerpoint/2010/main" val="285890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369012" y="2609825"/>
            <a:ext cx="6624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e-Ouv Municípios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8195" y="3322290"/>
            <a:ext cx="79744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O que é: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A fim de atender à Portaria nº 424, a CGU desenvolveu um sistema agregado ao e-</a:t>
            </a:r>
            <a:r>
              <a:rPr lang="pt-BR" sz="2000" dirty="0" err="1">
                <a:solidFill>
                  <a:schemeClr val="bg1"/>
                </a:solidFill>
              </a:rPr>
              <a:t>Ouv</a:t>
            </a:r>
            <a:r>
              <a:rPr lang="pt-BR" sz="2000" dirty="0">
                <a:solidFill>
                  <a:schemeClr val="bg1"/>
                </a:solidFill>
              </a:rPr>
              <a:t> e totalmente voltado para os municípios.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Como funciona: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O município adere ao sistema;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CGU hospeda base de dados dos municípios.</a:t>
            </a:r>
          </a:p>
        </p:txBody>
      </p:sp>
    </p:spTree>
    <p:extLst>
      <p:ext uri="{BB962C8B-B14F-4D97-AF65-F5344CB8AC3E}">
        <p14:creationId xmlns:p14="http://schemas.microsoft.com/office/powerpoint/2010/main" val="3620467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82212" y="5257310"/>
            <a:ext cx="6449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Público-alvo</a:t>
            </a:r>
            <a:r>
              <a:rPr lang="pt-BR" sz="2400" dirty="0">
                <a:solidFill>
                  <a:schemeClr val="bg1"/>
                </a:solidFill>
              </a:rPr>
              <a:t> – estados e municípios e aos seus órgãos e entidades vinculadas;</a:t>
            </a:r>
          </a:p>
        </p:txBody>
      </p:sp>
      <p:pic>
        <p:nvPicPr>
          <p:cNvPr id="7" name="Picture 2" descr="Resultado de imagem para diplom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2" y="2057921"/>
            <a:ext cx="1112523" cy="111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944793" y="2046717"/>
            <a:ext cx="5014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Portaria CGU nº 1.866, de 29 de agosto de 2017</a:t>
            </a:r>
          </a:p>
        </p:txBody>
      </p:sp>
      <p:pic>
        <p:nvPicPr>
          <p:cNvPr id="9" name="Picture 4" descr="http://www.clker.com/cliparts/d/8/R/S/b/t/mapabrasil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7" y="5137870"/>
            <a:ext cx="1069878" cy="10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se1.mm.bing.net/th?&amp;id=OIP.M6685db1794ff1a7b3d64daa868ab6290H0&amp;w=300&amp;h=300&amp;c=0&amp;pid=1.9&amp;rs=0&amp;p=0">
            <a:hlinkClick r:id="rId6" tooltip="Exibir detalhes da imagem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251">
            <a:off x="475958" y="334432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982212" y="3296212"/>
            <a:ext cx="5594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Objetivos </a:t>
            </a:r>
            <a:r>
              <a:rPr lang="pt-BR" sz="2400" dirty="0">
                <a:solidFill>
                  <a:schemeClr val="bg1"/>
                </a:solidFill>
              </a:rPr>
              <a:t>–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Sistema Integrado de Ouvidorias dos Entes Federados – e-</a:t>
            </a:r>
            <a:r>
              <a:rPr lang="pt-BR" sz="2400" dirty="0" err="1">
                <a:solidFill>
                  <a:schemeClr val="bg1"/>
                </a:solidFill>
              </a:rPr>
              <a:t>Ouv</a:t>
            </a:r>
            <a:r>
              <a:rPr lang="pt-BR" sz="2400" dirty="0">
                <a:solidFill>
                  <a:schemeClr val="bg1"/>
                </a:solidFill>
              </a:rPr>
              <a:t> Municípios</a:t>
            </a: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108319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pic>
        <p:nvPicPr>
          <p:cNvPr id="1026" name="Picture 2" descr="e-Ouv MunicÃ­pios">
            <a:extLst>
              <a:ext uri="{FF2B5EF4-FFF2-40B4-BE49-F238E27FC236}">
                <a16:creationId xmlns:a16="http://schemas.microsoft.com/office/drawing/2014/main" id="{FFDB010E-2F25-404A-9474-340E00B0C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2" y="3166782"/>
            <a:ext cx="71437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91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41721" y="2009825"/>
            <a:ext cx="454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CAPACITAÇÃO E ORIENTAÇÃO EM OUVIDORIA</a:t>
            </a:r>
          </a:p>
        </p:txBody>
      </p:sp>
      <p:pic>
        <p:nvPicPr>
          <p:cNvPr id="7" name="Picture 2" descr="https://cdn0.iconfinder.com/data/icons/users-android-l-lollipop-icon-pack/24/student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2" y="1839382"/>
            <a:ext cx="796319" cy="7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916940" y="3286283"/>
            <a:ext cx="6760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Cursos </a:t>
            </a:r>
            <a:r>
              <a:rPr lang="pt-BR" sz="2000" dirty="0">
                <a:solidFill>
                  <a:schemeClr val="bg1"/>
                </a:solidFill>
              </a:rPr>
              <a:t>– experiência da OGU com a </a:t>
            </a:r>
            <a:r>
              <a:rPr lang="pt-BR" sz="2000" dirty="0" err="1">
                <a:solidFill>
                  <a:schemeClr val="bg1"/>
                </a:solidFill>
              </a:rPr>
              <a:t>Profoco</a:t>
            </a:r>
            <a:r>
              <a:rPr lang="pt-BR" sz="20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9" name="Picture 2" descr="Resultado de imagem para class ic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3" y="2925214"/>
            <a:ext cx="1347227" cy="13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926770" y="4099229"/>
            <a:ext cx="6398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Materiais</a:t>
            </a:r>
            <a:r>
              <a:rPr lang="pt-BR" sz="2000" dirty="0">
                <a:solidFill>
                  <a:schemeClr val="bg1"/>
                </a:solidFill>
              </a:rPr>
              <a:t> – cartilhas e manuais;</a:t>
            </a:r>
          </a:p>
        </p:txBody>
      </p:sp>
      <p:pic>
        <p:nvPicPr>
          <p:cNvPr id="12" name="Picture 2" descr="https://image.freepik.com/free-icon/open-book_318-6202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01" l="0" r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5" y="4227463"/>
            <a:ext cx="1036195" cy="103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926770" y="5476837"/>
            <a:ext cx="649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</a:rPr>
              <a:t>Eventos regionais </a:t>
            </a:r>
            <a:r>
              <a:rPr lang="pt-BR" sz="2000" dirty="0">
                <a:solidFill>
                  <a:schemeClr val="bg1"/>
                </a:solidFill>
              </a:rPr>
              <a:t>– participação da CGU em debates e palestras. 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5" y="5474497"/>
            <a:ext cx="710226" cy="7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41721" y="2009825"/>
            <a:ext cx="4767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Política de Formação Continuada em Ouvidorias</a:t>
            </a:r>
            <a:endParaRPr lang="es-ES_tradnl" b="1" dirty="0">
              <a:solidFill>
                <a:schemeClr val="bg1"/>
              </a:solidFill>
            </a:endParaRPr>
          </a:p>
          <a:p>
            <a:endParaRPr lang="es-ES_tradnl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cdn0.iconfinder.com/data/icons/users-android-l-lollipop-icon-pack/24/student-51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2" y="1839382"/>
            <a:ext cx="796319" cy="7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979431" y="4453265"/>
            <a:ext cx="6562946" cy="282205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50" dirty="0"/>
              <a:t>Ensino EAD</a:t>
            </a:r>
            <a:endParaRPr lang="es-ES_tradnl" sz="135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347677" y="4864874"/>
            <a:ext cx="3911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Ouvidoria na Administração Pública 20h (ILB)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Curso de Certificação em Ouvidoria Pública 120h (ENAP)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79431" y="5438295"/>
            <a:ext cx="6562946" cy="282205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50" dirty="0"/>
              <a:t>Pós Graduação em Ouvidoria Pública CGU-ENAP</a:t>
            </a:r>
            <a:endParaRPr lang="es-ES_tradnl" sz="1350" dirty="0"/>
          </a:p>
        </p:txBody>
      </p:sp>
      <p:sp>
        <p:nvSpPr>
          <p:cNvPr id="24" name="Retângulo 23"/>
          <p:cNvSpPr/>
          <p:nvPr/>
        </p:nvSpPr>
        <p:spPr>
          <a:xfrm>
            <a:off x="979431" y="2905352"/>
            <a:ext cx="6562946" cy="282205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350" dirty="0"/>
              <a:t>Ensino Presencial</a:t>
            </a:r>
            <a:endParaRPr lang="es-ES_tradnl" sz="135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962827" y="3271813"/>
            <a:ext cx="4299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DEFESA DO USUÁRIO E SIMPLIFICAÇÃO(20h);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Práticas de Atendimento ao Cidadão (20h);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Lei de Acesso à Informação (20h);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1"/>
                </a:solidFill>
              </a:rPr>
              <a:t>Tratamento de Denúncias em Ouvidoria (20h); </a:t>
            </a:r>
          </a:p>
        </p:txBody>
      </p:sp>
    </p:spTree>
    <p:extLst>
      <p:ext uri="{BB962C8B-B14F-4D97-AF65-F5344CB8AC3E}">
        <p14:creationId xmlns:p14="http://schemas.microsoft.com/office/powerpoint/2010/main" val="2787792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41721" y="2009825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Portal Ouvidorias.gov</a:t>
            </a:r>
          </a:p>
        </p:txBody>
      </p:sp>
      <p:pic>
        <p:nvPicPr>
          <p:cNvPr id="7" name="Picture 20" descr="https://d30y9cdsu7xlg0.cloudfront.net/png/114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0" y="1662624"/>
            <a:ext cx="1024351" cy="10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706335" y="3226772"/>
            <a:ext cx="5438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Portal de disseminação de conteúdos sobre Ouvidorias no Brasil </a:t>
            </a:r>
            <a:r>
              <a:rPr lang="pt-BR" sz="2000" dirty="0">
                <a:solidFill>
                  <a:schemeClr val="bg1"/>
                </a:solidFill>
              </a:rPr>
              <a:t>- compartilhamento dos documentos da Rede de Ouvidorias;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Veiculação de notícias e divulgação de materiais e eventos </a:t>
            </a:r>
            <a:r>
              <a:rPr lang="pt-BR" sz="2000" dirty="0">
                <a:solidFill>
                  <a:schemeClr val="bg1"/>
                </a:solidFill>
              </a:rPr>
              <a:t>- encaminhar conteúdo para cgouv@cgu.gov.br.</a:t>
            </a:r>
          </a:p>
        </p:txBody>
      </p:sp>
      <p:pic>
        <p:nvPicPr>
          <p:cNvPr id="9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41721" y="2050017"/>
            <a:ext cx="2483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</a:rPr>
              <a:t>Portal Ouvidorias.gov</a:t>
            </a:r>
          </a:p>
        </p:txBody>
      </p:sp>
      <p:pic>
        <p:nvPicPr>
          <p:cNvPr id="13" name="Picture 20" descr="https://d30y9cdsu7xlg0.cloudfront.net/png/114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0" y="1702816"/>
            <a:ext cx="1024351" cy="10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73" y="2686975"/>
            <a:ext cx="7490854" cy="36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2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7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233376" y="4827181"/>
            <a:ext cx="726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Decreto 8.243/2014, art. 2º, V </a:t>
            </a:r>
            <a:r>
              <a:rPr lang="pt-BR" sz="2000" dirty="0">
                <a:solidFill>
                  <a:schemeClr val="bg1"/>
                </a:solidFill>
              </a:rPr>
              <a:t>(mecanismos de participação social)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8316" y="134060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s-ES_tradnl" sz="1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33376" y="240242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ouvidoria pública federal - instância de </a:t>
            </a:r>
            <a:r>
              <a:rPr lang="pt-BR" dirty="0">
                <a:solidFill>
                  <a:schemeClr val="accent4"/>
                </a:solidFill>
                <a:latin typeface="Arial" panose="020B0604020202020204" pitchFamily="34" charset="0"/>
              </a:rPr>
              <a:t>controle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e </a:t>
            </a:r>
            <a:r>
              <a:rPr lang="pt-BR" dirty="0">
                <a:solidFill>
                  <a:schemeClr val="accent4"/>
                </a:solidFill>
                <a:latin typeface="Arial" panose="020B0604020202020204" pitchFamily="34" charset="0"/>
              </a:rPr>
              <a:t>participação social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responsável pelo tratamento das reclamações, solicitações, denúncias, sugestões e elogios relativos às políticas e aos serviços públicos, prestados sob qualquer forma ou regime, com vistas ao </a:t>
            </a:r>
            <a:r>
              <a:rPr lang="pt-BR" dirty="0">
                <a:solidFill>
                  <a:schemeClr val="accent4"/>
                </a:solidFill>
                <a:latin typeface="Arial" panose="020B0604020202020204" pitchFamily="34" charset="0"/>
              </a:rPr>
              <a:t>aprimoramento da gestão pública;</a:t>
            </a:r>
            <a:endParaRPr lang="es-ES_tradnl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80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41721" y="2009825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Portal Ouvidorias.gov</a:t>
            </a:r>
          </a:p>
        </p:txBody>
      </p:sp>
      <p:pic>
        <p:nvPicPr>
          <p:cNvPr id="7" name="Picture 20" descr="https://d30y9cdsu7xlg0.cloudfront.net/png/114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0" y="1662624"/>
            <a:ext cx="1024351" cy="10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706335" y="3226772"/>
            <a:ext cx="5438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Portal de disseminação de conteúdos sobre Ouvidorias no Brasil </a:t>
            </a:r>
            <a:r>
              <a:rPr lang="pt-BR" sz="2000" dirty="0">
                <a:solidFill>
                  <a:schemeClr val="bg1"/>
                </a:solidFill>
              </a:rPr>
              <a:t>- compartilhamento dos documentos da Rede de Ouvidorias;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Veiculação de notícias e divulgação de materiais e eventos </a:t>
            </a:r>
            <a:r>
              <a:rPr lang="pt-BR" sz="2000" dirty="0">
                <a:solidFill>
                  <a:schemeClr val="bg1"/>
                </a:solidFill>
              </a:rPr>
              <a:t>- encaminhar conteúdo para cgouv@cgu.gov.br.</a:t>
            </a:r>
          </a:p>
        </p:txBody>
      </p:sp>
      <p:pic>
        <p:nvPicPr>
          <p:cNvPr id="9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41721" y="2050017"/>
            <a:ext cx="2483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</a:rPr>
              <a:t>Portal Ouvidorias.gov</a:t>
            </a:r>
          </a:p>
        </p:txBody>
      </p:sp>
      <p:pic>
        <p:nvPicPr>
          <p:cNvPr id="13" name="Picture 20" descr="https://d30y9cdsu7xlg0.cloudfront.net/png/114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0" y="1702816"/>
            <a:ext cx="1024351" cy="10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54111" y="3347835"/>
            <a:ext cx="6903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Disseminação de conteúdos </a:t>
            </a:r>
            <a:r>
              <a:rPr lang="pt-BR" sz="2000" dirty="0">
                <a:solidFill>
                  <a:schemeClr val="bg1"/>
                </a:solidFill>
              </a:rPr>
              <a:t>- compartilhamento dos documentos da Rede de Ouvidorias;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Veiculação de notícias e divulgação de materiais e eventos </a:t>
            </a:r>
            <a:r>
              <a:rPr lang="pt-BR" sz="2000" dirty="0">
                <a:solidFill>
                  <a:schemeClr val="bg1"/>
                </a:solidFill>
              </a:rPr>
              <a:t>- encaminhar conteúdo para cgouv@cgu.gov.br.</a:t>
            </a:r>
          </a:p>
        </p:txBody>
      </p:sp>
    </p:spTree>
    <p:extLst>
      <p:ext uri="{BB962C8B-B14F-4D97-AF65-F5344CB8AC3E}">
        <p14:creationId xmlns:p14="http://schemas.microsoft.com/office/powerpoint/2010/main" val="186162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41721" y="2009825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Portal Ouvidorias.gov</a:t>
            </a:r>
          </a:p>
        </p:txBody>
      </p:sp>
      <p:pic>
        <p:nvPicPr>
          <p:cNvPr id="7" name="Picture 20" descr="https://d30y9cdsu7xlg0.cloudfront.net/png/114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0" y="1662624"/>
            <a:ext cx="1024351" cy="10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706335" y="3226772"/>
            <a:ext cx="5438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Portal de disseminação de conteúdos sobre Ouvidorias no Brasil </a:t>
            </a:r>
            <a:r>
              <a:rPr lang="pt-BR" sz="2000" dirty="0">
                <a:solidFill>
                  <a:schemeClr val="bg1"/>
                </a:solidFill>
              </a:rPr>
              <a:t>- compartilhamento dos documentos da Rede de Ouvidorias;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Veiculação de notícias e divulgação de materiais e eventos </a:t>
            </a:r>
            <a:r>
              <a:rPr lang="pt-BR" sz="2000" dirty="0">
                <a:solidFill>
                  <a:schemeClr val="bg1"/>
                </a:solidFill>
              </a:rPr>
              <a:t>- encaminhar conteúdo para cgouv@cgu.gov.br.</a:t>
            </a:r>
          </a:p>
        </p:txBody>
      </p:sp>
      <p:pic>
        <p:nvPicPr>
          <p:cNvPr id="9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41721" y="2050017"/>
            <a:ext cx="251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</a:rPr>
              <a:t>Portal Ouvidorias.gov</a:t>
            </a:r>
          </a:p>
        </p:txBody>
      </p:sp>
      <p:pic>
        <p:nvPicPr>
          <p:cNvPr id="13" name="Picture 20" descr="https://d30y9cdsu7xlg0.cloudfront.net/png/114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70" y="1702816"/>
            <a:ext cx="1024351" cy="10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6009EE8-47F3-42FA-98F6-9DD0E9AF6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06" y="2881416"/>
            <a:ext cx="71628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91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9901" y="1978883"/>
            <a:ext cx="345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ADESÃO VOLUNTÁRIA E GRATUITA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60050" y="2911056"/>
            <a:ext cx="5845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Termos de adesão </a:t>
            </a:r>
            <a:r>
              <a:rPr lang="pt-BR" sz="2000" dirty="0">
                <a:solidFill>
                  <a:schemeClr val="bg1"/>
                </a:solidFill>
              </a:rPr>
              <a:t>– disponíveis no Portal Ouvidorias.gov. Envio por correio ou e-mail (cgouv@cgu.gov.br);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Assinatura </a:t>
            </a:r>
            <a:r>
              <a:rPr lang="pt-BR" sz="2000" dirty="0">
                <a:solidFill>
                  <a:schemeClr val="bg1"/>
                </a:solidFill>
              </a:rPr>
              <a:t>– autoridade máxima ou ouvidor-geral;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e-Ouv </a:t>
            </a:r>
            <a:r>
              <a:rPr lang="pt-BR" sz="2000" dirty="0">
                <a:solidFill>
                  <a:schemeClr val="bg1"/>
                </a:solidFill>
              </a:rPr>
              <a:t>–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dirty="0">
                <a:solidFill>
                  <a:schemeClr val="bg1"/>
                </a:solidFill>
              </a:rPr>
              <a:t>a adoção não é obrigatória.</a:t>
            </a:r>
          </a:p>
        </p:txBody>
      </p:sp>
    </p:spTree>
    <p:extLst>
      <p:ext uri="{BB962C8B-B14F-4D97-AF65-F5344CB8AC3E}">
        <p14:creationId xmlns:p14="http://schemas.microsoft.com/office/powerpoint/2010/main" val="2816977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9901" y="1839382"/>
            <a:ext cx="259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PANORAMA DE ADESÕES</a:t>
            </a:r>
          </a:p>
          <a:p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044274" y="3024555"/>
            <a:ext cx="39296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20 - Estados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315 - Municípios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92 - Outros Poderes (TST, </a:t>
            </a:r>
            <a:r>
              <a:rPr lang="pt-BR" sz="2000" b="1" dirty="0" err="1">
                <a:solidFill>
                  <a:schemeClr val="bg1"/>
                </a:solidFill>
              </a:rPr>
              <a:t>TCU,TRTs</a:t>
            </a:r>
            <a:r>
              <a:rPr lang="pt-BR" sz="2000" b="1" dirty="0">
                <a:solidFill>
                  <a:schemeClr val="bg1"/>
                </a:solidFill>
              </a:rPr>
              <a:t>, MPDFT, Conselhos e Tribunais de Contas, Secretarias, Câmaras Municipais e Agências)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44274" y="2119446"/>
            <a:ext cx="233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428 Adesões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4A97A44-BC85-44C5-AC20-7848CDA78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01" y="2247431"/>
            <a:ext cx="39243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64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9901" y="1839382"/>
            <a:ext cx="40164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</a:rPr>
              <a:t>PANORAMA DE ADESÕES - ESTADOS</a:t>
            </a:r>
          </a:p>
          <a:p>
            <a:endParaRPr lang="es-ES_tradnl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82325"/>
              </p:ext>
            </p:extLst>
          </p:nvPr>
        </p:nvGraphicFramePr>
        <p:xfrm>
          <a:off x="616688" y="2624492"/>
          <a:ext cx="3844779" cy="3034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2217">
                  <a:extLst>
                    <a:ext uri="{9D8B030D-6E8A-4147-A177-3AD203B41FA5}">
                      <a16:colId xmlns:a16="http://schemas.microsoft.com/office/drawing/2014/main" val="2256258155"/>
                    </a:ext>
                  </a:extLst>
                </a:gridCol>
                <a:gridCol w="2002562">
                  <a:extLst>
                    <a:ext uri="{9D8B030D-6E8A-4147-A177-3AD203B41FA5}">
                      <a16:colId xmlns:a16="http://schemas.microsoft.com/office/drawing/2014/main" val="3973121192"/>
                    </a:ext>
                  </a:extLst>
                </a:gridCol>
              </a:tblGrid>
              <a:tr h="3034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 do Sul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58366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Alagoas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Minas Gerais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977291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Amapá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Paraíba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78169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Paraná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538334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Ceará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Pernambuco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370616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 Federal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Piauí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75417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Espírito Santo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04710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Goiás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78595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445019"/>
                  </a:ext>
                </a:extLst>
              </a:tr>
              <a:tr h="3034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 Grosso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857385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162103"/>
              </p:ext>
            </p:extLst>
          </p:nvPr>
        </p:nvGraphicFramePr>
        <p:xfrm>
          <a:off x="5085857" y="2186304"/>
          <a:ext cx="3354758" cy="316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8D8F7ED-9D54-4037-A60B-A7F5DF3B3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847174"/>
              </p:ext>
            </p:extLst>
          </p:nvPr>
        </p:nvGraphicFramePr>
        <p:xfrm>
          <a:off x="4749168" y="2388995"/>
          <a:ext cx="4107131" cy="310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6709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9901" y="1839382"/>
            <a:ext cx="3620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PANORAMA DE ADESÕES - CAPITAIS</a:t>
            </a:r>
          </a:p>
          <a:p>
            <a:endParaRPr lang="es-ES_tradnl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85C0836-A40D-43EE-A644-F7235DAEF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92213"/>
              </p:ext>
            </p:extLst>
          </p:nvPr>
        </p:nvGraphicFramePr>
        <p:xfrm>
          <a:off x="2711302" y="2885823"/>
          <a:ext cx="2892055" cy="2764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073">
                  <a:extLst>
                    <a:ext uri="{9D8B030D-6E8A-4147-A177-3AD203B41FA5}">
                      <a16:colId xmlns:a16="http://schemas.microsoft.com/office/drawing/2014/main" val="583826346"/>
                    </a:ext>
                  </a:extLst>
                </a:gridCol>
                <a:gridCol w="2018982">
                  <a:extLst>
                    <a:ext uri="{9D8B030D-6E8A-4147-A177-3AD203B41FA5}">
                      <a16:colId xmlns:a16="http://schemas.microsoft.com/office/drawing/2014/main" val="3790717496"/>
                    </a:ext>
                  </a:extLst>
                </a:gridCol>
              </a:tblGrid>
              <a:tr h="3071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MG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Belo Horizonte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023463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SC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Florianópolis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74940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CE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Fortaleza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89569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PB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</a:rPr>
                        <a:t>João Pessoa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096051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AP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Macapá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0154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Porto Velho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967463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AC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Rio Branco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36303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MA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effectLst/>
                        </a:rPr>
                        <a:t>São Luís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623638"/>
                  </a:ext>
                </a:extLst>
              </a:tr>
              <a:tr h="3071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</a:rPr>
                        <a:t>SP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</a:rPr>
                        <a:t>São Paulo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225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83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9901" y="1839382"/>
            <a:ext cx="3966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PANORAMA DE ADESÕES - MUNICÍPIOS</a:t>
            </a:r>
          </a:p>
          <a:p>
            <a:endParaRPr lang="es-ES_tradnl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1F7F701-9B3F-45D0-87AE-31F34519F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51644"/>
              </p:ext>
            </p:extLst>
          </p:nvPr>
        </p:nvGraphicFramePr>
        <p:xfrm>
          <a:off x="2806709" y="3457823"/>
          <a:ext cx="2108200" cy="2762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200">
                  <a:extLst>
                    <a:ext uri="{9D8B030D-6E8A-4147-A177-3AD203B41FA5}">
                      <a16:colId xmlns:a16="http://schemas.microsoft.com/office/drawing/2014/main" val="4281549857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Alegre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66187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Aracruz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8525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Boa Esperança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50513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</a:rPr>
                        <a:t>Domingos Martins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7681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Guaçuí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2073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João Neiva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17873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Pedro Canário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6109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Santa Maria de Jetibá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0485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>
                          <a:effectLst/>
                        </a:rPr>
                        <a:t>São Mateus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6834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u="none" strike="noStrike" dirty="0">
                          <a:effectLst/>
                        </a:rPr>
                        <a:t>Viana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70319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17078DFA-7ED1-4061-A80F-3538B7D357D5}"/>
              </a:ext>
            </a:extLst>
          </p:cNvPr>
          <p:cNvSpPr/>
          <p:nvPr/>
        </p:nvSpPr>
        <p:spPr>
          <a:xfrm>
            <a:off x="2992608" y="2606384"/>
            <a:ext cx="1755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ESPÍRITO SANTO</a:t>
            </a:r>
          </a:p>
        </p:txBody>
      </p:sp>
    </p:spTree>
    <p:extLst>
      <p:ext uri="{BB962C8B-B14F-4D97-AF65-F5344CB8AC3E}">
        <p14:creationId xmlns:p14="http://schemas.microsoft.com/office/powerpoint/2010/main" val="4093536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9901" y="1839382"/>
            <a:ext cx="4276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PANORAMA DE ADESÕES – OUTROS ENTES</a:t>
            </a:r>
          </a:p>
          <a:p>
            <a:endParaRPr lang="es-ES_tradnl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39E3C96-67E1-40D4-885D-B729A671E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076423"/>
              </p:ext>
            </p:extLst>
          </p:nvPr>
        </p:nvGraphicFramePr>
        <p:xfrm>
          <a:off x="2371060" y="2885822"/>
          <a:ext cx="4019106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9106">
                  <a:extLst>
                    <a:ext uri="{9D8B030D-6E8A-4147-A177-3AD203B41FA5}">
                      <a16:colId xmlns:a16="http://schemas.microsoft.com/office/drawing/2014/main" val="1553331354"/>
                    </a:ext>
                  </a:extLst>
                </a:gridCol>
              </a:tblGrid>
              <a:tr h="2760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Agências Reguladoras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241266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Câmaras Municipais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581030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Conselhos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26889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Fundações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0328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Institutos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279604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Ministério Público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69649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Tribunais de Contas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629605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Tribunais Regionais do Trabalho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24145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>
                          <a:effectLst/>
                        </a:rPr>
                        <a:t>Tribunais </a:t>
                      </a:r>
                      <a:r>
                        <a:rPr lang="pt-BR" sz="2000" u="none" strike="noStrike" dirty="0">
                          <a:effectLst/>
                        </a:rPr>
                        <a:t>Regionais Eleitorais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774939"/>
                  </a:ext>
                </a:extLst>
              </a:tr>
              <a:tr h="2760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u="none" strike="noStrike" dirty="0">
                          <a:effectLst/>
                        </a:rPr>
                        <a:t>TST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59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674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7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59901" y="1839382"/>
            <a:ext cx="418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PANORAMA DE ADESÕES ATÉ 20/04/2014</a:t>
            </a:r>
          </a:p>
        </p:txBody>
      </p:sp>
      <p:pic>
        <p:nvPicPr>
          <p:cNvPr id="10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69012" y="2609825"/>
            <a:ext cx="6624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Agenda Nacional de Ouvidoria Pública para próximos anos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7988" y="4084219"/>
            <a:ext cx="6624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2º Concurso de Boas Práticas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37B96EE-DE55-4890-A9DF-8EDA77787A36}"/>
              </a:ext>
            </a:extLst>
          </p:cNvPr>
          <p:cNvSpPr/>
          <p:nvPr/>
        </p:nvSpPr>
        <p:spPr>
          <a:xfrm>
            <a:off x="383184" y="3347022"/>
            <a:ext cx="6602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Revisão de Normativos da Rede de Ouvidorias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5954C68-D9C9-486E-B122-DA54646B02CF}"/>
              </a:ext>
            </a:extLst>
          </p:cNvPr>
          <p:cNvSpPr/>
          <p:nvPr/>
        </p:nvSpPr>
        <p:spPr>
          <a:xfrm>
            <a:off x="387988" y="4772871"/>
            <a:ext cx="6624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Redes Estaduais</a:t>
            </a:r>
          </a:p>
        </p:txBody>
      </p:sp>
    </p:spTree>
    <p:extLst>
      <p:ext uri="{BB962C8B-B14F-4D97-AF65-F5344CB8AC3E}">
        <p14:creationId xmlns:p14="http://schemas.microsoft.com/office/powerpoint/2010/main" val="2489353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070" y="4325380"/>
            <a:ext cx="4910476" cy="98034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59561" y="2571054"/>
            <a:ext cx="5419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dirty="0"/>
              <a:t>Coordenação-Geral de Orientação e Acompanhamento de Ouvidorias</a:t>
            </a:r>
          </a:p>
          <a:p>
            <a:pPr algn="ctr"/>
            <a:r>
              <a:rPr lang="pt-BR" dirty="0" err="1"/>
              <a:t>Email</a:t>
            </a:r>
            <a:r>
              <a:rPr lang="pt-BR" dirty="0"/>
              <a:t>: </a:t>
            </a:r>
            <a:r>
              <a:rPr lang="pt-BR" dirty="0">
                <a:hlinkClick r:id="rId3"/>
              </a:rPr>
              <a:t>cgouv@cgu.gov.br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b="1" dirty="0"/>
              <a:t>Ouvidoria-Geral da União</a:t>
            </a:r>
          </a:p>
        </p:txBody>
      </p:sp>
    </p:spTree>
    <p:extLst>
      <p:ext uri="{BB962C8B-B14F-4D97-AF65-F5344CB8AC3E}">
        <p14:creationId xmlns:p14="http://schemas.microsoft.com/office/powerpoint/2010/main" val="55283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7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1189608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118973" y="6176770"/>
            <a:ext cx="69687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Lei </a:t>
            </a:r>
            <a:r>
              <a:rPr lang="pt-BR" sz="2000" b="1" dirty="0">
                <a:solidFill>
                  <a:schemeClr val="bg1"/>
                </a:solidFill>
              </a:rPr>
              <a:t>13.460/2017</a:t>
            </a:r>
            <a:r>
              <a:rPr lang="pt-BR" b="1" dirty="0">
                <a:solidFill>
                  <a:schemeClr val="bg1"/>
                </a:solidFill>
              </a:rPr>
              <a:t>, art. 13º </a:t>
            </a:r>
            <a:r>
              <a:rPr lang="pt-BR" dirty="0">
                <a:solidFill>
                  <a:schemeClr val="bg1"/>
                </a:solidFill>
              </a:rPr>
              <a:t>(participação, proteção e defesa dos direitos</a:t>
            </a:r>
          </a:p>
          <a:p>
            <a:r>
              <a:rPr lang="pt-BR" dirty="0">
                <a:solidFill>
                  <a:schemeClr val="bg1"/>
                </a:solidFill>
              </a:rPr>
              <a:t>dos usuários de serviços públicos)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5157" y="725241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s-ES_tradnl" sz="1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9018" y="1566259"/>
            <a:ext cx="8614861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ouvidorias terão como </a:t>
            </a: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 precípuas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sem prejuízo de outras estabelecidas em regulamento específico: </a:t>
            </a:r>
          </a:p>
          <a:p>
            <a:pPr>
              <a:spcAft>
                <a:spcPts val="40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- promover a </a:t>
            </a: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do usuário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administração pública, em cooperação com outras entidades de defesa do usuário; </a:t>
            </a:r>
          </a:p>
          <a:p>
            <a:pPr>
              <a:spcAft>
                <a:spcPts val="40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acompanhar 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prestação dos serviços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visando a garantir a sua efetividade; </a:t>
            </a:r>
          </a:p>
          <a:p>
            <a:pPr>
              <a:spcAft>
                <a:spcPts val="40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- </a:t>
            </a: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 aperfeiçoamentos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prestação dos serviços; </a:t>
            </a:r>
          </a:p>
          <a:p>
            <a:pPr>
              <a:spcAft>
                <a:spcPts val="40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- auxiliar na prevenção e correção dos atos e procedimentos incompatíveis com os princípios estabelecidos nesta Lei; </a:t>
            </a:r>
          </a:p>
          <a:p>
            <a:pPr>
              <a:spcAft>
                <a:spcPts val="40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- </a:t>
            </a: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 a adoção de medidas para a defesa dos direitos do usuário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observância às determinações desta Lei; </a:t>
            </a:r>
          </a:p>
          <a:p>
            <a:pPr>
              <a:spcAft>
                <a:spcPts val="40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- </a:t>
            </a: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receber, analisar e encaminhar às autoridades competentes as manifestações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acompanhando o tratamento e a efetiva conclusão das manifestações de usuário perante órgão ou entidade a que se vincula; e </a:t>
            </a:r>
          </a:p>
          <a:p>
            <a:pPr>
              <a:spcAft>
                <a:spcPts val="400"/>
              </a:spcAft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 - </a:t>
            </a: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adoção de mediação e conciliação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 usuário e o órgão ou a entidade pública, sem prejuízo de outros órgãos competentes. 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55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7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233376" y="4827181"/>
            <a:ext cx="7031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Decreto 9.094/2017, art. 20, § 1º </a:t>
            </a:r>
            <a:r>
              <a:rPr lang="pt-BR" sz="2000" dirty="0">
                <a:solidFill>
                  <a:schemeClr val="bg1"/>
                </a:solidFill>
              </a:rPr>
              <a:t>(Simplificação do atendimento </a:t>
            </a:r>
          </a:p>
          <a:p>
            <a:r>
              <a:rPr lang="pt-BR" sz="2000" dirty="0">
                <a:solidFill>
                  <a:schemeClr val="bg1"/>
                </a:solidFill>
              </a:rPr>
              <a:t>aos usuários de serviços públicos) 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8316" y="134060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s-ES_tradnl" sz="1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33376" y="240242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Os </a:t>
            </a:r>
            <a:r>
              <a:rPr lang="pt-BR" b="1" dirty="0">
                <a:solidFill>
                  <a:srgbClr val="FFC000"/>
                </a:solidFill>
                <a:latin typeface="Arial" panose="020B0604020202020204" pitchFamily="34" charset="0"/>
              </a:rPr>
              <a:t>canais de ouvidoria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e as pesquisas de satisfação objetivam assegurar a </a:t>
            </a:r>
            <a:r>
              <a:rPr lang="pt-BR" b="1" dirty="0">
                <a:solidFill>
                  <a:srgbClr val="FFC000"/>
                </a:solidFill>
                <a:latin typeface="Arial" panose="020B0604020202020204" pitchFamily="34" charset="0"/>
              </a:rPr>
              <a:t>efetiva participação dos usuários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dos serviços públicos na avaliação e identificar lacunas e deficiências na prestação dos serviços.</a:t>
            </a:r>
            <a:endParaRPr lang="es-ES_tradnl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70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7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233375" y="5064696"/>
            <a:ext cx="687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Decreto 9.094/2017, art. 1º, VII </a:t>
            </a:r>
            <a:r>
              <a:rPr lang="pt-BR" sz="2000" dirty="0">
                <a:solidFill>
                  <a:schemeClr val="bg1"/>
                </a:solidFill>
              </a:rPr>
              <a:t>(Simplificação do atendimento </a:t>
            </a:r>
          </a:p>
          <a:p>
            <a:r>
              <a:rPr lang="pt-BR" sz="2000" dirty="0">
                <a:solidFill>
                  <a:schemeClr val="bg1"/>
                </a:solidFill>
              </a:rPr>
              <a:t>aos usuários de serviços públicos) 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8316" y="134060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s-ES_tradnl" sz="1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33375" y="2402429"/>
            <a:ext cx="60149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Os órgãos e as entidades do Poder Executivo Federal observarão as seguintes </a:t>
            </a:r>
            <a:r>
              <a:rPr lang="pt-BR" b="1" dirty="0">
                <a:solidFill>
                  <a:srgbClr val="FFC000"/>
                </a:solidFill>
                <a:latin typeface="Arial" panose="020B0604020202020204" pitchFamily="34" charset="0"/>
              </a:rPr>
              <a:t>diretrizes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nas relações entre si e com os usuários dos serviços públicos: 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[...]</a:t>
            </a: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VII – </a:t>
            </a:r>
            <a:r>
              <a:rPr lang="pt-BR" dirty="0">
                <a:solidFill>
                  <a:srgbClr val="FFC000"/>
                </a:solidFill>
                <a:latin typeface="Arial" panose="020B0604020202020204" pitchFamily="34" charset="0"/>
              </a:rPr>
              <a:t>articulação com os Estados, o Distrito Federal, os Municípios e os outros Poderes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para a integração, racionalização, disponibilização e simplificação dos serviços públicos.</a:t>
            </a:r>
            <a:endParaRPr lang="es-ES_tradnl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06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62338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982212" y="3062286"/>
            <a:ext cx="559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400" dirty="0"/>
          </a:p>
        </p:txBody>
      </p:sp>
      <p:sp>
        <p:nvSpPr>
          <p:cNvPr id="13" name="Elipse 12"/>
          <p:cNvSpPr/>
          <p:nvPr/>
        </p:nvSpPr>
        <p:spPr>
          <a:xfrm>
            <a:off x="266373" y="1944968"/>
            <a:ext cx="1577802" cy="153850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dirty="0"/>
          </a:p>
        </p:txBody>
      </p:sp>
      <p:sp>
        <p:nvSpPr>
          <p:cNvPr id="15" name="Elipse 14"/>
          <p:cNvSpPr/>
          <p:nvPr/>
        </p:nvSpPr>
        <p:spPr>
          <a:xfrm>
            <a:off x="1681414" y="3688100"/>
            <a:ext cx="1642296" cy="163430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dirty="0"/>
          </a:p>
        </p:txBody>
      </p:sp>
      <p:sp>
        <p:nvSpPr>
          <p:cNvPr id="16" name="Elipse 15"/>
          <p:cNvSpPr/>
          <p:nvPr/>
        </p:nvSpPr>
        <p:spPr>
          <a:xfrm>
            <a:off x="4811151" y="3803803"/>
            <a:ext cx="1793089" cy="169853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9037" y="3674962"/>
            <a:ext cx="1703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SISTEMA FEDERAL DE OUVIDORIAS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597746" y="5322403"/>
            <a:ext cx="177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REDE NACIONAL DE OUVIDORIAS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19" name="CaixaDeTexto 19"/>
          <p:cNvSpPr txBox="1"/>
          <p:nvPr/>
        </p:nvSpPr>
        <p:spPr>
          <a:xfrm>
            <a:off x="4741701" y="5616355"/>
            <a:ext cx="1935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CRIAÇÃO DE CAPACIDADES (PROFOCO)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471959" y="1980852"/>
            <a:ext cx="1599012" cy="161523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dirty="0"/>
          </a:p>
        </p:txBody>
      </p:sp>
      <p:sp>
        <p:nvSpPr>
          <p:cNvPr id="21" name="CaixaDeTexto 14"/>
          <p:cNvSpPr txBox="1"/>
          <p:nvPr/>
        </p:nvSpPr>
        <p:spPr>
          <a:xfrm>
            <a:off x="3085168" y="3540730"/>
            <a:ext cx="204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INTEGRAÇÃO E INTEROPERABILIDADE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pic>
        <p:nvPicPr>
          <p:cNvPr id="22" name="Picture 2" descr="Resultado de imagem para TALK IC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4" y="2256741"/>
            <a:ext cx="1092155" cy="10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44" y="4036473"/>
            <a:ext cx="842621" cy="9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Resultado de imagem para integration ic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50" y="2101678"/>
            <a:ext cx="1066934" cy="126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Imagem relacionada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01" y="4156431"/>
            <a:ext cx="1866835" cy="10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ipse 25"/>
          <p:cNvSpPr/>
          <p:nvPr/>
        </p:nvSpPr>
        <p:spPr>
          <a:xfrm>
            <a:off x="6673690" y="1993370"/>
            <a:ext cx="1544717" cy="158579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6768361" y="2294462"/>
            <a:ext cx="1484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S!M</a:t>
            </a:r>
            <a:endParaRPr lang="es-ES_tradnl" sz="6000" b="1" dirty="0">
              <a:solidFill>
                <a:schemeClr val="bg1"/>
              </a:solidFill>
            </a:endParaRPr>
          </a:p>
        </p:txBody>
      </p:sp>
      <p:sp>
        <p:nvSpPr>
          <p:cNvPr id="42" name="CaixaDeTexto 19"/>
          <p:cNvSpPr txBox="1"/>
          <p:nvPr/>
        </p:nvSpPr>
        <p:spPr>
          <a:xfrm>
            <a:off x="6503856" y="3687730"/>
            <a:ext cx="2273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solidFill>
                  <a:schemeClr val="bg1"/>
                </a:solidFill>
              </a:rPr>
              <a:t>DESBUROCRATIZAÇÃO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DO ESTADO 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28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82212" y="5257310"/>
            <a:ext cx="6449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Público-alvo</a:t>
            </a:r>
            <a:r>
              <a:rPr lang="pt-BR" sz="2400" dirty="0">
                <a:solidFill>
                  <a:schemeClr val="bg1"/>
                </a:solidFill>
              </a:rPr>
              <a:t> – ouvidorias dos Estados, do Distrito Federal e dos Municípios e dos demais Poderes;</a:t>
            </a:r>
          </a:p>
        </p:txBody>
      </p:sp>
      <p:pic>
        <p:nvPicPr>
          <p:cNvPr id="7" name="Picture 2" descr="Resultado de imagem para diplom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2" y="2057921"/>
            <a:ext cx="1112523" cy="111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944793" y="2046717"/>
            <a:ext cx="5014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Portaria CGU nº 50.253, de 15 de dezembro de 2015</a:t>
            </a:r>
          </a:p>
        </p:txBody>
      </p:sp>
      <p:pic>
        <p:nvPicPr>
          <p:cNvPr id="9" name="Picture 4" descr="http://www.clker.com/cliparts/d/8/R/S/b/t/mapabrasil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7" y="5137870"/>
            <a:ext cx="1069878" cy="10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se1.mm.bing.net/th?&amp;id=OIP.M6685db1794ff1a7b3d64daa868ab6290H0&amp;w=300&amp;h=300&amp;c=0&amp;pid=1.9&amp;rs=0&amp;p=0">
            <a:hlinkClick r:id="rId6" tooltip="Exibir detalhes da imagem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251">
            <a:off x="475958" y="334432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982212" y="3062286"/>
            <a:ext cx="55942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Objetivos </a:t>
            </a:r>
            <a:r>
              <a:rPr lang="pt-BR" sz="2400" dirty="0">
                <a:solidFill>
                  <a:schemeClr val="bg1"/>
                </a:solidFill>
              </a:rPr>
              <a:t>-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apoiar os entes federados na execução das atividades de ouvidoria: o aperfeiçoamento da gestão, atuação integrada, uso de tecnologia e ações de capacitação;</a:t>
            </a: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760071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334661" y="4950027"/>
            <a:ext cx="23423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1350" b="1" dirty="0">
                <a:solidFill>
                  <a:schemeClr val="bg1"/>
                </a:solidFill>
              </a:rPr>
              <a:t>OUVIDORIA-GERAL DA UNIÃO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03357" y="5138353"/>
            <a:ext cx="33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1"/>
                </a:solidFill>
              </a:rPr>
              <a:t>OUVIDORIA-GERAL DA UNIÃO</a:t>
            </a:r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930439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pic>
        <p:nvPicPr>
          <p:cNvPr id="6" name="Picture 2" descr="http://www.freeiconspng.com/uploads/data-network-icon-image-gallery-5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3" y="2516483"/>
            <a:ext cx="957090" cy="95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0.iconfinder.com/data/icons/users-android-l-lollipop-icon-pack/24/student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47" y="4877948"/>
            <a:ext cx="1030502" cy="10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94736" y="395435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e-</a:t>
            </a:r>
            <a:r>
              <a:rPr lang="es-ES_tradnl" dirty="0" err="1">
                <a:solidFill>
                  <a:schemeClr val="bg1"/>
                </a:solidFill>
              </a:rPr>
              <a:t>Ouv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23726" y="2762898"/>
            <a:ext cx="737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Integração</a:t>
            </a:r>
            <a:r>
              <a:rPr lang="pt-BR" sz="2400" dirty="0">
                <a:solidFill>
                  <a:schemeClr val="bg1"/>
                </a:solidFill>
              </a:rPr>
              <a:t>: Rede de Ouvidorias;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23726" y="5108568"/>
            <a:ext cx="6911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Capacitação e orientação</a:t>
            </a:r>
            <a:r>
              <a:rPr lang="pt-BR" sz="2400" dirty="0">
                <a:solidFill>
                  <a:schemeClr val="bg1"/>
                </a:solidFill>
              </a:rPr>
              <a:t>: cursos e treinamentos sobre atividades de ouvidoria e a elaboração e distribuição de material técnico e </a:t>
            </a:r>
            <a:r>
              <a:rPr lang="pt-BR" sz="2400" dirty="0" err="1">
                <a:solidFill>
                  <a:schemeClr val="bg1"/>
                </a:solidFill>
              </a:rPr>
              <a:t>orientativo</a:t>
            </a:r>
            <a:r>
              <a:rPr lang="pt-BR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923726" y="3903526"/>
            <a:ext cx="6263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schemeClr val="bg1"/>
                </a:solidFill>
              </a:rPr>
              <a:t>Tecnologia</a:t>
            </a:r>
            <a:r>
              <a:rPr lang="pt-BR" sz="2400" dirty="0">
                <a:solidFill>
                  <a:schemeClr val="bg1"/>
                </a:solidFill>
              </a:rPr>
              <a:t>: c</a:t>
            </a:r>
            <a:r>
              <a:rPr lang="pt-BR" altLang="pt-BR" sz="2400" dirty="0">
                <a:solidFill>
                  <a:schemeClr val="bg1"/>
                </a:solidFill>
              </a:rPr>
              <a:t>essão gratuita do código-fonte do e-</a:t>
            </a:r>
            <a:r>
              <a:rPr lang="pt-BR" altLang="pt-BR" sz="2400" dirty="0" err="1">
                <a:solidFill>
                  <a:schemeClr val="bg1"/>
                </a:solidFill>
              </a:rPr>
              <a:t>Ouv</a:t>
            </a:r>
            <a:r>
              <a:rPr lang="pt-BR" altLang="pt-BR" sz="2400" dirty="0">
                <a:solidFill>
                  <a:schemeClr val="bg1"/>
                </a:solidFill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59901" y="1770853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EIXOS</a:t>
            </a:r>
          </a:p>
        </p:txBody>
      </p:sp>
      <p:pic>
        <p:nvPicPr>
          <p:cNvPr id="15" name="Picture 20" descr="https://d30y9cdsu7xlg0.cloudfront.net/png/114-200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1" y="3587117"/>
            <a:ext cx="1174694" cy="11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59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18514" r="11072" b="11747"/>
          <a:stretch/>
        </p:blipFill>
        <p:spPr bwMode="auto">
          <a:xfrm>
            <a:off x="0" y="870582"/>
            <a:ext cx="9144000" cy="56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559901" y="1439272"/>
            <a:ext cx="5830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pt-BR" altLang="pt-BR" sz="2000" dirty="0">
                <a:solidFill>
                  <a:srgbClr val="5B9BD5">
                    <a:lumMod val="60000"/>
                    <a:lumOff val="40000"/>
                  </a:srgbClr>
                </a:solidFill>
                <a:ea typeface="+mn-ea"/>
              </a:rPr>
              <a:t>PROGRAMA DE FORTALECIMENTO DAS OUVIDORIAS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75906" y="1978883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REDE DE OUVIDORIAS</a:t>
            </a:r>
          </a:p>
        </p:txBody>
      </p:sp>
      <p:pic>
        <p:nvPicPr>
          <p:cNvPr id="5" name="Picture 2" descr="http://www.freeiconspng.com/uploads/data-network-icon-image-gallery-5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2" y="1940188"/>
            <a:ext cx="627784" cy="6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2042448" y="3861110"/>
            <a:ext cx="1215482" cy="1215482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accent1">
                    <a:lumMod val="50000"/>
                  </a:schemeClr>
                </a:solidFill>
              </a:rPr>
              <a:t>OGU</a:t>
            </a:r>
          </a:p>
        </p:txBody>
      </p:sp>
      <p:sp>
        <p:nvSpPr>
          <p:cNvPr id="7" name="Elipse 6"/>
          <p:cNvSpPr/>
          <p:nvPr/>
        </p:nvSpPr>
        <p:spPr>
          <a:xfrm>
            <a:off x="2042448" y="5161671"/>
            <a:ext cx="1215482" cy="1215482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err="1">
                <a:solidFill>
                  <a:schemeClr val="accent1">
                    <a:lumMod val="50000"/>
                  </a:schemeClr>
                </a:solidFill>
              </a:rPr>
              <a:t>OGEs</a:t>
            </a:r>
            <a:endParaRPr lang="es-C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826966" y="3235262"/>
            <a:ext cx="1215482" cy="1215482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err="1">
                <a:solidFill>
                  <a:schemeClr val="accent1">
                    <a:lumMod val="50000"/>
                  </a:schemeClr>
                </a:solidFill>
              </a:rPr>
              <a:t>OGMs</a:t>
            </a:r>
            <a:endParaRPr lang="es-C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241716" y="3219265"/>
            <a:ext cx="1215482" cy="1215482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err="1">
                <a:solidFill>
                  <a:schemeClr val="accent1">
                    <a:lumMod val="50000"/>
                  </a:schemeClr>
                </a:solidFill>
              </a:rPr>
              <a:t>Ouv</a:t>
            </a:r>
            <a:r>
              <a:rPr lang="es-CR" sz="20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CR" sz="2000" b="1" dirty="0" err="1">
                <a:solidFill>
                  <a:schemeClr val="accent1">
                    <a:lumMod val="50000"/>
                  </a:schemeClr>
                </a:solidFill>
              </a:rPr>
              <a:t>Jud</a:t>
            </a:r>
            <a:endParaRPr lang="es-C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257930" y="4644831"/>
            <a:ext cx="1215482" cy="1215482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err="1">
                <a:solidFill>
                  <a:schemeClr val="accent1">
                    <a:lumMod val="50000"/>
                  </a:schemeClr>
                </a:solidFill>
              </a:rPr>
              <a:t>Ouv</a:t>
            </a:r>
            <a:r>
              <a:rPr lang="es-CR" sz="20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CR" sz="2000" b="1" dirty="0" err="1">
                <a:solidFill>
                  <a:schemeClr val="accent1">
                    <a:lumMod val="50000"/>
                  </a:schemeClr>
                </a:solidFill>
              </a:rPr>
              <a:t>Leg</a:t>
            </a:r>
            <a:endParaRPr lang="es-C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26966" y="4553930"/>
            <a:ext cx="1215482" cy="1215482"/>
          </a:xfrm>
          <a:prstGeom prst="ellipse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err="1">
                <a:solidFill>
                  <a:schemeClr val="accent1">
                    <a:lumMod val="50000"/>
                  </a:schemeClr>
                </a:solidFill>
              </a:rPr>
              <a:t>Ouv</a:t>
            </a:r>
            <a:r>
              <a:rPr lang="es-CR" sz="2000" b="1" dirty="0">
                <a:solidFill>
                  <a:schemeClr val="accent1">
                    <a:lumMod val="50000"/>
                  </a:schemeClr>
                </a:solidFill>
              </a:rPr>
              <a:t>. MP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916310" y="2566271"/>
            <a:ext cx="1467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bg1"/>
                </a:solidFill>
              </a:rPr>
              <a:t>REDE NACIONAL DE OUVIDORIAS</a:t>
            </a:r>
          </a:p>
        </p:txBody>
      </p:sp>
      <p:cxnSp>
        <p:nvCxnSpPr>
          <p:cNvPr id="13" name="Conector reto 12"/>
          <p:cNvCxnSpPr/>
          <p:nvPr/>
        </p:nvCxnSpPr>
        <p:spPr>
          <a:xfrm flipH="1" flipV="1">
            <a:off x="1968175" y="4147333"/>
            <a:ext cx="126138" cy="63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stCxn id="6" idx="3"/>
          </p:cNvCxnSpPr>
          <p:nvPr/>
        </p:nvCxnSpPr>
        <p:spPr>
          <a:xfrm flipH="1">
            <a:off x="2042448" y="4898589"/>
            <a:ext cx="178003" cy="18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7" idx="0"/>
          </p:cNvCxnSpPr>
          <p:nvPr/>
        </p:nvCxnSpPr>
        <p:spPr>
          <a:xfrm flipH="1" flipV="1">
            <a:off x="2650188" y="5086446"/>
            <a:ext cx="1" cy="752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3220795" y="4168620"/>
            <a:ext cx="111408" cy="970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 flipV="1">
            <a:off x="3131793" y="4806214"/>
            <a:ext cx="252274" cy="1596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10" idx="3"/>
          </p:cNvCxnSpPr>
          <p:nvPr/>
        </p:nvCxnSpPr>
        <p:spPr>
          <a:xfrm flipH="1">
            <a:off x="3257929" y="5682310"/>
            <a:ext cx="178004" cy="871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7" idx="2"/>
            <a:endCxn id="11" idx="5"/>
          </p:cNvCxnSpPr>
          <p:nvPr/>
        </p:nvCxnSpPr>
        <p:spPr>
          <a:xfrm flipH="1" flipV="1">
            <a:off x="1864445" y="5591409"/>
            <a:ext cx="178003" cy="1780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2042448" y="3702205"/>
            <a:ext cx="1215481" cy="2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5300377" y="3027256"/>
            <a:ext cx="2982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Estratégias conjuntas;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Troca de experiências;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Reuniões periódicas.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2400" dirty="0">
              <a:solidFill>
                <a:schemeClr val="bg1"/>
              </a:solidFill>
            </a:endParaRPr>
          </a:p>
        </p:txBody>
      </p:sp>
      <p:cxnSp>
        <p:nvCxnSpPr>
          <p:cNvPr id="27" name="Conector reto 26"/>
          <p:cNvCxnSpPr>
            <a:stCxn id="8" idx="4"/>
          </p:cNvCxnSpPr>
          <p:nvPr/>
        </p:nvCxnSpPr>
        <p:spPr>
          <a:xfrm>
            <a:off x="1434707" y="4450744"/>
            <a:ext cx="0" cy="1191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9" idx="4"/>
            <a:endCxn id="10" idx="0"/>
          </p:cNvCxnSpPr>
          <p:nvPr/>
        </p:nvCxnSpPr>
        <p:spPr>
          <a:xfrm>
            <a:off x="3849457" y="4434747"/>
            <a:ext cx="16214" cy="2100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269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o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4625</TotalTime>
  <Words>1644</Words>
  <Application>Microsoft Office PowerPoint</Application>
  <PresentationFormat>Apresentação na tela (4:3)</PresentationFormat>
  <Paragraphs>284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Debora Queiroz Afonso</cp:lastModifiedBy>
  <cp:revision>67</cp:revision>
  <dcterms:created xsi:type="dcterms:W3CDTF">2017-06-05T18:09:13Z</dcterms:created>
  <dcterms:modified xsi:type="dcterms:W3CDTF">2018-08-08T14:59:06Z</dcterms:modified>
</cp:coreProperties>
</file>